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8"/>
  </p:notesMasterIdLst>
  <p:sldIdLst>
    <p:sldId id="927" r:id="rId2"/>
    <p:sldId id="937" r:id="rId3"/>
    <p:sldId id="928" r:id="rId4"/>
    <p:sldId id="328" r:id="rId5"/>
    <p:sldId id="672" r:id="rId6"/>
    <p:sldId id="331" r:id="rId7"/>
    <p:sldId id="326" r:id="rId8"/>
    <p:sldId id="936" r:id="rId9"/>
    <p:sldId id="258" r:id="rId10"/>
    <p:sldId id="259" r:id="rId11"/>
    <p:sldId id="262" r:id="rId12"/>
    <p:sldId id="327" r:id="rId13"/>
    <p:sldId id="324" r:id="rId14"/>
    <p:sldId id="939" r:id="rId15"/>
    <p:sldId id="906" r:id="rId16"/>
    <p:sldId id="934" r:id="rId17"/>
    <p:sldId id="329" r:id="rId18"/>
    <p:sldId id="940" r:id="rId19"/>
    <p:sldId id="907" r:id="rId20"/>
    <p:sldId id="941" r:id="rId21"/>
    <p:sldId id="929" r:id="rId22"/>
    <p:sldId id="640" r:id="rId23"/>
    <p:sldId id="277" r:id="rId24"/>
    <p:sldId id="279" r:id="rId25"/>
    <p:sldId id="278" r:id="rId26"/>
    <p:sldId id="942" r:id="rId27"/>
    <p:sldId id="283" r:id="rId28"/>
    <p:sldId id="282" r:id="rId29"/>
    <p:sldId id="281" r:id="rId30"/>
    <p:sldId id="314" r:id="rId31"/>
    <p:sldId id="943" r:id="rId32"/>
    <p:sldId id="944" r:id="rId33"/>
    <p:sldId id="325" r:id="rId34"/>
    <p:sldId id="938" r:id="rId35"/>
    <p:sldId id="945"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B4442-115A-48BA-99D9-F20CB831B137}" v="1" dt="2022-09-13T07:18:13.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48"/>
    <p:restoredTop sz="90402" autoAdjust="0"/>
  </p:normalViewPr>
  <p:slideViewPr>
    <p:cSldViewPr snapToGrid="0" snapToObjects="1">
      <p:cViewPr varScale="1">
        <p:scale>
          <a:sx n="78" d="100"/>
          <a:sy n="78" d="100"/>
        </p:scale>
        <p:origin x="1344" y="9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6CE6D-8BF9-5540-B818-01798F2EFF20}"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4E945-43BE-F04D-A14B-8A4ACAF4B85E}" type="slidenum">
              <a:rPr lang="en-US" smtClean="0"/>
              <a:t>‹#›</a:t>
            </a:fld>
            <a:endParaRPr lang="en-US"/>
          </a:p>
        </p:txBody>
      </p:sp>
    </p:spTree>
    <p:extLst>
      <p:ext uri="{BB962C8B-B14F-4D97-AF65-F5344CB8AC3E}">
        <p14:creationId xmlns:p14="http://schemas.microsoft.com/office/powerpoint/2010/main" val="377990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Data_sharing" TargetMode="External"/><Relationship Id="rId3" Type="http://schemas.openxmlformats.org/officeDocument/2006/relationships/hyperlink" Target="https://en.wikipedia.org/wiki/Standards_organization" TargetMode="External"/><Relationship Id="rId7" Type="http://schemas.openxmlformats.org/officeDocument/2006/relationships/hyperlink" Target="https://en.wikipedia.org/wiki/Data_processin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Geographic_information_system" TargetMode="External"/><Relationship Id="rId5" Type="http://schemas.openxmlformats.org/officeDocument/2006/relationships/hyperlink" Target="https://en.wikipedia.org/wiki/Internet_of_Things" TargetMode="External"/><Relationship Id="rId4" Type="http://schemas.openxmlformats.org/officeDocument/2006/relationships/hyperlink" Target="https://en.wikipedia.org/wiki/Geospatia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Hope you are having a great end of the week and thanks for coming to our presentation titled: ”Analytics on Big Data Cubes in Science and Engineering”.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My name is </a:t>
            </a:r>
            <a:r>
              <a:rPr lang="en-US" dirty="0" err="1"/>
              <a:t>Otoniel</a:t>
            </a:r>
            <a:r>
              <a:rPr lang="en-US" dirty="0"/>
              <a:t> Campos and I’m a PhD student at Professor Peter Baumann’s ​Large Scientific Information Systems Research Group aka. L-SIS where we deal with everything related to raster data and Big Data cubes.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Today I’ll present you how Data Cubes can make your life easier when analyzing raster data, or data aligned in some n-D grid like weather, geographic, medical, space so 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Hopefully after this presentation you’ll feel more comfortable when discussing the nature of Big Data cubes with friends, family, possible employers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without further do let’s begin.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they ask…</a:t>
            </a: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Raster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 a tensor of cells (or pixels) organized into rows and columns (or a grid) where each cell contains a value representing information, such as temperature.</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1</a:t>
            </a:fld>
            <a:endParaRPr lang="en-US"/>
          </a:p>
        </p:txBody>
      </p:sp>
    </p:spTree>
    <p:extLst>
      <p:ext uri="{BB962C8B-B14F-4D97-AF65-F5344CB8AC3E}">
        <p14:creationId xmlns:p14="http://schemas.microsoft.com/office/powerpoint/2010/main" val="3776275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much better. So what is happening here?</a:t>
            </a:r>
          </a:p>
          <a:p>
            <a:endParaRPr lang="en-US" dirty="0"/>
          </a:p>
          <a:p>
            <a:r>
              <a:rPr lang="en-US" dirty="0"/>
              <a:t>From left to right, we first see these </a:t>
            </a:r>
            <a:r>
              <a:rPr lang="en-US" b="1" dirty="0"/>
              <a:t>upper bound</a:t>
            </a:r>
            <a:r>
              <a:rPr lang="en-US" dirty="0"/>
              <a:t> and </a:t>
            </a:r>
            <a:r>
              <a:rPr lang="en-US" b="1" dirty="0"/>
              <a:t>lower bound</a:t>
            </a:r>
            <a:r>
              <a:rPr lang="en-US" b="0" dirty="0"/>
              <a:t> boxes. They represent where does the array </a:t>
            </a:r>
            <a:r>
              <a:rPr lang="en-US" b="1" dirty="0"/>
              <a:t>starts</a:t>
            </a:r>
            <a:r>
              <a:rPr lang="en-US" b="0" dirty="0"/>
              <a:t> and </a:t>
            </a:r>
            <a:r>
              <a:rPr lang="en-US" b="1" dirty="0"/>
              <a:t>ends</a:t>
            </a:r>
            <a:r>
              <a:rPr lang="en-US" b="0" dirty="0"/>
              <a:t>, if you notice it doesn’t have to necessarily start from 0 or 1. I can start from any integer, including negative numbers.</a:t>
            </a:r>
          </a:p>
          <a:p>
            <a:endParaRPr lang="en-US" b="0" dirty="0"/>
          </a:p>
          <a:p>
            <a:r>
              <a:rPr lang="en-US" b="0" dirty="0"/>
              <a:t>Next, we have the </a:t>
            </a:r>
            <a:r>
              <a:rPr lang="en-US" b="1" dirty="0"/>
              <a:t>dimension</a:t>
            </a:r>
            <a:r>
              <a:rPr lang="en-US" b="0" dirty="0"/>
              <a:t> as we mentioned before a dimension is the number of integers needed to refer to a particular position in space, you can think of them like the axes in a coordinate system. In this case, we are representing a 3D space so we will need 3 components</a:t>
            </a:r>
          </a:p>
          <a:p>
            <a:endParaRPr lang="en-US" b="0" dirty="0"/>
          </a:p>
          <a:p>
            <a:r>
              <a:rPr lang="en-US" b="1" dirty="0"/>
              <a:t>X</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b="1" dirty="0"/>
          </a:p>
          <a:p>
            <a:r>
              <a:rPr lang="en-US" b="1" dirty="0"/>
              <a:t>Y</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b="1" dirty="0"/>
          </a:p>
          <a:p>
            <a:r>
              <a:rPr lang="en-US" b="0" dirty="0"/>
              <a:t>and </a:t>
            </a:r>
            <a:r>
              <a:rPr lang="en-US" b="1" dirty="0"/>
              <a:t>Z</a:t>
            </a:r>
            <a:r>
              <a:rPr lang="en-US" b="0" dirty="0"/>
              <a:t>. </a:t>
            </a:r>
          </a:p>
          <a:p>
            <a:endParaRPr lang="en-US" b="0" dirty="0"/>
          </a:p>
          <a:p>
            <a:r>
              <a:rPr lang="en-US" b="0" dirty="0"/>
              <a:t>[CLICKx5]</a:t>
            </a:r>
          </a:p>
          <a:p>
            <a:endParaRPr lang="en-US" b="0" dirty="0"/>
          </a:p>
          <a:p>
            <a:r>
              <a:rPr lang="en-US" b="0" dirty="0"/>
              <a:t>So in this case we can refer a cell in this 3D space by using coordinates [7,-10,23].</a:t>
            </a:r>
          </a:p>
          <a:p>
            <a:endParaRPr lang="en-US" b="0" dirty="0"/>
          </a:p>
          <a:p>
            <a:r>
              <a:rPr lang="en-US" b="0" dirty="0"/>
              <a:t>Now let’s talk about </a:t>
            </a:r>
            <a:r>
              <a:rPr lang="en-US" b="1" dirty="0"/>
              <a:t>spatial domain</a:t>
            </a:r>
            <a:r>
              <a:rPr lang="en-US" b="0" dirty="0"/>
              <a:t>. In this example, you can see that we limited that size of our cube by defining </a:t>
            </a:r>
            <a:r>
              <a:rPr lang="en-US" b="1" dirty="0"/>
              <a:t>upper</a:t>
            </a:r>
            <a:r>
              <a:rPr lang="en-US" b="0" dirty="0"/>
              <a:t> and </a:t>
            </a:r>
            <a:r>
              <a:rPr lang="en-US" b="1" dirty="0"/>
              <a:t>lower</a:t>
            </a:r>
            <a:r>
              <a:rPr lang="en-US" b="0" dirty="0"/>
              <a:t> bounds for each dimension. In this example, we can see that for the x-axis we have defined the lower bound as 4 and the upper bound as 8.</a:t>
            </a:r>
          </a:p>
          <a:p>
            <a:endParaRPr lang="en-US" b="0" dirty="0"/>
          </a:p>
          <a:p>
            <a:r>
              <a:rPr lang="en-US" b="0" dirty="0"/>
              <a:t>[CLICK]</a:t>
            </a:r>
          </a:p>
          <a:p>
            <a:endParaRPr lang="en-US" b="0" dirty="0"/>
          </a:p>
          <a:p>
            <a:r>
              <a:rPr lang="en-US" b="0" dirty="0"/>
              <a:t>For the y-axis we have defined the lower bound as -10 and the upper bound as -6.</a:t>
            </a:r>
          </a:p>
          <a:p>
            <a:endParaRPr lang="en-US" b="0" dirty="0"/>
          </a:p>
          <a:p>
            <a:r>
              <a:rPr lang="en-US" b="0" dirty="0"/>
              <a:t>[CLICK]</a:t>
            </a:r>
          </a:p>
          <a:p>
            <a:endParaRPr lang="en-US" b="0" dirty="0"/>
          </a:p>
          <a:p>
            <a:r>
              <a:rPr lang="en-US" b="0" dirty="0"/>
              <a:t>And finally, for the z-axis we have defined the lower bound as 21 and the upper bound as 24.</a:t>
            </a:r>
          </a:p>
          <a:p>
            <a:r>
              <a:rPr lang="en-US" b="0" dirty="0"/>
              <a:t>Only cells whose coordinates are within the ranges of each dimension are defined. So if we would like to refer to a cell with coordinates [7,-5,23]. </a:t>
            </a:r>
          </a:p>
          <a:p>
            <a:r>
              <a:rPr lang="en-US" b="0" dirty="0"/>
              <a:t>What would happen?</a:t>
            </a:r>
          </a:p>
          <a:p>
            <a:endParaRPr lang="en-US" b="0" dirty="0"/>
          </a:p>
          <a:p>
            <a:r>
              <a:rPr lang="en-US" b="0" dirty="0"/>
              <a:t>[CLICK until yellow box is drawn]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 error or exception would be raised; since -5 is not in the </a:t>
            </a:r>
            <a:r>
              <a:rPr lang="en-US" b="1" dirty="0"/>
              <a:t>spatial domain </a:t>
            </a:r>
            <a:r>
              <a:rPr lang="en-US" b="0" dirty="0"/>
              <a:t>for the y-axis.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Ok; now finally let’s talk about the </a:t>
            </a:r>
            <a:r>
              <a:rPr lang="en-US" b="1" dirty="0"/>
              <a:t>cell</a:t>
            </a:r>
            <a:r>
              <a:rPr lang="en-US" b="0" dirty="0"/>
              <a:t> and </a:t>
            </a:r>
            <a:r>
              <a:rPr lang="en-US" b="1" dirty="0"/>
              <a:t>cell value</a:t>
            </a:r>
            <a:r>
              <a:rPr lang="en-US" b="0" dirty="0"/>
              <a:t>. As we mentioned before, a cell is an element in the multidimensional array. And a </a:t>
            </a:r>
            <a:r>
              <a:rPr lang="en-US" b="1" dirty="0"/>
              <a:t>cell value</a:t>
            </a:r>
            <a:r>
              <a:rPr lang="en-US" b="0" dirty="0"/>
              <a:t> is, as its name suggests, the value of this cell.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can be a </a:t>
            </a:r>
            <a:r>
              <a:rPr lang="en-US" b="1" dirty="0"/>
              <a:t>single value </a:t>
            </a:r>
            <a:r>
              <a:rPr lang="en-US" b="0" dirty="0"/>
              <a:t>such as an intensity value in a grayscale;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or a </a:t>
            </a:r>
            <a:r>
              <a:rPr lang="en-US" b="1" dirty="0"/>
              <a:t>composite value</a:t>
            </a:r>
            <a:r>
              <a:rPr lang="en-US" b="0" dirty="0"/>
              <a:t> such as triples of red, green and blue components of a true-color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[CLICKx2]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much more. In </a:t>
            </a:r>
            <a:r>
              <a:rPr lang="en-US" b="0" dirty="0" err="1"/>
              <a:t>rasdman</a:t>
            </a:r>
            <a:r>
              <a:rPr lang="en-US" b="0" dirty="0"/>
              <a:t>, you can even define your own cells value structure, known as array base type, to include additional data such as temperature, humidity, etc. As long as all cells have the same structure the sky is the limit.</a:t>
            </a:r>
          </a:p>
          <a:p>
            <a:endParaRPr lang="en-US" b="0" dirty="0"/>
          </a:p>
        </p:txBody>
      </p:sp>
      <p:sp>
        <p:nvSpPr>
          <p:cNvPr id="4" name="Slide Number Placeholder 3"/>
          <p:cNvSpPr>
            <a:spLocks noGrp="1"/>
          </p:cNvSpPr>
          <p:nvPr>
            <p:ph type="sldNum" sz="quarter" idx="5"/>
          </p:nvPr>
        </p:nvSpPr>
        <p:spPr/>
        <p:txBody>
          <a:bodyPr/>
          <a:lstStyle/>
          <a:p>
            <a:fld id="{C044E945-43BE-F04D-A14B-8A4ACAF4B85E}" type="slidenum">
              <a:rPr lang="en-US" smtClean="0"/>
              <a:t>10</a:t>
            </a:fld>
            <a:endParaRPr lang="en-US"/>
          </a:p>
        </p:txBody>
      </p:sp>
    </p:spTree>
    <p:extLst>
      <p:ext uri="{BB962C8B-B14F-4D97-AF65-F5344CB8AC3E}">
        <p14:creationId xmlns:p14="http://schemas.microsoft.com/office/powerpoint/2010/main" val="3951584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continue, I would like to point one thing out.</a:t>
            </a:r>
          </a:p>
          <a:p>
            <a:endParaRPr lang="en-US" b="0" dirty="0"/>
          </a:p>
          <a:p>
            <a:r>
              <a:rPr lang="en-US" b="0" dirty="0"/>
              <a:t>Going back a bit to the </a:t>
            </a:r>
            <a:r>
              <a:rPr lang="en-US" b="1" dirty="0"/>
              <a:t>spatial domain</a:t>
            </a:r>
            <a:r>
              <a:rPr lang="en-US" b="0" dirty="0"/>
              <a:t> section.</a:t>
            </a:r>
          </a:p>
          <a:p>
            <a:endParaRPr lang="en-US" b="0" dirty="0"/>
          </a:p>
          <a:p>
            <a:r>
              <a:rPr lang="en-US" b="0" dirty="0"/>
              <a:t>You might ask yourselves, why going through all the trouble of defining certain numbers for upper and lower bounds and not simply start from zero? </a:t>
            </a:r>
          </a:p>
          <a:p>
            <a:endParaRPr lang="en-US" b="0" dirty="0"/>
          </a:p>
          <a:p>
            <a:r>
              <a:rPr lang="en-US" b="0" dirty="0"/>
              <a:t>[CLICK]</a:t>
            </a:r>
          </a:p>
          <a:p>
            <a:endParaRPr lang="en-US" b="0" dirty="0"/>
          </a:p>
          <a:p>
            <a:r>
              <a:rPr lang="en-US" b="0" dirty="0"/>
              <a:t>Well, the answer is that there are some applications where the bounds might start at a negative number and end in a positive number, such as geography. </a:t>
            </a:r>
          </a:p>
          <a:p>
            <a:endParaRPr lang="en-US" b="0" dirty="0"/>
          </a:p>
          <a:p>
            <a:r>
              <a:rPr lang="en-US" b="0" dirty="0"/>
              <a:t>[CLICK]</a:t>
            </a:r>
          </a:p>
          <a:p>
            <a:endParaRPr lang="en-US" b="0" dirty="0"/>
          </a:p>
          <a:p>
            <a:r>
              <a:rPr lang="en-US" b="0" dirty="0"/>
              <a:t>If you recall, the space we use is discretized so only integers allowed. </a:t>
            </a:r>
          </a:p>
          <a:p>
            <a:endParaRPr lang="en-US" b="0" dirty="0"/>
          </a:p>
          <a:p>
            <a:r>
              <a:rPr lang="en-US" b="0" dirty="0"/>
              <a:t>[CLICKx2]</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Nevertheless, we can still use negative numbers to represent geographic coordinates. </a:t>
            </a:r>
            <a:r>
              <a:rPr lang="en-US" b="1" dirty="0"/>
              <a:t>Latitude</a:t>
            </a:r>
            <a:r>
              <a:rPr lang="en-US" b="0" dirty="0"/>
              <a:t> and </a:t>
            </a:r>
            <a:r>
              <a:rPr lang="en-US" b="1" dirty="0"/>
              <a:t>longitude</a:t>
            </a:r>
            <a:r>
              <a:rPr lang="en-US" b="0" dirty="0"/>
              <a:t> are measured in degrees ranging from 90 degrees north and 90 degrees south for </a:t>
            </a:r>
            <a:r>
              <a:rPr lang="en-US" b="1" dirty="0"/>
              <a:t>latitude</a:t>
            </a:r>
            <a:r>
              <a:rPr lang="en-US" b="0" dirty="0"/>
              <a:t> and 180 degrees east to 180 west for longitude. </a:t>
            </a:r>
          </a:p>
          <a:p>
            <a:endParaRPr lang="en-US" b="0" dirty="0"/>
          </a:p>
          <a:p>
            <a:r>
              <a:rPr lang="en-US" b="0" dirty="0"/>
              <a:t>[CLICKx2]</a:t>
            </a:r>
          </a:p>
          <a:p>
            <a:endParaRPr lang="en-US" b="0" dirty="0"/>
          </a:p>
          <a:p>
            <a:r>
              <a:rPr lang="en-US" b="0" dirty="0"/>
              <a:t>For example, the ordered pair 30 degrees SOUTH and 60 degrees WEST can be represented as [-30,-60] in a multidimensional array; so we found a way to represent a geographical location in our MDD array.</a:t>
            </a:r>
          </a:p>
        </p:txBody>
      </p:sp>
      <p:sp>
        <p:nvSpPr>
          <p:cNvPr id="4" name="Slide Number Placeholder 3"/>
          <p:cNvSpPr>
            <a:spLocks noGrp="1"/>
          </p:cNvSpPr>
          <p:nvPr>
            <p:ph type="sldNum" sz="quarter" idx="5"/>
          </p:nvPr>
        </p:nvSpPr>
        <p:spPr/>
        <p:txBody>
          <a:bodyPr/>
          <a:lstStyle/>
          <a:p>
            <a:fld id="{C044E945-43BE-F04D-A14B-8A4ACAF4B85E}" type="slidenum">
              <a:rPr lang="en-US" smtClean="0"/>
              <a:t>11</a:t>
            </a:fld>
            <a:endParaRPr lang="en-US"/>
          </a:p>
        </p:txBody>
      </p:sp>
    </p:spTree>
    <p:extLst>
      <p:ext uri="{BB962C8B-B14F-4D97-AF65-F5344CB8AC3E}">
        <p14:creationId xmlns:p14="http://schemas.microsoft.com/office/powerpoint/2010/main" val="107144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back to our story...</a:t>
            </a:r>
          </a:p>
          <a:p>
            <a:endParaRPr lang="en-US" dirty="0"/>
          </a:p>
          <a:p>
            <a:r>
              <a:rPr lang="en-US" dirty="0"/>
              <a:t>[CLICK]</a:t>
            </a:r>
          </a:p>
          <a:p>
            <a:endParaRPr lang="en-US" dirty="0"/>
          </a:p>
          <a:p>
            <a:r>
              <a:rPr lang="en-US" dirty="0"/>
              <a:t>Up to this point we established a way to define multidimensional arrays now let's move to how we can analyze them.</a:t>
            </a:r>
          </a:p>
          <a:p>
            <a:r>
              <a:rPr lang="en-US" dirty="0"/>
              <a:t>Array analytics is the efficient analysis of these multidimensional arrays in orders of magnitude above main memory.</a:t>
            </a:r>
          </a:p>
          <a:p>
            <a:endParaRPr lang="en-US" dirty="0"/>
          </a:p>
          <a:p>
            <a:r>
              <a:rPr lang="en-US" dirty="0"/>
              <a:t>[CLICK]</a:t>
            </a:r>
          </a:p>
          <a:p>
            <a:endParaRPr lang="en-US" dirty="0"/>
          </a:p>
          <a:p>
            <a:r>
              <a:rPr lang="en-US" dirty="0"/>
              <a:t>What analytics are we talking about? In essence we want to know neighborhood. What is next to the red dot?</a:t>
            </a:r>
          </a:p>
          <a:p>
            <a:r>
              <a:rPr lang="en-US" dirty="0"/>
              <a:t>Other things we may want to know are the # dimensions in the array or the density and the data values of these neighborhood.</a:t>
            </a:r>
          </a:p>
          <a:p>
            <a:endParaRPr lang="en-US" dirty="0"/>
          </a:p>
          <a:p>
            <a:r>
              <a:rPr lang="en-US" dirty="0"/>
              <a:t>But we can go further, we can support linear algebra operations, matrix multiplication etc. And even further such as image processing and signal processing.</a:t>
            </a:r>
          </a:p>
          <a:p>
            <a:endParaRPr lang="en-US" dirty="0"/>
          </a:p>
          <a:p>
            <a:r>
              <a:rPr lang="en-US" dirty="0"/>
              <a:t>Let’s see what has been done up to this point.</a:t>
            </a:r>
          </a:p>
        </p:txBody>
      </p:sp>
      <p:sp>
        <p:nvSpPr>
          <p:cNvPr id="4" name="Slide Number Placeholder 3"/>
          <p:cNvSpPr>
            <a:spLocks noGrp="1"/>
          </p:cNvSpPr>
          <p:nvPr>
            <p:ph type="sldNum" sz="quarter" idx="5"/>
          </p:nvPr>
        </p:nvSpPr>
        <p:spPr/>
        <p:txBody>
          <a:bodyPr/>
          <a:lstStyle/>
          <a:p>
            <a:fld id="{C044E945-43BE-F04D-A14B-8A4ACAF4B85E}" type="slidenum">
              <a:rPr lang="en-US" smtClean="0"/>
              <a:t>12</a:t>
            </a:fld>
            <a:endParaRPr lang="en-US"/>
          </a:p>
        </p:txBody>
      </p:sp>
    </p:spTree>
    <p:extLst>
      <p:ext uri="{BB962C8B-B14F-4D97-AF65-F5344CB8AC3E}">
        <p14:creationId xmlns:p14="http://schemas.microsoft.com/office/powerpoint/2010/main" val="320556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SQL query supporting operations on multi-dimensional arrays. It’s currently included in the ISO/IEC 9075-15:2019 (International Organization for </a:t>
            </a:r>
            <a:r>
              <a:rPr lang="en-US" dirty="0" err="1"/>
              <a:t>Standarization</a:t>
            </a:r>
            <a:r>
              <a:rPr lang="en-US" dirty="0"/>
              <a:t>)  on SQL Part 15.</a:t>
            </a:r>
          </a:p>
          <a:p>
            <a:endParaRPr lang="en-US" dirty="0"/>
          </a:p>
          <a:p>
            <a:r>
              <a:rPr lang="en-US" dirty="0"/>
              <a:t>We can see two queries the first one creating a table with a satellite image defined as a multidimensional array object of 5000x5000 pixels.</a:t>
            </a:r>
          </a:p>
          <a:p>
            <a:endParaRPr lang="en-US" dirty="0"/>
          </a:p>
          <a:p>
            <a:r>
              <a:rPr lang="en-US" dirty="0"/>
              <a:t>On the second query we can see a select clause that defines a projection of that same multidimensional array encoded as a tiff. As well as a where clause that includes an avg operation on the bands of this MDD object.</a:t>
            </a:r>
          </a:p>
          <a:p>
            <a:endParaRPr lang="en-US" dirty="0"/>
          </a:p>
          <a:p>
            <a:r>
              <a:rPr lang="en-US" dirty="0"/>
              <a:t>So the database community is supporting SQL on MDD arrays.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have a look at such a system that provides a built from the ground approach and leave us with the good stuff. There is.</a:t>
            </a:r>
          </a:p>
        </p:txBody>
      </p:sp>
      <p:sp>
        <p:nvSpPr>
          <p:cNvPr id="4" name="Slide Number Placeholder 3"/>
          <p:cNvSpPr>
            <a:spLocks noGrp="1"/>
          </p:cNvSpPr>
          <p:nvPr>
            <p:ph type="sldNum" sz="quarter" idx="5"/>
          </p:nvPr>
        </p:nvSpPr>
        <p:spPr/>
        <p:txBody>
          <a:bodyPr/>
          <a:lstStyle/>
          <a:p>
            <a:fld id="{C044E945-43BE-F04D-A14B-8A4ACAF4B85E}" type="slidenum">
              <a:rPr lang="en-US" smtClean="0"/>
              <a:t>13</a:t>
            </a:fld>
            <a:endParaRPr lang="en-US"/>
          </a:p>
        </p:txBody>
      </p:sp>
    </p:spTree>
    <p:extLst>
      <p:ext uri="{BB962C8B-B14F-4D97-AF65-F5344CB8AC3E}">
        <p14:creationId xmlns:p14="http://schemas.microsoft.com/office/powerpoint/2010/main" val="354568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introduce this tool called strangely </a:t>
            </a:r>
            <a:r>
              <a:rPr lang="en-US" dirty="0" err="1"/>
              <a:t>rasdaman</a:t>
            </a:r>
            <a:r>
              <a:rPr lang="en-US" dirty="0"/>
              <a:t>.</a:t>
            </a:r>
          </a:p>
        </p:txBody>
      </p:sp>
      <p:sp>
        <p:nvSpPr>
          <p:cNvPr id="4" name="Slide Number Placeholder 3"/>
          <p:cNvSpPr>
            <a:spLocks noGrp="1"/>
          </p:cNvSpPr>
          <p:nvPr>
            <p:ph type="sldNum" sz="quarter" idx="5"/>
          </p:nvPr>
        </p:nvSpPr>
        <p:spPr/>
        <p:txBody>
          <a:bodyPr/>
          <a:lstStyle/>
          <a:p>
            <a:fld id="{C044E945-43BE-F04D-A14B-8A4ACAF4B85E}" type="slidenum">
              <a:rPr lang="en-US" smtClean="0"/>
              <a:t>14</a:t>
            </a:fld>
            <a:endParaRPr lang="en-US"/>
          </a:p>
        </p:txBody>
      </p:sp>
    </p:spTree>
    <p:extLst>
      <p:ext uri="{BB962C8B-B14F-4D97-AF65-F5344CB8AC3E}">
        <p14:creationId xmlns:p14="http://schemas.microsoft.com/office/powerpoint/2010/main" val="309579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Rasdaman</a:t>
            </a:r>
            <a:r>
              <a:rPr lang="en-US" dirty="0"/>
              <a:t> or “raster data manager” is an array database management system developed and maintained by Prof. Baumann. It combines the worlds of SQL and multidimensional array modelling in one easy to use platform. It is free to use in its community edition.</a:t>
            </a:r>
          </a:p>
          <a:p>
            <a:endParaRPr lang="en-US" dirty="0"/>
          </a:p>
          <a:p>
            <a:r>
              <a:rPr lang="en-US" dirty="0"/>
              <a:t>It’s a very scalable system that takes advantage of parallel “tile streaming” to process raster data.</a:t>
            </a:r>
          </a:p>
          <a:p>
            <a:endParaRPr lang="en-US" dirty="0"/>
          </a:p>
          <a:p>
            <a:r>
              <a:rPr lang="en-US" dirty="0"/>
              <a:t>It’s a very mature platform with more than 20 years of development; so it’s safe to say that it’s pretty much mature and you can see by accessing the </a:t>
            </a:r>
            <a:r>
              <a:rPr lang="en-US" dirty="0" err="1"/>
              <a:t>earthserver</a:t>
            </a:r>
            <a:r>
              <a:rPr lang="en-US" dirty="0"/>
              <a:t> initiative through this link.</a:t>
            </a:r>
          </a:p>
          <a:p>
            <a:endParaRPr lang="en-US" dirty="0"/>
          </a:p>
          <a:p>
            <a:r>
              <a:rPr lang="en-US" dirty="0"/>
              <a:t>It’s been acknowledged by the European Space Agency as ”world leading environment”, ”standard working horse for OGC (Open Geospatial Consortium) standardization on these innovative data access interfaces”.</a:t>
            </a:r>
          </a:p>
          <a:p>
            <a:endParaRPr lang="en-US" dirty="0"/>
          </a:p>
          <a:p>
            <a:r>
              <a:rPr lang="en-US" dirty="0"/>
              <a:t>If they ask…</a:t>
            </a:r>
          </a:p>
          <a:p>
            <a:r>
              <a:rPr lang="en-US" b="1" u="sng" dirty="0"/>
              <a:t>OGC</a:t>
            </a:r>
          </a:p>
          <a:p>
            <a:r>
              <a:rPr lang="en-US" sz="1200" b="0" i="0" kern="1200" dirty="0">
                <a:solidFill>
                  <a:schemeClr val="tx1"/>
                </a:solidFill>
                <a:effectLst/>
                <a:latin typeface="+mn-lt"/>
                <a:ea typeface="+mn-ea"/>
                <a:cs typeface="+mn-cs"/>
              </a:rPr>
              <a:t>an international voluntary consensus </a:t>
            </a:r>
            <a:r>
              <a:rPr lang="en-US" sz="1200" b="0" i="0" u="none" strike="noStrike" kern="1200" dirty="0">
                <a:solidFill>
                  <a:schemeClr val="tx1"/>
                </a:solidFill>
                <a:effectLst/>
                <a:latin typeface="+mn-lt"/>
                <a:ea typeface="+mn-ea"/>
                <a:cs typeface="+mn-cs"/>
                <a:hlinkClick r:id="rId3" tooltip="Standards organization"/>
              </a:rPr>
              <a:t>standards organization</a:t>
            </a:r>
            <a:r>
              <a:rPr lang="en-US" sz="1200" b="0" i="0" kern="1200" dirty="0">
                <a:solidFill>
                  <a:schemeClr val="tx1"/>
                </a:solidFill>
                <a:effectLst/>
                <a:latin typeface="+mn-lt"/>
                <a:ea typeface="+mn-ea"/>
                <a:cs typeface="+mn-cs"/>
              </a:rPr>
              <a:t>, originated in 1994. In the OGC, more than 500 commercial, governmental, nonprofit and research organizations worldwide collaborate in a consensus process encouraging development and implementation of open standards for </a:t>
            </a:r>
            <a:r>
              <a:rPr lang="en-US" sz="1200" b="0" i="0" u="none" strike="noStrike" kern="1200" dirty="0">
                <a:solidFill>
                  <a:schemeClr val="tx1"/>
                </a:solidFill>
                <a:effectLst/>
                <a:latin typeface="+mn-lt"/>
                <a:ea typeface="+mn-ea"/>
                <a:cs typeface="+mn-cs"/>
                <a:hlinkClick r:id="rId4" tooltip="Geospatial"/>
              </a:rPr>
              <a:t>geospatial</a:t>
            </a:r>
            <a:r>
              <a:rPr lang="en-US" sz="1200" b="0" i="0" kern="1200" dirty="0">
                <a:solidFill>
                  <a:schemeClr val="tx1"/>
                </a:solidFill>
                <a:effectLst/>
                <a:latin typeface="+mn-lt"/>
                <a:ea typeface="+mn-ea"/>
                <a:cs typeface="+mn-cs"/>
              </a:rPr>
              <a:t> content and services, sensor web and </a:t>
            </a:r>
            <a:r>
              <a:rPr lang="en-US" sz="1200" b="0" i="0" u="none" strike="noStrike" kern="1200" dirty="0">
                <a:solidFill>
                  <a:schemeClr val="tx1"/>
                </a:solidFill>
                <a:effectLst/>
                <a:latin typeface="+mn-lt"/>
                <a:ea typeface="+mn-ea"/>
                <a:cs typeface="+mn-cs"/>
                <a:hlinkClick r:id="rId5" tooltip="Internet of Things"/>
              </a:rPr>
              <a:t>Internet of Things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Geographic information system"/>
              </a:rPr>
              <a:t>GIS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Data processing"/>
              </a:rPr>
              <a:t>data processing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8" tooltip="Data sharing"/>
              </a:rPr>
              <a:t>data sharing</a:t>
            </a:r>
            <a:r>
              <a:rPr lang="en-US" sz="1200" b="0" i="0" kern="1200" dirty="0">
                <a:solidFill>
                  <a:schemeClr val="tx1"/>
                </a:solidFill>
                <a:effectLst/>
                <a:latin typeface="+mn-lt"/>
                <a:ea typeface="+mn-ea"/>
                <a:cs typeface="+mn-cs"/>
              </a:rPr>
              <a:t>.</a:t>
            </a:r>
            <a:endParaRPr lang="en-US" dirty="0"/>
          </a:p>
          <a:p>
            <a:endParaRPr lang="en-US" dirty="0"/>
          </a:p>
          <a:p>
            <a:r>
              <a:rPr lang="en-US" dirty="0"/>
              <a:t>The idea is to provide a platform with powerful tools available for </a:t>
            </a:r>
            <a:r>
              <a:rPr lang="en-US" sz="1200" b="0" i="0" kern="1200" dirty="0">
                <a:solidFill>
                  <a:schemeClr val="tx1"/>
                </a:solidFill>
                <a:effectLst/>
                <a:latin typeface="+mn-lt"/>
                <a:ea typeface="+mn-ea"/>
                <a:cs typeface="+mn-cs"/>
              </a:rPr>
              <a:t>simple use by non-experts while not constraining complex tasks for experts just adds to the complexity.</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15</a:t>
            </a:fld>
            <a:endParaRPr lang="en-US"/>
          </a:p>
        </p:txBody>
      </p:sp>
    </p:spTree>
    <p:extLst>
      <p:ext uri="{BB962C8B-B14F-4D97-AF65-F5344CB8AC3E}">
        <p14:creationId xmlns:p14="http://schemas.microsoft.com/office/powerpoint/2010/main" val="292299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from the SQL part-15 ISO standard. Let’s see </a:t>
            </a:r>
            <a:r>
              <a:rPr lang="en-US" dirty="0" err="1"/>
              <a:t>rasdaman’s</a:t>
            </a:r>
            <a:r>
              <a:rPr lang="en-US" dirty="0"/>
              <a:t> approach to executing select clauses.</a:t>
            </a:r>
          </a:p>
          <a:p>
            <a:endParaRPr lang="en-US" dirty="0"/>
          </a:p>
          <a:p>
            <a:r>
              <a:rPr lang="en-US" b="1" u="sng" dirty="0"/>
              <a:t>We first can see trimming and slicing operation.</a:t>
            </a:r>
          </a:p>
          <a:p>
            <a:r>
              <a:rPr lang="en-US" dirty="0"/>
              <a:t>In </a:t>
            </a:r>
            <a:r>
              <a:rPr lang="en-US" dirty="0" err="1"/>
              <a:t>rasdaman</a:t>
            </a:r>
            <a:r>
              <a:rPr lang="en-US" dirty="0"/>
              <a:t> we can achieve this by specifying the dimensions we would like to include and </a:t>
            </a:r>
            <a:r>
              <a:rPr lang="en-US" dirty="0" err="1"/>
              <a:t>rasdaman</a:t>
            </a:r>
            <a:r>
              <a:rPr lang="en-US" dirty="0"/>
              <a:t> will return this section of the MDD for us.</a:t>
            </a:r>
          </a:p>
          <a:p>
            <a:endParaRPr lang="en-US" dirty="0"/>
          </a:p>
          <a:p>
            <a:r>
              <a:rPr lang="en-US" b="1" u="sng" dirty="0"/>
              <a:t>Result processing</a:t>
            </a:r>
          </a:p>
          <a:p>
            <a:r>
              <a:rPr lang="en-US" dirty="0"/>
              <a:t>We are also able to process a result in the select clause and multiply an element of a composite data value.</a:t>
            </a:r>
          </a:p>
          <a:p>
            <a:endParaRPr lang="en-US" dirty="0"/>
          </a:p>
          <a:p>
            <a:r>
              <a:rPr lang="en-US" b="1" u="sng" dirty="0"/>
              <a:t>Search and aggregation</a:t>
            </a:r>
          </a:p>
          <a:p>
            <a:r>
              <a:rPr lang="en-US" dirty="0"/>
              <a:t>Where clauses are also part of the game. We can first do joins and then called build in functions that evaluate specific cells like in the case of this </a:t>
            </a:r>
            <a:r>
              <a:rPr lang="en-US" dirty="0" err="1"/>
              <a:t>some_cells</a:t>
            </a:r>
            <a:r>
              <a:rPr lang="en-US" dirty="0"/>
              <a:t> operation.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Format conversion</a:t>
            </a:r>
          </a:p>
          <a:p>
            <a:r>
              <a:rPr lang="en-US" dirty="0"/>
              <a:t>And finally format conversion we can ad-hoc requests and have </a:t>
            </a:r>
            <a:r>
              <a:rPr lang="en-US" dirty="0" err="1"/>
              <a:t>rasdaman</a:t>
            </a:r>
            <a:r>
              <a:rPr lang="en-US" dirty="0"/>
              <a:t> deliver it as a picture among other formats.</a:t>
            </a:r>
          </a:p>
          <a:p>
            <a:endParaRPr lang="en-US" dirty="0"/>
          </a:p>
          <a:p>
            <a:r>
              <a:rPr lang="en-US" sz="1200" b="0" i="0" kern="1200" dirty="0">
                <a:solidFill>
                  <a:schemeClr val="tx1"/>
                </a:solidFill>
                <a:effectLst/>
                <a:latin typeface="+mn-lt"/>
                <a:ea typeface="+mn-ea"/>
                <a:cs typeface="+mn-cs"/>
              </a:rPr>
              <a:t>Reducing the spatial domain of an array while leaving the cell values unchanged is called </a:t>
            </a:r>
            <a:r>
              <a:rPr lang="en-US" sz="1200" b="1" i="1" u="sng" kern="1200" dirty="0">
                <a:solidFill>
                  <a:schemeClr val="tx1"/>
                </a:solidFill>
                <a:effectLst/>
                <a:latin typeface="+mn-lt"/>
                <a:ea typeface="+mn-ea"/>
                <a:cs typeface="+mn-cs"/>
              </a:rPr>
              <a:t>trimming</a:t>
            </a:r>
            <a:r>
              <a:rPr lang="en-US" sz="1200" b="0" i="0" kern="1200" dirty="0">
                <a:solidFill>
                  <a:schemeClr val="tx1"/>
                </a:solidFill>
                <a:effectLst/>
                <a:latin typeface="+mn-lt"/>
                <a:ea typeface="+mn-ea"/>
                <a:cs typeface="+mn-cs"/>
              </a:rPr>
              <a:t>. Array dimension remains unchanged.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section</a:t>
            </a:r>
            <a:r>
              <a:rPr lang="en-US" sz="1200" b="0" i="0" kern="1200" dirty="0">
                <a:solidFill>
                  <a:schemeClr val="tx1"/>
                </a:solidFill>
                <a:effectLst/>
                <a:latin typeface="+mn-lt"/>
                <a:ea typeface="+mn-ea"/>
                <a:cs typeface="+mn-cs"/>
              </a:rPr>
              <a:t> allows to extract lower-dimen­sional layers (“</a:t>
            </a:r>
            <a:r>
              <a:rPr lang="en-US" sz="1200" b="1" i="0" u="sng" kern="1200" dirty="0">
                <a:solidFill>
                  <a:schemeClr val="tx1"/>
                </a:solidFill>
                <a:effectLst/>
                <a:latin typeface="+mn-lt"/>
                <a:ea typeface="+mn-ea"/>
                <a:cs typeface="+mn-cs"/>
              </a:rPr>
              <a:t>slices</a:t>
            </a:r>
            <a:r>
              <a:rPr lang="en-US" sz="1200" b="0" i="0" kern="1200" dirty="0">
                <a:solidFill>
                  <a:schemeClr val="tx1"/>
                </a:solidFill>
                <a:effectLst/>
                <a:latin typeface="+mn-lt"/>
                <a:ea typeface="+mn-ea"/>
                <a:cs typeface="+mn-cs"/>
              </a:rPr>
              <a:t>”) from an array.</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16</a:t>
            </a:fld>
            <a:endParaRPr lang="en-US"/>
          </a:p>
        </p:txBody>
      </p:sp>
    </p:spTree>
    <p:extLst>
      <p:ext uri="{BB962C8B-B14F-4D97-AF65-F5344CB8AC3E}">
        <p14:creationId xmlns:p14="http://schemas.microsoft.com/office/powerpoint/2010/main" val="1104602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algebra operations are also covered; by combining condense operators we can successfully execute matrix multiplication on multidimensional arrays. So the language is powerful enough to express these operations.</a:t>
            </a:r>
          </a:p>
          <a:p>
            <a:endParaRPr lang="en-US" dirty="0"/>
          </a:p>
          <a:p>
            <a:r>
              <a:rPr lang="en-US" dirty="0"/>
              <a:t>Histograms are also available right off the bat.</a:t>
            </a:r>
          </a:p>
        </p:txBody>
      </p:sp>
      <p:sp>
        <p:nvSpPr>
          <p:cNvPr id="4" name="Slide Number Placeholder 3"/>
          <p:cNvSpPr>
            <a:spLocks noGrp="1"/>
          </p:cNvSpPr>
          <p:nvPr>
            <p:ph type="sldNum" sz="quarter" idx="5"/>
          </p:nvPr>
        </p:nvSpPr>
        <p:spPr/>
        <p:txBody>
          <a:bodyPr/>
          <a:lstStyle/>
          <a:p>
            <a:fld id="{C044E945-43BE-F04D-A14B-8A4ACAF4B85E}" type="slidenum">
              <a:rPr lang="en-US" smtClean="0"/>
              <a:t>17</a:t>
            </a:fld>
            <a:endParaRPr lang="en-US"/>
          </a:p>
        </p:txBody>
      </p:sp>
    </p:spTree>
    <p:extLst>
      <p:ext uri="{BB962C8B-B14F-4D97-AF65-F5344CB8AC3E}">
        <p14:creationId xmlns:p14="http://schemas.microsoft.com/office/powerpoint/2010/main" val="3126194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of the service architecture of </a:t>
            </a:r>
            <a:r>
              <a:rPr lang="en-US" dirty="0" err="1"/>
              <a:t>rasdaman</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18</a:t>
            </a:fld>
            <a:endParaRPr lang="en-US"/>
          </a:p>
        </p:txBody>
      </p:sp>
    </p:spTree>
    <p:extLst>
      <p:ext uri="{BB962C8B-B14F-4D97-AF65-F5344CB8AC3E}">
        <p14:creationId xmlns:p14="http://schemas.microsoft.com/office/powerpoint/2010/main" val="3952842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dealing with TB or PB of data is no easy feat. Starting by the fact that our RAM is not that big, we need a way to partition data in a way that RAM can handle it. There are various strategies like regular, directional, nonaligned and even area of interest in order to better adapt to the nature of the data.</a:t>
            </a:r>
          </a:p>
          <a:p>
            <a:endParaRPr lang="en-US" dirty="0"/>
          </a:p>
          <a:p>
            <a:r>
              <a:rPr lang="en-US" sz="1200" b="0" i="0" kern="1200" dirty="0">
                <a:solidFill>
                  <a:schemeClr val="tx1"/>
                </a:solidFill>
                <a:effectLst/>
                <a:latin typeface="+mn-lt"/>
                <a:ea typeface="+mn-ea"/>
                <a:cs typeface="+mn-cs"/>
              </a:rPr>
              <a:t>On the picture below we can see how these tiles are represented in </a:t>
            </a:r>
            <a:r>
              <a:rPr lang="en-US" sz="1200" b="0" i="0" kern="1200" dirty="0" err="1">
                <a:solidFill>
                  <a:schemeClr val="tx1"/>
                </a:solidFill>
                <a:effectLst/>
                <a:latin typeface="+mn-lt"/>
                <a:ea typeface="+mn-ea"/>
                <a:cs typeface="+mn-cs"/>
              </a:rPr>
              <a:t>rasdaman</a:t>
            </a:r>
            <a:r>
              <a:rPr lang="en-US" sz="1200" b="0" i="0" kern="1200" dirty="0">
                <a:solidFill>
                  <a:schemeClr val="tx1"/>
                </a:solidFill>
                <a:effectLst/>
                <a:latin typeface="+mn-lt"/>
                <a:ea typeface="+mn-ea"/>
                <a:cs typeface="+mn-cs"/>
              </a:rPr>
              <a:t> and how data is partitioned.</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19</a:t>
            </a:fld>
            <a:endParaRPr lang="en-US"/>
          </a:p>
        </p:txBody>
      </p:sp>
    </p:spTree>
    <p:extLst>
      <p:ext uri="{BB962C8B-B14F-4D97-AF65-F5344CB8AC3E}">
        <p14:creationId xmlns:p14="http://schemas.microsoft.com/office/powerpoint/2010/main" val="210583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questions that will be addressed in this presentation:</a:t>
            </a:r>
          </a:p>
          <a:p>
            <a:endParaRPr lang="en-US" dirty="0"/>
          </a:p>
          <a:p>
            <a:r>
              <a:rPr lang="en-US" dirty="0"/>
              <a:t>We will first start with:</a:t>
            </a:r>
          </a:p>
          <a:p>
            <a:endParaRPr lang="en-US" dirty="0"/>
          </a:p>
          <a:p>
            <a:r>
              <a:rPr lang="en-US" dirty="0"/>
              <a:t>[CLICK]</a:t>
            </a:r>
          </a:p>
          <a:p>
            <a:endParaRPr lang="en-US" dirty="0"/>
          </a:p>
          <a:p>
            <a:pPr marL="228600" indent="-228600">
              <a:buAutoNum type="arabicPeriod"/>
            </a:pPr>
            <a:r>
              <a:rPr lang="en-US" dirty="0"/>
              <a:t>How does big data look like; we’ll look how data engineers and software engineers try to find structures to relate all data in a meaningful way.</a:t>
            </a:r>
          </a:p>
          <a:p>
            <a:pPr marL="228600" indent="-228600">
              <a:buAutoNum type="arabicPeriod"/>
            </a:pPr>
            <a:endParaRPr lang="en-US" dirty="0"/>
          </a:p>
          <a:p>
            <a:pPr marL="0" indent="0">
              <a:buNone/>
            </a:pPr>
            <a:r>
              <a:rPr lang="en-US" dirty="0"/>
              <a:t>[CLICK]</a:t>
            </a:r>
          </a:p>
          <a:p>
            <a:pPr marL="228600" indent="-228600">
              <a:buAutoNum type="arabicPeriod"/>
            </a:pPr>
            <a:endParaRPr lang="en-US" dirty="0"/>
          </a:p>
          <a:p>
            <a:r>
              <a:rPr lang="en-US" dirty="0"/>
              <a:t>2. Next, we will talk about what exactly multidimensional arrays are; or as you may know them through their much cooler name Data Cubes; and how can they simplify our life when analyzing Big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3. We will then talk about how can we model these arrays in a way a computer can process it and we can get meaningful insight out of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4. We’ll introduce a tool that you can use freely to analyze Big and Small Data if you’re ever in the need to do it. Disclosure it’s called </a:t>
            </a:r>
            <a:r>
              <a:rPr lang="en-US" dirty="0" err="1"/>
              <a:t>rasdaman</a:t>
            </a:r>
            <a:r>
              <a:rPr lang="en-US" dirty="0"/>
              <a:t> and Prof. Baumann made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We'll continue with</a:t>
            </a:r>
          </a:p>
          <a:p>
            <a:endParaRPr lang="en-US" dirty="0"/>
          </a:p>
          <a:p>
            <a:r>
              <a:rPr lang="en-US" dirty="0"/>
              <a:t>5. What are some of the applications that can be done when using these data cubes.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6. And finally, if you’re brave enough you can pick one of our current research topics for your poster presentation for this class.</a:t>
            </a:r>
          </a:p>
          <a:p>
            <a:endParaRPr lang="en-US" dirty="0"/>
          </a:p>
          <a:p>
            <a:r>
              <a:rPr lang="en-US" dirty="0"/>
              <a:t>OK, now if you ready let’s begin.</a:t>
            </a:r>
          </a:p>
        </p:txBody>
      </p:sp>
      <p:sp>
        <p:nvSpPr>
          <p:cNvPr id="4" name="Slide Number Placeholder 3"/>
          <p:cNvSpPr>
            <a:spLocks noGrp="1"/>
          </p:cNvSpPr>
          <p:nvPr>
            <p:ph type="sldNum" sz="quarter" idx="5"/>
          </p:nvPr>
        </p:nvSpPr>
        <p:spPr/>
        <p:txBody>
          <a:bodyPr/>
          <a:lstStyle/>
          <a:p>
            <a:fld id="{C044E945-43BE-F04D-A14B-8A4ACAF4B85E}" type="slidenum">
              <a:rPr lang="en-US" smtClean="0"/>
              <a:t>2</a:t>
            </a:fld>
            <a:endParaRPr lang="en-US"/>
          </a:p>
        </p:txBody>
      </p:sp>
    </p:spTree>
    <p:extLst>
      <p:ext uri="{BB962C8B-B14F-4D97-AF65-F5344CB8AC3E}">
        <p14:creationId xmlns:p14="http://schemas.microsoft.com/office/powerpoint/2010/main" val="752038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processing is also possible under </a:t>
            </a:r>
            <a:r>
              <a:rPr lang="en-US" dirty="0" err="1"/>
              <a:t>rasdaman</a:t>
            </a:r>
            <a:r>
              <a:rPr lang="en-US" dirty="0"/>
              <a:t> feature umbrella.</a:t>
            </a:r>
          </a:p>
          <a:p>
            <a:r>
              <a:rPr lang="en-US" dirty="0"/>
              <a:t>It can go as easy giving one partition to each core, an embarrassingly parallelization.</a:t>
            </a:r>
          </a:p>
          <a:p>
            <a:endParaRPr lang="en-US" dirty="0"/>
          </a:p>
          <a:p>
            <a:r>
              <a:rPr lang="en-US" dirty="0"/>
              <a:t>But there can be even smarter </a:t>
            </a:r>
          </a:p>
          <a:p>
            <a:r>
              <a:rPr lang="en-US" dirty="0" err="1"/>
              <a:t>Rasdaman’s</a:t>
            </a:r>
            <a:r>
              <a:rPr lang="en-US" dirty="0"/>
              <a:t> approach</a:t>
            </a:r>
          </a:p>
          <a:p>
            <a:endParaRPr lang="en-US" dirty="0"/>
          </a:p>
          <a:p>
            <a:r>
              <a:rPr lang="en-US" dirty="0"/>
              <a:t>Analyze query DA (immediately), </a:t>
            </a:r>
          </a:p>
          <a:p>
            <a:endParaRPr lang="en-US" dirty="0"/>
          </a:p>
          <a:p>
            <a:pPr marL="228600" indent="-228600">
              <a:buAutoNum type="arabicPeriod"/>
            </a:pPr>
            <a:r>
              <a:rPr lang="en-US" dirty="0"/>
              <a:t>Where does the </a:t>
            </a:r>
            <a:r>
              <a:rPr lang="en-US"/>
              <a:t>data sit?</a:t>
            </a:r>
            <a:endParaRPr lang="en-US" dirty="0"/>
          </a:p>
          <a:p>
            <a:pPr marL="228600" indent="-228600">
              <a:buAutoNum type="arabicPeriod"/>
            </a:pPr>
            <a:r>
              <a:rPr lang="en-US" dirty="0"/>
              <a:t>Minimize transport along the connections (red lines)</a:t>
            </a:r>
          </a:p>
          <a:p>
            <a:pPr marL="228600" indent="-228600">
              <a:buAutoNum type="arabicPeriod"/>
            </a:pPr>
            <a:endParaRPr lang="en-US" dirty="0"/>
          </a:p>
          <a:p>
            <a:pPr marL="228600" indent="-228600">
              <a:buAutoNum type="arabicPeriod"/>
            </a:pPr>
            <a:r>
              <a:rPr lang="en-US" dirty="0"/>
              <a:t>Make a satellite a federation.</a:t>
            </a:r>
          </a:p>
          <a:p>
            <a:endParaRPr lang="en-US" dirty="0"/>
          </a:p>
          <a:p>
            <a:endParaRPr lang="en-US" dirty="0"/>
          </a:p>
          <a:p>
            <a:r>
              <a:rPr lang="en-US" dirty="0"/>
              <a:t>PENDING!!</a:t>
            </a:r>
          </a:p>
        </p:txBody>
      </p:sp>
      <p:sp>
        <p:nvSpPr>
          <p:cNvPr id="4" name="Slide Number Placeholder 3"/>
          <p:cNvSpPr>
            <a:spLocks noGrp="1"/>
          </p:cNvSpPr>
          <p:nvPr>
            <p:ph type="sldNum" sz="quarter" idx="5"/>
          </p:nvPr>
        </p:nvSpPr>
        <p:spPr/>
        <p:txBody>
          <a:bodyPr/>
          <a:lstStyle/>
          <a:p>
            <a:fld id="{C044E945-43BE-F04D-A14B-8A4ACAF4B85E}" type="slidenum">
              <a:rPr lang="en-US" smtClean="0"/>
              <a:t>20</a:t>
            </a:fld>
            <a:endParaRPr lang="en-US"/>
          </a:p>
        </p:txBody>
      </p:sp>
    </p:spTree>
    <p:extLst>
      <p:ext uri="{BB962C8B-B14F-4D97-AF65-F5344CB8AC3E}">
        <p14:creationId xmlns:p14="http://schemas.microsoft.com/office/powerpoint/2010/main" val="356263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model and a system, now let’s put them into practice.</a:t>
            </a:r>
          </a:p>
        </p:txBody>
      </p:sp>
      <p:sp>
        <p:nvSpPr>
          <p:cNvPr id="4" name="Slide Number Placeholder 3"/>
          <p:cNvSpPr>
            <a:spLocks noGrp="1"/>
          </p:cNvSpPr>
          <p:nvPr>
            <p:ph type="sldNum" sz="quarter" idx="5"/>
          </p:nvPr>
        </p:nvSpPr>
        <p:spPr/>
        <p:txBody>
          <a:bodyPr/>
          <a:lstStyle/>
          <a:p>
            <a:fld id="{C044E945-43BE-F04D-A14B-8A4ACAF4B85E}" type="slidenum">
              <a:rPr lang="en-US" smtClean="0"/>
              <a:t>21</a:t>
            </a:fld>
            <a:endParaRPr lang="en-US"/>
          </a:p>
        </p:txBody>
      </p:sp>
    </p:spTree>
    <p:extLst>
      <p:ext uri="{BB962C8B-B14F-4D97-AF65-F5344CB8AC3E}">
        <p14:creationId xmlns:p14="http://schemas.microsoft.com/office/powerpoint/2010/main" val="3220794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 question, any time, on any size</a:t>
            </a:r>
          </a:p>
          <a:p>
            <a:endParaRPr lang="en-US" dirty="0"/>
          </a:p>
          <a:p>
            <a:r>
              <a:rPr lang="en-US" dirty="0"/>
              <a:t>Researchers from Europe, the USA and Australia have teamed up to rigorously materialize the </a:t>
            </a:r>
            <a:r>
              <a:rPr lang="en-US" dirty="0" err="1"/>
              <a:t>datacube</a:t>
            </a:r>
            <a:r>
              <a:rPr lang="en-US" dirty="0"/>
              <a:t> concept. </a:t>
            </a:r>
            <a:r>
              <a:rPr lang="en-US" dirty="0" err="1"/>
              <a:t>EarthServer</a:t>
            </a:r>
            <a:r>
              <a:rPr lang="en-US" dirty="0"/>
              <a:t> has established client and server technology for such </a:t>
            </a:r>
            <a:r>
              <a:rPr lang="en-US" dirty="0" err="1"/>
              <a:t>spatio</a:t>
            </a:r>
            <a:r>
              <a:rPr lang="en-US" dirty="0"/>
              <a:t>-temporal </a:t>
            </a:r>
            <a:r>
              <a:rPr lang="en-US" dirty="0" err="1"/>
              <a:t>datacubes</a:t>
            </a:r>
            <a:r>
              <a:rPr lang="en-US" dirty="0"/>
              <a:t>. The idea was to provide agile analytics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rasdaman</a:t>
            </a:r>
            <a:r>
              <a:rPr lang="en-US" sz="1200" b="0" i="0" kern="1200" dirty="0">
                <a:solidFill>
                  <a:schemeClr val="tx1"/>
                </a:solidFill>
                <a:effectLst/>
                <a:latin typeface="+mn-lt"/>
                <a:ea typeface="+mn-ea"/>
                <a:cs typeface="+mn-cs"/>
              </a:rPr>
              <a:t>, enables direct interaction, including 3D visualization, what-if scenarios, common EO data processing, and general analytics</a:t>
            </a:r>
          </a:p>
          <a:p>
            <a:endParaRPr lang="en-US" sz="1200" b="0" i="0" kern="1200" dirty="0">
              <a:solidFill>
                <a:schemeClr val="tx1"/>
              </a:solidFill>
              <a:effectLst/>
              <a:latin typeface="+mn-lt"/>
              <a:ea typeface="+mn-ea"/>
              <a:cs typeface="+mn-cs"/>
            </a:endParaRPr>
          </a:p>
          <a:p>
            <a:r>
              <a:rPr lang="en-US" dirty="0"/>
              <a:t>https://</a:t>
            </a:r>
            <a:r>
              <a:rPr lang="en-US" dirty="0" err="1"/>
              <a:t>link.springer.com</a:t>
            </a:r>
            <a:r>
              <a:rPr lang="en-US" dirty="0"/>
              <a:t>/chapter/10.1007/978-3-319-65633-5_5</a:t>
            </a:r>
          </a:p>
          <a:p>
            <a:endParaRPr lang="en-US" dirty="0"/>
          </a:p>
          <a:p>
            <a:r>
              <a:rPr lang="en-US" dirty="0"/>
              <a:t>@</a:t>
            </a:r>
            <a:r>
              <a:rPr lang="en-US" dirty="0" err="1"/>
              <a:t>Inbook</a:t>
            </a:r>
            <a:r>
              <a:rPr lang="en-US" dirty="0"/>
              <a:t>{Baumann2018,</a:t>
            </a:r>
          </a:p>
          <a:p>
            <a:r>
              <a:rPr lang="en-US" dirty="0"/>
              <a:t>author="Baumann, Peter</a:t>
            </a:r>
          </a:p>
          <a:p>
            <a:r>
              <a:rPr lang="en-US" dirty="0"/>
              <a:t>and Rossi, Angelo Pio</a:t>
            </a:r>
          </a:p>
          <a:p>
            <a:r>
              <a:rPr lang="en-US" dirty="0"/>
              <a:t>and Bell, Brennan</a:t>
            </a:r>
          </a:p>
          <a:p>
            <a:r>
              <a:rPr lang="en-US" dirty="0"/>
              <a:t>and Clements, Oliver</a:t>
            </a:r>
          </a:p>
          <a:p>
            <a:r>
              <a:rPr lang="en-US" dirty="0"/>
              <a:t>and Evans, Ben</a:t>
            </a:r>
          </a:p>
          <a:p>
            <a:r>
              <a:rPr lang="en-US" dirty="0"/>
              <a:t>and Hoenig, Heike</a:t>
            </a:r>
          </a:p>
          <a:p>
            <a:r>
              <a:rPr lang="en-US" dirty="0"/>
              <a:t>and Hogan, Patrick</a:t>
            </a:r>
          </a:p>
          <a:p>
            <a:r>
              <a:rPr lang="en-US" dirty="0"/>
              <a:t>and </a:t>
            </a:r>
            <a:r>
              <a:rPr lang="en-US" dirty="0" err="1"/>
              <a:t>Kakaletris</a:t>
            </a:r>
            <a:r>
              <a:rPr lang="en-US" dirty="0"/>
              <a:t>, George</a:t>
            </a:r>
          </a:p>
          <a:p>
            <a:r>
              <a:rPr lang="en-US" dirty="0"/>
              <a:t>and </a:t>
            </a:r>
            <a:r>
              <a:rPr lang="en-US" dirty="0" err="1"/>
              <a:t>Koltsida</a:t>
            </a:r>
            <a:r>
              <a:rPr lang="en-US" dirty="0"/>
              <a:t>, </a:t>
            </a:r>
            <a:r>
              <a:rPr lang="en-US" dirty="0" err="1"/>
              <a:t>Panagiota</a:t>
            </a:r>
            <a:endParaRPr lang="en-US" dirty="0"/>
          </a:p>
          <a:p>
            <a:r>
              <a:rPr lang="en-US" dirty="0"/>
              <a:t>and </a:t>
            </a:r>
            <a:r>
              <a:rPr lang="en-US" dirty="0" err="1"/>
              <a:t>Mantovani</a:t>
            </a:r>
            <a:r>
              <a:rPr lang="en-US" dirty="0"/>
              <a:t>, Simone</a:t>
            </a:r>
          </a:p>
          <a:p>
            <a:r>
              <a:rPr lang="en-US" dirty="0"/>
              <a:t>and Marco </a:t>
            </a:r>
            <a:r>
              <a:rPr lang="en-US" dirty="0" err="1"/>
              <a:t>Figuera</a:t>
            </a:r>
            <a:r>
              <a:rPr lang="en-US" dirty="0"/>
              <a:t>, Ramiro</a:t>
            </a:r>
          </a:p>
          <a:p>
            <a:r>
              <a:rPr lang="en-US" dirty="0"/>
              <a:t>and </a:t>
            </a:r>
            <a:r>
              <a:rPr lang="en-US" dirty="0" err="1"/>
              <a:t>Merticariu</a:t>
            </a:r>
            <a:r>
              <a:rPr lang="en-US" dirty="0"/>
              <a:t>, Vlad</a:t>
            </a:r>
          </a:p>
          <a:p>
            <a:r>
              <a:rPr lang="en-US" dirty="0"/>
              <a:t>and </a:t>
            </a:r>
            <a:r>
              <a:rPr lang="en-US" dirty="0" err="1"/>
              <a:t>Misev</a:t>
            </a:r>
            <a:r>
              <a:rPr lang="en-US" dirty="0"/>
              <a:t>, </a:t>
            </a:r>
            <a:r>
              <a:rPr lang="en-US" dirty="0" err="1"/>
              <a:t>Dimitar</a:t>
            </a:r>
            <a:endParaRPr lang="en-US" dirty="0"/>
          </a:p>
          <a:p>
            <a:r>
              <a:rPr lang="en-US" dirty="0"/>
              <a:t>and Pham, </a:t>
            </a:r>
            <a:r>
              <a:rPr lang="en-US" dirty="0" err="1"/>
              <a:t>Huu</a:t>
            </a:r>
            <a:r>
              <a:rPr lang="en-US" dirty="0"/>
              <a:t> Bang</a:t>
            </a:r>
          </a:p>
          <a:p>
            <a:r>
              <a:rPr lang="en-US" dirty="0"/>
              <a:t>and Siemen, Stephan</a:t>
            </a:r>
          </a:p>
          <a:p>
            <a:r>
              <a:rPr lang="en-US" dirty="0"/>
              <a:t>and </a:t>
            </a:r>
            <a:r>
              <a:rPr lang="en-US" dirty="0" err="1"/>
              <a:t>Wagemann</a:t>
            </a:r>
            <a:r>
              <a:rPr lang="en-US" dirty="0"/>
              <a:t>, Julia",</a:t>
            </a:r>
          </a:p>
          <a:p>
            <a:r>
              <a:rPr lang="en-US" dirty="0"/>
              <a:t>editor="Mathieu, Pierre-Philippe</a:t>
            </a:r>
          </a:p>
          <a:p>
            <a:r>
              <a:rPr lang="en-US" dirty="0"/>
              <a:t>and </a:t>
            </a:r>
            <a:r>
              <a:rPr lang="en-US" dirty="0" err="1"/>
              <a:t>Aubrecht</a:t>
            </a:r>
            <a:r>
              <a:rPr lang="en-US" dirty="0"/>
              <a:t>, Christoph",</a:t>
            </a:r>
          </a:p>
          <a:p>
            <a:r>
              <a:rPr lang="en-US" dirty="0"/>
              <a:t>title="Fostering Cross-Disciplinary Earth Science Through </a:t>
            </a:r>
            <a:r>
              <a:rPr lang="en-US" dirty="0" err="1"/>
              <a:t>Datacube</a:t>
            </a:r>
            <a:r>
              <a:rPr lang="en-US" dirty="0"/>
              <a:t> Analytics",</a:t>
            </a:r>
          </a:p>
          <a:p>
            <a:r>
              <a:rPr lang="en-US" dirty="0" err="1"/>
              <a:t>bookTitle</a:t>
            </a:r>
            <a:r>
              <a:rPr lang="en-US" dirty="0"/>
              <a:t>="Earth Observation Open Science and Innovation",</a:t>
            </a:r>
          </a:p>
          <a:p>
            <a:r>
              <a:rPr lang="en-US" dirty="0"/>
              <a:t>year="2018",</a:t>
            </a:r>
          </a:p>
          <a:p>
            <a:r>
              <a:rPr lang="en-US" dirty="0"/>
              <a:t>publisher="Springer International Publishing",</a:t>
            </a:r>
          </a:p>
          <a:p>
            <a:r>
              <a:rPr lang="en-US" dirty="0"/>
              <a:t>address="Cham",</a:t>
            </a:r>
          </a:p>
          <a:p>
            <a:r>
              <a:rPr lang="en-US" dirty="0"/>
              <a:t>pages="91--119",</a:t>
            </a:r>
          </a:p>
          <a:p>
            <a:r>
              <a:rPr lang="en-US" dirty="0"/>
              <a:t>abstract="With the unprecedented increase of orbital sensor, in situ measurement, and simulation data there is a rich, yet not leveraged potential for obtaining insights from dissecting datasets and rejoining them with other datasets. Obviously, goal is to allow users to ``ask any question, any time, on any size'', thereby enabling them to ``build their own product on the go''.",</a:t>
            </a:r>
          </a:p>
          <a:p>
            <a:r>
              <a:rPr lang="en-US" dirty="0" err="1"/>
              <a:t>isbn</a:t>
            </a:r>
            <a:r>
              <a:rPr lang="en-US" dirty="0"/>
              <a:t>="978-3-319-65633-5",</a:t>
            </a:r>
          </a:p>
          <a:p>
            <a:r>
              <a:rPr lang="en-US" dirty="0" err="1"/>
              <a:t>doi</a:t>
            </a:r>
            <a:r>
              <a:rPr lang="en-US" dirty="0"/>
              <a:t>="10.1007/978-3-319-65633-5_5",</a:t>
            </a:r>
          </a:p>
          <a:p>
            <a:r>
              <a:rPr lang="en-US" dirty="0" err="1"/>
              <a:t>url</a:t>
            </a:r>
            <a:r>
              <a:rPr lang="en-US" dirty="0"/>
              <a:t>="https://</a:t>
            </a:r>
            <a:r>
              <a:rPr lang="en-US" dirty="0" err="1"/>
              <a:t>doi.org</a:t>
            </a:r>
            <a:r>
              <a:rPr lang="en-US" dirty="0"/>
              <a:t>/10.1007/978-3-319-65633-5_5"</a:t>
            </a:r>
          </a:p>
          <a:p>
            <a:r>
              <a:rPr lang="en-US" dirty="0"/>
              <a:t>}</a:t>
            </a:r>
          </a:p>
        </p:txBody>
      </p:sp>
      <p:sp>
        <p:nvSpPr>
          <p:cNvPr id="4" name="Slide Number Placeholder 3"/>
          <p:cNvSpPr>
            <a:spLocks noGrp="1"/>
          </p:cNvSpPr>
          <p:nvPr>
            <p:ph type="sldNum" sz="quarter" idx="5"/>
          </p:nvPr>
        </p:nvSpPr>
        <p:spPr/>
        <p:txBody>
          <a:bodyPr/>
          <a:lstStyle/>
          <a:p>
            <a:fld id="{C044E945-43BE-F04D-A14B-8A4ACAF4B85E}" type="slidenum">
              <a:rPr lang="en-US" smtClean="0"/>
              <a:t>22</a:t>
            </a:fld>
            <a:endParaRPr lang="en-US"/>
          </a:p>
        </p:txBody>
      </p:sp>
    </p:spTree>
    <p:extLst>
      <p:ext uri="{BB962C8B-B14F-4D97-AF65-F5344CB8AC3E}">
        <p14:creationId xmlns:p14="http://schemas.microsoft.com/office/powerpoint/2010/main" val="404054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with the help of EMCWF (</a:t>
            </a:r>
            <a:r>
              <a:rPr lang="en-US" sz="1200" b="0" i="0" kern="1200" dirty="0">
                <a:solidFill>
                  <a:schemeClr val="tx1"/>
                </a:solidFill>
                <a:effectLst/>
                <a:latin typeface="+mn-lt"/>
                <a:ea typeface="+mn-ea"/>
                <a:cs typeface="+mn-cs"/>
              </a:rPr>
              <a:t>European Centre for Medium-Range Weather Forecasts) they wanted to represent river discharge in a </a:t>
            </a:r>
            <a:r>
              <a:rPr lang="en-US" sz="1200" b="0" i="0" kern="1200" dirty="0" err="1">
                <a:solidFill>
                  <a:schemeClr val="tx1"/>
                </a:solidFill>
                <a:effectLst/>
                <a:latin typeface="+mn-lt"/>
                <a:ea typeface="+mn-ea"/>
                <a:cs typeface="+mn-cs"/>
              </a:rPr>
              <a:t>spatio</a:t>
            </a:r>
            <a:r>
              <a:rPr lang="en-US" sz="1200" b="0" i="0" kern="1200" dirty="0">
                <a:solidFill>
                  <a:schemeClr val="tx1"/>
                </a:solidFill>
                <a:effectLst/>
                <a:latin typeface="+mn-lt"/>
                <a:ea typeface="+mn-ea"/>
                <a:cs typeface="+mn-cs"/>
              </a:rPr>
              <a:t> temporal way and obtain statistics like: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Daily accumulated precipitation forecast.</a:t>
            </a:r>
          </a:p>
          <a:p>
            <a:r>
              <a:rPr lang="en-US" sz="1200" b="0" i="0" kern="1200" dirty="0">
                <a:solidFill>
                  <a:schemeClr val="tx1"/>
                </a:solidFill>
                <a:effectLst/>
                <a:latin typeface="+mn-lt"/>
                <a:ea typeface="+mn-ea"/>
                <a:cs typeface="+mn-cs"/>
              </a:rPr>
              <a:t>- River discharge forecast </a:t>
            </a:r>
            <a:r>
              <a:rPr lang="en-US" sz="1200" b="0" i="0" kern="1200" dirty="0" err="1">
                <a:solidFill>
                  <a:schemeClr val="tx1"/>
                </a:solidFill>
                <a:effectLst/>
                <a:latin typeface="+mn-lt"/>
                <a:ea typeface="+mn-ea"/>
                <a:cs typeface="+mn-cs"/>
              </a:rPr>
              <a:t>hydograph</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23</a:t>
            </a:fld>
            <a:endParaRPr lang="en-US"/>
          </a:p>
        </p:txBody>
      </p:sp>
    </p:spTree>
    <p:extLst>
      <p:ext uri="{BB962C8B-B14F-4D97-AF65-F5344CB8AC3E}">
        <p14:creationId xmlns:p14="http://schemas.microsoft.com/office/powerpoint/2010/main" val="1051526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for example how much water is in the atmosphere.</a:t>
            </a:r>
          </a:p>
        </p:txBody>
      </p:sp>
      <p:sp>
        <p:nvSpPr>
          <p:cNvPr id="4" name="Slide Number Placeholder 3"/>
          <p:cNvSpPr>
            <a:spLocks noGrp="1"/>
          </p:cNvSpPr>
          <p:nvPr>
            <p:ph type="sldNum" sz="quarter" idx="5"/>
          </p:nvPr>
        </p:nvSpPr>
        <p:spPr/>
        <p:txBody>
          <a:bodyPr/>
          <a:lstStyle/>
          <a:p>
            <a:fld id="{C044E945-43BE-F04D-A14B-8A4ACAF4B85E}" type="slidenum">
              <a:rPr lang="en-US" smtClean="0"/>
              <a:t>24</a:t>
            </a:fld>
            <a:endParaRPr lang="en-US"/>
          </a:p>
        </p:txBody>
      </p:sp>
    </p:spTree>
    <p:extLst>
      <p:ext uri="{BB962C8B-B14F-4D97-AF65-F5344CB8AC3E}">
        <p14:creationId xmlns:p14="http://schemas.microsoft.com/office/powerpoint/2010/main" val="2696365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Land and surface temperature over times this can all be represented with data cubes.</a:t>
            </a:r>
          </a:p>
        </p:txBody>
      </p:sp>
      <p:sp>
        <p:nvSpPr>
          <p:cNvPr id="4" name="Slide Number Placeholder 3"/>
          <p:cNvSpPr>
            <a:spLocks noGrp="1"/>
          </p:cNvSpPr>
          <p:nvPr>
            <p:ph type="sldNum" sz="quarter" idx="5"/>
          </p:nvPr>
        </p:nvSpPr>
        <p:spPr/>
        <p:txBody>
          <a:bodyPr/>
          <a:lstStyle/>
          <a:p>
            <a:fld id="{C044E945-43BE-F04D-A14B-8A4ACAF4B85E}" type="slidenum">
              <a:rPr lang="en-US" smtClean="0"/>
              <a:t>25</a:t>
            </a:fld>
            <a:endParaRPr lang="en-US"/>
          </a:p>
        </p:txBody>
      </p:sp>
    </p:spTree>
    <p:extLst>
      <p:ext uri="{BB962C8B-B14F-4D97-AF65-F5344CB8AC3E}">
        <p14:creationId xmlns:p14="http://schemas.microsoft.com/office/powerpoint/2010/main" val="3115954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model and a system, now let’s put them into practice.</a:t>
            </a:r>
          </a:p>
          <a:p>
            <a:endParaRPr lang="en-US" dirty="0"/>
          </a:p>
          <a:p>
            <a:r>
              <a:rPr lang="en-US" dirty="0"/>
              <a:t>3D, 4D demo.</a:t>
            </a:r>
          </a:p>
          <a:p>
            <a:r>
              <a:rPr lang="en-US" dirty="0"/>
              <a:t>10 -15 demos</a:t>
            </a:r>
          </a:p>
          <a:p>
            <a:endParaRPr lang="en-US" dirty="0"/>
          </a:p>
          <a:p>
            <a:r>
              <a:rPr lang="en-US" dirty="0"/>
              <a:t>/</a:t>
            </a:r>
            <a:r>
              <a:rPr lang="en-US" dirty="0" err="1"/>
              <a:t>demo_webgl.html</a:t>
            </a:r>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26</a:t>
            </a:fld>
            <a:endParaRPr lang="en-US"/>
          </a:p>
        </p:txBody>
      </p:sp>
    </p:spTree>
    <p:extLst>
      <p:ext uri="{BB962C8B-B14F-4D97-AF65-F5344CB8AC3E}">
        <p14:creationId xmlns:p14="http://schemas.microsoft.com/office/powerpoint/2010/main" val="194691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an example of human brain imaging where the goal is understanding the structural-functional relations in the human brain.</a:t>
            </a:r>
          </a:p>
          <a:p>
            <a:endParaRPr lang="en-US" dirty="0"/>
          </a:p>
          <a:p>
            <a:r>
              <a:rPr lang="en-US" dirty="0"/>
              <a:t>Here we scanned a human brain while doing some task like calculating the square root of a number, we obtained the data through some PET, fMRI scan we after processing we obtain a nice tiff image that shows the areas of the brain that were activated while performing this task; these are called activation maps.</a:t>
            </a:r>
          </a:p>
          <a:p>
            <a:endParaRPr lang="en-US" dirty="0"/>
          </a:p>
          <a:p>
            <a:r>
              <a:rPr lang="en-US" dirty="0"/>
              <a:t>In the query we sample query we iterated over over all images and we found the ones that matched the criteria. You can see here that there were 3 areas that were activated for this task we can start asking ourselves questions like:</a:t>
            </a:r>
          </a:p>
          <a:p>
            <a:endParaRPr lang="en-US" dirty="0"/>
          </a:p>
          <a:p>
            <a:pPr marL="171450" indent="-171450">
              <a:buFontTx/>
              <a:buChar char="-"/>
            </a:pPr>
            <a:r>
              <a:rPr lang="en-US" dirty="0"/>
              <a:t>Are these areas always activated together?</a:t>
            </a:r>
          </a:p>
          <a:p>
            <a:pPr marL="171450" indent="-171450">
              <a:buFontTx/>
              <a:buChar char="-"/>
            </a:pPr>
            <a:r>
              <a:rPr lang="en-US" dirty="0"/>
              <a:t>To what brain organs do they belong?</a:t>
            </a:r>
          </a:p>
          <a:p>
            <a:pPr marL="171450" indent="-171450">
              <a:buFontTx/>
              <a:buChar char="-"/>
            </a:pPr>
            <a:endParaRPr lang="en-US" dirty="0"/>
          </a:p>
          <a:p>
            <a:pPr marL="0" indent="0">
              <a:buFontTx/>
              <a:buNone/>
            </a:pPr>
            <a:r>
              <a:rPr lang="en-US" dirty="0"/>
              <a:t>Etc.</a:t>
            </a:r>
          </a:p>
        </p:txBody>
      </p:sp>
      <p:sp>
        <p:nvSpPr>
          <p:cNvPr id="4" name="Slide Number Placeholder 3"/>
          <p:cNvSpPr>
            <a:spLocks noGrp="1"/>
          </p:cNvSpPr>
          <p:nvPr>
            <p:ph type="sldNum" sz="quarter" idx="5"/>
          </p:nvPr>
        </p:nvSpPr>
        <p:spPr/>
        <p:txBody>
          <a:bodyPr/>
          <a:lstStyle/>
          <a:p>
            <a:fld id="{C044E945-43BE-F04D-A14B-8A4ACAF4B85E}" type="slidenum">
              <a:rPr lang="en-US" smtClean="0"/>
              <a:t>27</a:t>
            </a:fld>
            <a:endParaRPr lang="en-US"/>
          </a:p>
        </p:txBody>
      </p:sp>
    </p:spTree>
    <p:extLst>
      <p:ext uri="{BB962C8B-B14F-4D97-AF65-F5344CB8AC3E}">
        <p14:creationId xmlns:p14="http://schemas.microsoft.com/office/powerpoint/2010/main" val="82403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area of life sciences we also have Gene Expression Analysis; in case we will analyze the evolution of embryos from a Drosophila melanogaster, commonly known as fruit fly, and see the gene activation and deactivation of genes. So we take the embryos, slice them and then put them some specific light conditions they get illuminated and we can see parts of the body that are active and non-active. This results in an image that is much easier to handle than its earlier counterparts.</a:t>
            </a:r>
          </a:p>
          <a:p>
            <a:endParaRPr lang="en-US" dirty="0"/>
          </a:p>
          <a:p>
            <a:r>
              <a:rPr lang="en-US" dirty="0"/>
              <a:t>In an array database query we can treat it as a 4-dimensional cube where the volume of the embryo evolves over time and then we can perform queries on this 4D object.</a:t>
            </a:r>
          </a:p>
        </p:txBody>
      </p:sp>
      <p:sp>
        <p:nvSpPr>
          <p:cNvPr id="4" name="Slide Number Placeholder 3"/>
          <p:cNvSpPr>
            <a:spLocks noGrp="1"/>
          </p:cNvSpPr>
          <p:nvPr>
            <p:ph type="sldNum" sz="quarter" idx="5"/>
          </p:nvPr>
        </p:nvSpPr>
        <p:spPr/>
        <p:txBody>
          <a:bodyPr/>
          <a:lstStyle/>
          <a:p>
            <a:fld id="{C044E945-43BE-F04D-A14B-8A4ACAF4B85E}" type="slidenum">
              <a:rPr lang="en-US" smtClean="0"/>
              <a:t>28</a:t>
            </a:fld>
            <a:endParaRPr lang="en-US"/>
          </a:p>
        </p:txBody>
      </p:sp>
    </p:spTree>
    <p:extLst>
      <p:ext uri="{BB962C8B-B14F-4D97-AF65-F5344CB8AC3E}">
        <p14:creationId xmlns:p14="http://schemas.microsoft.com/office/powerpoint/2010/main" val="754843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space.</a:t>
            </a:r>
          </a:p>
          <a:p>
            <a:endParaRPr lang="en-US" dirty="0"/>
          </a:p>
          <a:p>
            <a:r>
              <a:rPr lang="en-US" dirty="0"/>
              <a:t>In here we get simulation data from dark matter and baryonic matter. How they simulate it and obtain results I don’t know, but what I do know is that we will get a 3D or 4D cutout of the universe.</a:t>
            </a:r>
          </a:p>
          <a:p>
            <a:endParaRPr lang="en-US" dirty="0"/>
          </a:p>
          <a:p>
            <a:r>
              <a:rPr lang="en-US" dirty="0"/>
              <a:t>Here we can see a tool called Astro MD that was made some time by Prof. Baumann and other partners from Jamaica and Italy such cutouts and we can ask questions like:</a:t>
            </a:r>
          </a:p>
          <a:p>
            <a:endParaRPr lang="en-US" dirty="0"/>
          </a:p>
          <a:p>
            <a:pPr marL="171450" indent="-171450">
              <a:buFontTx/>
              <a:buChar char="-"/>
            </a:pPr>
            <a:r>
              <a:rPr lang="en-US" dirty="0"/>
              <a:t>What is the behavior of stars and super clusters?</a:t>
            </a:r>
          </a:p>
          <a:p>
            <a:pPr marL="171450" indent="-171450">
              <a:buFontTx/>
              <a:buChar char="-"/>
            </a:pPr>
            <a:r>
              <a:rPr lang="en-US" dirty="0"/>
              <a:t>What is the </a:t>
            </a:r>
            <a:r>
              <a:rPr lang="en-US" dirty="0" err="1"/>
              <a:t>behaviour</a:t>
            </a:r>
            <a:r>
              <a:rPr lang="en-US" dirty="0"/>
              <a:t> of the empty space in between?</a:t>
            </a:r>
          </a:p>
        </p:txBody>
      </p:sp>
      <p:sp>
        <p:nvSpPr>
          <p:cNvPr id="4" name="Slide Number Placeholder 3"/>
          <p:cNvSpPr>
            <a:spLocks noGrp="1"/>
          </p:cNvSpPr>
          <p:nvPr>
            <p:ph type="sldNum" sz="quarter" idx="5"/>
          </p:nvPr>
        </p:nvSpPr>
        <p:spPr/>
        <p:txBody>
          <a:bodyPr/>
          <a:lstStyle/>
          <a:p>
            <a:fld id="{C044E945-43BE-F04D-A14B-8A4ACAF4B85E}" type="slidenum">
              <a:rPr lang="en-US" smtClean="0"/>
              <a:t>29</a:t>
            </a:fld>
            <a:endParaRPr lang="en-US"/>
          </a:p>
        </p:txBody>
      </p:sp>
    </p:spTree>
    <p:extLst>
      <p:ext uri="{BB962C8B-B14F-4D97-AF65-F5344CB8AC3E}">
        <p14:creationId xmlns:p14="http://schemas.microsoft.com/office/powerpoint/2010/main" val="71416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once again for 100000</a:t>
            </a:r>
            <a:r>
              <a:rPr lang="en-US" baseline="30000" dirty="0"/>
              <a:t>th</a:t>
            </a:r>
            <a:r>
              <a:rPr lang="en-US" dirty="0"/>
              <a:t> time define what Big Data means to us.</a:t>
            </a:r>
          </a:p>
          <a:p>
            <a:r>
              <a:rPr lang="en-US" dirty="0"/>
              <a:t>When I was a master student @ Jacobs, well last year XD, every courses like Data Analytics, Big Data Challenge class and what-not, defined what Big Data is. Some of that we understood and some other we just memorized it for the exam. Let me yet give you our research’s group de facto answer.</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 “Big Data” is a contemporary shorthand characterizing data that is too large, fast-lived, heterogeneous, or complex to be understood and exploited.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translated in English means data too big to manage.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Manage in the sense that it’s much bigger than our RAM’s capacity and cannot be processed by a normal human being’s laptop or desktop CPU (well at least not the ones with small wallets). So we cannot carry it around easily.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cross-cutting challenge affecting </a:t>
            </a:r>
            <a:r>
              <a:rPr lang="en-US" b="1" dirty="0">
                <a:solidFill>
                  <a:srgbClr val="C00000">
                    <a:alpha val="70000"/>
                  </a:srgbClr>
                </a:solidFill>
              </a:rPr>
              <a:t>storage</a:t>
            </a:r>
            <a:r>
              <a:rPr lang="en-US" dirty="0"/>
              <a:t> and </a:t>
            </a:r>
            <a:r>
              <a:rPr lang="en-US" b="1" dirty="0">
                <a:solidFill>
                  <a:srgbClr val="C00000">
                    <a:alpha val="70000"/>
                  </a:srgbClr>
                </a:solidFill>
              </a:rPr>
              <a:t>processing</a:t>
            </a:r>
            <a:r>
              <a:rPr lang="en-US" dirty="0"/>
              <a:t>, data and metadata, servers and clients and mash-ups.”</a:t>
            </a:r>
            <a:endParaRPr lang="en-US" b="1" dirty="0">
              <a:solidFill>
                <a:srgbClr val="C00000">
                  <a:alpha val="7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they ask…</a:t>
            </a:r>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mash-up</a:t>
            </a:r>
            <a:r>
              <a:rPr lang="en-US" sz="1200" b="0" i="0" kern="1200" dirty="0">
                <a:solidFill>
                  <a:schemeClr val="tx1"/>
                </a:solidFill>
                <a:effectLst/>
                <a:latin typeface="+mn-lt"/>
                <a:ea typeface="+mn-ea"/>
                <a:cs typeface="+mn-cs"/>
              </a:rPr>
              <a:t> (sometimes spelled as one word, </a:t>
            </a:r>
            <a:r>
              <a:rPr lang="en-US" sz="1200" b="1" i="0" kern="1200" dirty="0">
                <a:solidFill>
                  <a:schemeClr val="tx1"/>
                </a:solidFill>
                <a:effectLst/>
                <a:latin typeface="+mn-lt"/>
                <a:ea typeface="+mn-ea"/>
                <a:cs typeface="+mn-cs"/>
              </a:rPr>
              <a:t>mashup</a:t>
            </a:r>
            <a:r>
              <a:rPr lang="en-US" sz="1200" b="0" i="0" kern="1200" dirty="0">
                <a:solidFill>
                  <a:schemeClr val="tx1"/>
                </a:solidFill>
                <a:effectLst/>
                <a:latin typeface="+mn-lt"/>
                <a:ea typeface="+mn-ea"/>
                <a:cs typeface="+mn-cs"/>
              </a:rPr>
              <a:t>) is a Web page or application that integrates complementary elements from two or more sources.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is very hard to model. We cannot use a recipe to analyze it every single time and get the same results.</a:t>
            </a:r>
            <a:endParaRPr lang="en-US" b="1" dirty="0">
              <a:solidFill>
                <a:srgbClr val="C00000">
                  <a:alpha val="70000"/>
                </a:srgbClr>
              </a:solidFill>
            </a:endParaRPr>
          </a:p>
          <a:p>
            <a:endParaRPr lang="en-US" dirty="0"/>
          </a:p>
          <a:p>
            <a:r>
              <a:rPr lang="en-US" dirty="0"/>
              <a:t>[CLICK]</a:t>
            </a:r>
          </a:p>
          <a:p>
            <a:endParaRPr lang="en-US" dirty="0"/>
          </a:p>
          <a:p>
            <a:r>
              <a:rPr lang="en-US" dirty="0"/>
              <a:t>In today’s world this data is essential. It gives the business edge for companies in an everyday more competitive environment, science is relying more and more on this data to explain natural phenomenon such as rain, the cosmos and many other.</a:t>
            </a:r>
          </a:p>
          <a:p>
            <a:endParaRPr lang="en-US" dirty="0"/>
          </a:p>
          <a:p>
            <a:r>
              <a:rPr lang="en-US" dirty="0"/>
              <a:t>Source: https://</a:t>
            </a:r>
            <a:r>
              <a:rPr lang="en-US" dirty="0" err="1"/>
              <a:t>link.springer.com</a:t>
            </a:r>
            <a:r>
              <a:rPr lang="en-US" dirty="0"/>
              <a:t>/chapter/10.1007/978-3-319-65633-5_5</a:t>
            </a:r>
          </a:p>
        </p:txBody>
      </p:sp>
      <p:sp>
        <p:nvSpPr>
          <p:cNvPr id="4" name="Slide Number Placeholder 3"/>
          <p:cNvSpPr>
            <a:spLocks noGrp="1"/>
          </p:cNvSpPr>
          <p:nvPr>
            <p:ph type="sldNum" sz="quarter" idx="5"/>
          </p:nvPr>
        </p:nvSpPr>
        <p:spPr/>
        <p:txBody>
          <a:bodyPr/>
          <a:lstStyle/>
          <a:p>
            <a:fld id="{C044E945-43BE-F04D-A14B-8A4ACAF4B85E}" type="slidenum">
              <a:rPr lang="en-US" smtClean="0"/>
              <a:t>3</a:t>
            </a:fld>
            <a:endParaRPr lang="en-US"/>
          </a:p>
        </p:txBody>
      </p:sp>
    </p:spTree>
    <p:extLst>
      <p:ext uri="{BB962C8B-B14F-4D97-AF65-F5344CB8AC3E}">
        <p14:creationId xmlns:p14="http://schemas.microsoft.com/office/powerpoint/2010/main" val="1778216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talk to you a bit of my research.</a:t>
            </a:r>
          </a:p>
          <a:p>
            <a:endParaRPr lang="en-US" dirty="0"/>
          </a:p>
          <a:p>
            <a:r>
              <a:rPr lang="en-US" dirty="0"/>
              <a:t>So the main goal is to improve rain prediction for mountainous areas, for instance the Hartz mountains near Hannover.</a:t>
            </a:r>
          </a:p>
          <a:p>
            <a:endParaRPr lang="en-US" dirty="0"/>
          </a:p>
          <a:p>
            <a:r>
              <a:rPr lang="en-US" dirty="0"/>
              <a:t>For that we plan on having a ML + Array DBMS approach where can model numerical weather forecast models.</a:t>
            </a:r>
          </a:p>
          <a:p>
            <a:r>
              <a:rPr lang="en-US" dirty="0"/>
              <a:t>We are currently evaluating ways to do it via UDFs (or User Defined Functions), enhancing the current query language to allow recursion or simply build it from the ground up to support machine learning algorithms such as Deep Neural networks, SVD etc.</a:t>
            </a:r>
          </a:p>
          <a:p>
            <a:endParaRPr lang="en-US" dirty="0"/>
          </a:p>
          <a:p>
            <a:r>
              <a:rPr lang="en-US" dirty="0"/>
              <a:t>The lead for this project is Julich Research Centre and we are using data from the Deutsche </a:t>
            </a:r>
            <a:r>
              <a:rPr lang="en-US" dirty="0" err="1"/>
              <a:t>WetterDienst</a:t>
            </a:r>
            <a:r>
              <a:rPr lang="en-US" dirty="0"/>
              <a:t> (</a:t>
            </a:r>
            <a:r>
              <a:rPr lang="en-US" dirty="0" err="1"/>
              <a:t>dinst</a:t>
            </a:r>
            <a:r>
              <a:rPr lang="en-US" dirty="0"/>
              <a:t>) or German Weather Service; if you want to find more of this project please follow the link below, we try to keep it updated as much as we can so you can see how it evolves.</a:t>
            </a:r>
          </a:p>
          <a:p>
            <a:endParaRPr lang="en-US" dirty="0"/>
          </a:p>
          <a:p>
            <a:r>
              <a:rPr lang="en-US" dirty="0"/>
              <a:t>https://</a:t>
            </a:r>
            <a:r>
              <a:rPr lang="en-US" dirty="0" err="1"/>
              <a:t>www.deeprain-project.de</a:t>
            </a:r>
            <a:r>
              <a:rPr lang="en-US" dirty="0"/>
              <a:t>/</a:t>
            </a:r>
            <a:r>
              <a:rPr lang="en-US" dirty="0" err="1"/>
              <a:t>en</a:t>
            </a:r>
            <a:r>
              <a:rPr lang="en-US" dirty="0"/>
              <a:t>/welcome/</a:t>
            </a:r>
          </a:p>
        </p:txBody>
      </p:sp>
      <p:sp>
        <p:nvSpPr>
          <p:cNvPr id="4" name="Slide Number Placeholder 3"/>
          <p:cNvSpPr>
            <a:spLocks noGrp="1"/>
          </p:cNvSpPr>
          <p:nvPr>
            <p:ph type="sldNum" sz="quarter" idx="5"/>
          </p:nvPr>
        </p:nvSpPr>
        <p:spPr/>
        <p:txBody>
          <a:bodyPr/>
          <a:lstStyle/>
          <a:p>
            <a:fld id="{C044E945-43BE-F04D-A14B-8A4ACAF4B85E}" type="slidenum">
              <a:rPr lang="en-US" smtClean="0"/>
              <a:t>30</a:t>
            </a:fld>
            <a:endParaRPr lang="en-US"/>
          </a:p>
        </p:txBody>
      </p:sp>
    </p:spTree>
    <p:extLst>
      <p:ext uri="{BB962C8B-B14F-4D97-AF65-F5344CB8AC3E}">
        <p14:creationId xmlns:p14="http://schemas.microsoft.com/office/powerpoint/2010/main" val="460817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quick overview of the current state of the art of multidimensional array management using various methods.</a:t>
            </a:r>
          </a:p>
          <a:p>
            <a:endParaRPr lang="en-US" dirty="0"/>
          </a:p>
          <a:p>
            <a:r>
              <a:rPr lang="en-US" dirty="0"/>
              <a:t>Starting with Array Database that were built from the ground up to support arrays. We can see we have Sci-DB with its user defined functions, Oracle </a:t>
            </a:r>
            <a:r>
              <a:rPr lang="en-US" dirty="0" err="1"/>
              <a:t>GeoRaster</a:t>
            </a:r>
            <a:r>
              <a:rPr lang="en-US" dirty="0"/>
              <a:t>.</a:t>
            </a:r>
          </a:p>
          <a:p>
            <a:endParaRPr lang="en-US" dirty="0"/>
          </a:p>
          <a:p>
            <a:r>
              <a:rPr lang="en-US" dirty="0"/>
              <a:t>Going through Ad-hoc implementations such as Google Earth Engine and Open Data Cube that has Python programming.</a:t>
            </a:r>
          </a:p>
          <a:p>
            <a:endParaRPr lang="en-US" dirty="0"/>
          </a:p>
          <a:p>
            <a:r>
              <a:rPr lang="en-US" dirty="0"/>
              <a:t>Also command-line tool libraries such as Hadoop and Spark.</a:t>
            </a:r>
          </a:p>
          <a:p>
            <a:endParaRPr lang="en-US" dirty="0"/>
          </a:p>
          <a:p>
            <a:r>
              <a:rPr lang="en-US" dirty="0"/>
              <a:t>All this information is available on the 2018’s Research Data Alliance. Spoiler alert </a:t>
            </a:r>
            <a:r>
              <a:rPr lang="en-US" dirty="0" err="1"/>
              <a:t>rasdaman</a:t>
            </a:r>
            <a:r>
              <a:rPr lang="en-US" dirty="0"/>
              <a:t> can be 304x faster.</a:t>
            </a:r>
          </a:p>
        </p:txBody>
      </p:sp>
      <p:sp>
        <p:nvSpPr>
          <p:cNvPr id="4" name="Slide Number Placeholder 3"/>
          <p:cNvSpPr>
            <a:spLocks noGrp="1"/>
          </p:cNvSpPr>
          <p:nvPr>
            <p:ph type="sldNum" sz="quarter" idx="5"/>
          </p:nvPr>
        </p:nvSpPr>
        <p:spPr/>
        <p:txBody>
          <a:bodyPr/>
          <a:lstStyle/>
          <a:p>
            <a:fld id="{C044E945-43BE-F04D-A14B-8A4ACAF4B85E}" type="slidenum">
              <a:rPr lang="en-US" smtClean="0"/>
              <a:t>31</a:t>
            </a:fld>
            <a:endParaRPr lang="en-US"/>
          </a:p>
        </p:txBody>
      </p:sp>
    </p:spTree>
    <p:extLst>
      <p:ext uri="{BB962C8B-B14F-4D97-AF65-F5344CB8AC3E}">
        <p14:creationId xmlns:p14="http://schemas.microsoft.com/office/powerpoint/2010/main" val="249970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model and a system, now let’s put them into practice.</a:t>
            </a:r>
          </a:p>
        </p:txBody>
      </p:sp>
      <p:sp>
        <p:nvSpPr>
          <p:cNvPr id="4" name="Slide Number Placeholder 3"/>
          <p:cNvSpPr>
            <a:spLocks noGrp="1"/>
          </p:cNvSpPr>
          <p:nvPr>
            <p:ph type="sldNum" sz="quarter" idx="5"/>
          </p:nvPr>
        </p:nvSpPr>
        <p:spPr/>
        <p:txBody>
          <a:bodyPr/>
          <a:lstStyle/>
          <a:p>
            <a:fld id="{C044E945-43BE-F04D-A14B-8A4ACAF4B85E}" type="slidenum">
              <a:rPr lang="en-US" smtClean="0"/>
              <a:t>32</a:t>
            </a:fld>
            <a:endParaRPr lang="en-US"/>
          </a:p>
        </p:txBody>
      </p:sp>
    </p:spTree>
    <p:extLst>
      <p:ext uri="{BB962C8B-B14F-4D97-AF65-F5344CB8AC3E}">
        <p14:creationId xmlns:p14="http://schemas.microsoft.com/office/powerpoint/2010/main" val="2771482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arrays are everywhere as we saw before it not only helps us model and study data in a very intuitive way, but it also let’s us enhance some already existing data with metadata to get more meaningful insights that otherwise might be hard to study; such as adding elevation to a </a:t>
            </a:r>
            <a:r>
              <a:rPr lang="en-US" dirty="0" err="1"/>
              <a:t>png</a:t>
            </a:r>
            <a:r>
              <a:rPr lang="en-US" dirty="0"/>
              <a:t> image for rendering or modelling fruit fly embryo evolution over time.</a:t>
            </a:r>
          </a:p>
          <a:p>
            <a:endParaRPr lang="en-US" dirty="0"/>
          </a:p>
          <a:p>
            <a:r>
              <a:rPr lang="en-US" dirty="0"/>
              <a:t>We also so what tools can be used to analyze this data such is the case of </a:t>
            </a:r>
            <a:r>
              <a:rPr lang="en-US" dirty="0" err="1"/>
              <a:t>rasdaman</a:t>
            </a:r>
            <a:r>
              <a:rPr lang="en-US" dirty="0"/>
              <a:t> which is a declarative, high performance tool that you can download for free and use it anytime.</a:t>
            </a:r>
          </a:p>
          <a:p>
            <a:endParaRPr lang="en-US" dirty="0"/>
          </a:p>
          <a:p>
            <a:r>
              <a:rPr lang="en-US" dirty="0"/>
              <a:t>We also look at some standards that are currently available for interoperability between systems, and how the community is acknowledging and currently shifting to array support in SQL.</a:t>
            </a:r>
          </a:p>
          <a:p>
            <a:endParaRPr lang="en-US" dirty="0"/>
          </a:p>
          <a:p>
            <a:r>
              <a:rPr lang="en-US" dirty="0"/>
              <a:t>And finally what is the future looking like for array databases.</a:t>
            </a:r>
          </a:p>
          <a:p>
            <a:r>
              <a:rPr lang="en-US" dirty="0"/>
              <a:t>We can think about cost-based optimization of federated array queries.</a:t>
            </a:r>
          </a:p>
          <a:p>
            <a:r>
              <a:rPr lang="en-US" dirty="0"/>
              <a:t>And hopefully my contribution will be machine learning in Array Databases.</a:t>
            </a:r>
          </a:p>
        </p:txBody>
      </p:sp>
      <p:sp>
        <p:nvSpPr>
          <p:cNvPr id="4" name="Slide Number Placeholder 3"/>
          <p:cNvSpPr>
            <a:spLocks noGrp="1"/>
          </p:cNvSpPr>
          <p:nvPr>
            <p:ph type="sldNum" sz="quarter" idx="5"/>
          </p:nvPr>
        </p:nvSpPr>
        <p:spPr/>
        <p:txBody>
          <a:bodyPr/>
          <a:lstStyle/>
          <a:p>
            <a:fld id="{C044E945-43BE-F04D-A14B-8A4ACAF4B85E}" type="slidenum">
              <a:rPr lang="en-US" smtClean="0"/>
              <a:t>33</a:t>
            </a:fld>
            <a:endParaRPr lang="en-US"/>
          </a:p>
        </p:txBody>
      </p:sp>
    </p:spTree>
    <p:extLst>
      <p:ext uri="{BB962C8B-B14F-4D97-AF65-F5344CB8AC3E}">
        <p14:creationId xmlns:p14="http://schemas.microsoft.com/office/powerpoint/2010/main" val="616044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34</a:t>
            </a:fld>
            <a:endParaRPr lang="en-US"/>
          </a:p>
        </p:txBody>
      </p:sp>
    </p:spTree>
    <p:extLst>
      <p:ext uri="{BB962C8B-B14F-4D97-AF65-F5344CB8AC3E}">
        <p14:creationId xmlns:p14="http://schemas.microsoft.com/office/powerpoint/2010/main" val="882373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35</a:t>
            </a:fld>
            <a:endParaRPr lang="en-US"/>
          </a:p>
        </p:txBody>
      </p:sp>
    </p:spTree>
    <p:extLst>
      <p:ext uri="{BB962C8B-B14F-4D97-AF65-F5344CB8AC3E}">
        <p14:creationId xmlns:p14="http://schemas.microsoft.com/office/powerpoint/2010/main" val="3036727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4E945-43BE-F04D-A14B-8A4ACAF4B85E}" type="slidenum">
              <a:rPr lang="en-US" smtClean="0"/>
              <a:t>36</a:t>
            </a:fld>
            <a:endParaRPr lang="en-US"/>
          </a:p>
        </p:txBody>
      </p:sp>
    </p:spTree>
    <p:extLst>
      <p:ext uri="{BB962C8B-B14F-4D97-AF65-F5344CB8AC3E}">
        <p14:creationId xmlns:p14="http://schemas.microsoft.com/office/powerpoint/2010/main" val="151678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who else uses this data.</a:t>
            </a:r>
          </a:p>
          <a:p>
            <a:endParaRPr lang="en-US" dirty="0"/>
          </a:p>
          <a:p>
            <a:r>
              <a:rPr lang="en-US" dirty="0"/>
              <a:t>Read the list very quickly.</a:t>
            </a:r>
          </a:p>
        </p:txBody>
      </p:sp>
      <p:sp>
        <p:nvSpPr>
          <p:cNvPr id="4" name="Slide Number Placeholder 3"/>
          <p:cNvSpPr>
            <a:spLocks noGrp="1"/>
          </p:cNvSpPr>
          <p:nvPr>
            <p:ph type="sldNum" sz="quarter" idx="5"/>
          </p:nvPr>
        </p:nvSpPr>
        <p:spPr/>
        <p:txBody>
          <a:bodyPr/>
          <a:lstStyle/>
          <a:p>
            <a:fld id="{C044E945-43BE-F04D-A14B-8A4ACAF4B85E}" type="slidenum">
              <a:rPr lang="en-US" smtClean="0"/>
              <a:t>4</a:t>
            </a:fld>
            <a:endParaRPr lang="en-US"/>
          </a:p>
        </p:txBody>
      </p:sp>
    </p:spTree>
    <p:extLst>
      <p:ext uri="{BB962C8B-B14F-4D97-AF65-F5344CB8AC3E}">
        <p14:creationId xmlns:p14="http://schemas.microsoft.com/office/powerpoint/2010/main" val="343975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F3DE234D-5AC3-6C46-AE0A-A596C1768304}"/>
              </a:ext>
            </a:extLst>
          </p:cNvPr>
          <p:cNvSpPr txBox="1">
            <a:spLocks noChangeArrowheads="1"/>
          </p:cNvSpPr>
          <p:nvPr/>
        </p:nvSpPr>
        <p:spPr bwMode="auto">
          <a:xfrm>
            <a:off x="1147763" y="750888"/>
            <a:ext cx="4591050" cy="3757612"/>
          </a:xfrm>
          <a:prstGeom prst="rect">
            <a:avLst/>
          </a:prstGeom>
          <a:solidFill>
            <a:srgbClr val="FFFFFF"/>
          </a:solidFill>
          <a:ln w="9360">
            <a:solidFill>
              <a:srgbClr val="000000"/>
            </a:solidFill>
            <a:miter lim="800000"/>
            <a:headEnd/>
            <a:tailEnd/>
          </a:ln>
        </p:spPr>
        <p:txBody>
          <a:bodyPr wrap="none" lIns="97987" tIns="48994" rIns="97987" bIns="48994" anchor="ctr"/>
          <a:lstStyle/>
          <a:p>
            <a:endParaRPr lang="en-US" altLang="en-US"/>
          </a:p>
        </p:txBody>
      </p:sp>
      <p:sp>
        <p:nvSpPr>
          <p:cNvPr id="5123" name="Text Box 2">
            <a:extLst>
              <a:ext uri="{FF2B5EF4-FFF2-40B4-BE49-F238E27FC236}">
                <a16:creationId xmlns:a16="http://schemas.microsoft.com/office/drawing/2014/main" id="{8B5A27B1-AB1E-8C46-A383-24E0ED7FAC07}"/>
              </a:ext>
            </a:extLst>
          </p:cNvPr>
          <p:cNvSpPr>
            <a:spLocks noGrp="1" noChangeArrowheads="1"/>
          </p:cNvSpPr>
          <p:nvPr>
            <p:ph type="body"/>
          </p:nvPr>
        </p:nvSpPr>
        <p:spPr>
          <a:xfrm>
            <a:off x="688975" y="4759325"/>
            <a:ext cx="5505450" cy="4506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44" tIns="48222" rIns="96444" bIns="48222" anchor="ctr" anchorCtr="1"/>
          <a:lstStyle/>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r>
              <a:rPr lang="de-DE" altLang="en-US" dirty="0" err="1">
                <a:latin typeface="Times New Roman" panose="02020603050405020304" pitchFamily="18" charset="0"/>
                <a:ea typeface="DejaVu Sans"/>
                <a:cs typeface="DejaVu Sans"/>
              </a:rPr>
              <a:t>And</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where</a:t>
            </a:r>
            <a:r>
              <a:rPr lang="de-DE" altLang="en-US" dirty="0">
                <a:latin typeface="Times New Roman" panose="02020603050405020304" pitchFamily="18" charset="0"/>
                <a:ea typeface="DejaVu Sans"/>
                <a:cs typeface="DejaVu Sans"/>
              </a:rPr>
              <a:t> do </a:t>
            </a:r>
            <a:r>
              <a:rPr lang="de-DE" altLang="en-US" dirty="0" err="1">
                <a:latin typeface="Times New Roman" panose="02020603050405020304" pitchFamily="18" charset="0"/>
                <a:ea typeface="DejaVu Sans"/>
                <a:cs typeface="DejaVu Sans"/>
              </a:rPr>
              <a:t>we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get</a:t>
            </a:r>
            <a:r>
              <a:rPr lang="de-DE" altLang="en-US" dirty="0">
                <a:latin typeface="Times New Roman" panose="02020603050405020304" pitchFamily="18" charset="0"/>
                <a:ea typeface="DejaVu Sans"/>
                <a:cs typeface="DejaVu Sans"/>
              </a:rPr>
              <a:t> all </a:t>
            </a:r>
            <a:r>
              <a:rPr lang="de-DE" altLang="en-US" dirty="0" err="1">
                <a:latin typeface="Times New Roman" panose="02020603050405020304" pitchFamily="18" charset="0"/>
                <a:ea typeface="DejaVu Sans"/>
                <a:cs typeface="DejaVu Sans"/>
              </a:rPr>
              <a:t>this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data</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We‘ll</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from</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almost</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everywhere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from</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very</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sophisticated</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apparatus</a:t>
            </a:r>
            <a:r>
              <a:rPr lang="de-DE" altLang="en-US" dirty="0">
                <a:latin typeface="Times New Roman" panose="02020603050405020304" pitchFamily="18" charset="0"/>
                <a:ea typeface="DejaVu Sans"/>
                <a:cs typeface="DejaVu Sans"/>
              </a:rPr>
              <a:t> like </a:t>
            </a:r>
            <a:r>
              <a:rPr lang="de-DE" altLang="en-US" dirty="0" err="1">
                <a:latin typeface="Times New Roman" panose="02020603050405020304" pitchFamily="18" charset="0"/>
                <a:ea typeface="DejaVu Sans"/>
                <a:cs typeface="DejaVu Sans"/>
              </a:rPr>
              <a:t>satellites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drones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surveillance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cameras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and</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what</a:t>
            </a:r>
            <a:r>
              <a:rPr lang="de-DE" altLang="en-US" dirty="0">
                <a:latin typeface="Times New Roman" panose="02020603050405020304" pitchFamily="18" charset="0"/>
                <a:ea typeface="DejaVu Sans"/>
                <a:cs typeface="DejaVu Sans"/>
              </a:rPr>
              <a:t>-not.</a:t>
            </a: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endParaRPr lang="de-DE" altLang="en-US" dirty="0">
              <a:latin typeface="Times New Roman" panose="02020603050405020304" pitchFamily="18" charset="0"/>
              <a:ea typeface="DejaVu Sans"/>
              <a:cs typeface="DejaVu Sans"/>
            </a:endParaRP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r>
              <a:rPr lang="de-DE" altLang="en-US" dirty="0" err="1">
                <a:latin typeface="Times New Roman" panose="02020603050405020304" pitchFamily="18" charset="0"/>
                <a:ea typeface="DejaVu Sans"/>
                <a:cs typeface="DejaVu Sans"/>
              </a:rPr>
              <a:t>To</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barometric</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sensors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and</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thermometers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for</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weather</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data</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and</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of</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course</a:t>
            </a:r>
            <a:r>
              <a:rPr lang="de-DE" altLang="en-US" dirty="0">
                <a:latin typeface="Times New Roman" panose="02020603050405020304" pitchFamily="18" charset="0"/>
                <a:ea typeface="DejaVu Sans"/>
                <a:cs typeface="DejaVu Sans"/>
              </a:rPr>
              <a:t> last but not least </a:t>
            </a:r>
            <a:r>
              <a:rPr lang="de-DE" altLang="en-US" dirty="0" err="1">
                <a:latin typeface="Times New Roman" panose="02020603050405020304" pitchFamily="18" charset="0"/>
                <a:ea typeface="DejaVu Sans"/>
                <a:cs typeface="DejaVu Sans"/>
              </a:rPr>
              <a:t>simulation</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data</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generated</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from</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machines</a:t>
            </a:r>
            <a:r>
              <a:rPr lang="de-DE" altLang="en-US" dirty="0">
                <a:latin typeface="Times New Roman" panose="02020603050405020304" pitchFamily="18" charset="0"/>
                <a:ea typeface="DejaVu Sans"/>
                <a:cs typeface="DejaVu Sans"/>
              </a:rPr>
              <a:t>, </a:t>
            </a: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endParaRPr lang="de-DE" altLang="en-US" dirty="0">
              <a:latin typeface="Times New Roman" panose="02020603050405020304" pitchFamily="18" charset="0"/>
              <a:ea typeface="DejaVu Sans"/>
              <a:cs typeface="DejaVu Sans"/>
            </a:endParaRP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r>
              <a:rPr lang="de-DE" altLang="en-US" dirty="0">
                <a:latin typeface="Times New Roman" panose="02020603050405020304" pitchFamily="18" charset="0"/>
                <a:ea typeface="DejaVu Sans"/>
                <a:cs typeface="DejaVu Sans"/>
              </a:rPr>
              <a:t>In </a:t>
            </a:r>
            <a:r>
              <a:rPr lang="de-DE" altLang="en-US" dirty="0" err="1">
                <a:latin typeface="Times New Roman" panose="02020603050405020304" pitchFamily="18" charset="0"/>
                <a:ea typeface="DejaVu Sans"/>
                <a:cs typeface="DejaVu Sans"/>
              </a:rPr>
              <a:t>its</a:t>
            </a:r>
            <a:r>
              <a:rPr lang="de-DE" altLang="en-US" dirty="0">
                <a:latin typeface="Times New Roman" panose="02020603050405020304" pitchFamily="18" charset="0"/>
                <a:ea typeface="DejaVu Sans"/>
                <a:cs typeface="DejaVu Sans"/>
              </a:rPr>
              <a:t> RAW form all </a:t>
            </a:r>
            <a:r>
              <a:rPr lang="de-DE" altLang="en-US" dirty="0" err="1">
                <a:latin typeface="Times New Roman" panose="02020603050405020304" pitchFamily="18" charset="0"/>
                <a:ea typeface="DejaVu Sans"/>
                <a:cs typeface="DejaVu Sans"/>
              </a:rPr>
              <a:t>this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data</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is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useless</a:t>
            </a:r>
            <a:r>
              <a:rPr lang="de-DE" altLang="en-US" dirty="0">
                <a:latin typeface="Times New Roman" panose="02020603050405020304" pitchFamily="18" charset="0"/>
                <a:ea typeface="DejaVu Sans"/>
                <a:cs typeface="DejaVu Sans"/>
              </a:rPr>
              <a:t>; </a:t>
            </a: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endParaRPr lang="de-DE" altLang="en-US" dirty="0">
              <a:latin typeface="Times New Roman" panose="02020603050405020304" pitchFamily="18" charset="0"/>
              <a:ea typeface="DejaVu Sans"/>
              <a:cs typeface="DejaVu Sans"/>
            </a:endParaRP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r>
              <a:rPr lang="de-DE" altLang="en-US" dirty="0">
                <a:latin typeface="Times New Roman" panose="02020603050405020304" pitchFamily="18" charset="0"/>
                <a:ea typeface="DejaVu Sans"/>
                <a:cs typeface="DejaVu Sans"/>
              </a:rPr>
              <a:t>[CLICKx3]</a:t>
            </a: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endParaRPr lang="de-DE" altLang="en-US" dirty="0">
              <a:latin typeface="Times New Roman" panose="02020603050405020304" pitchFamily="18" charset="0"/>
              <a:ea typeface="DejaVu Sans"/>
              <a:cs typeface="DejaVu Sans"/>
            </a:endParaRPr>
          </a:p>
          <a:p>
            <a:pPr>
              <a:spcBef>
                <a:spcPts val="488"/>
              </a:spcBef>
              <a:tabLst>
                <a:tab pos="0" algn="l"/>
                <a:tab pos="485775" algn="l"/>
                <a:tab pos="977900" algn="l"/>
                <a:tab pos="1465263" algn="l"/>
                <a:tab pos="1957388" algn="l"/>
                <a:tab pos="2446338" algn="l"/>
                <a:tab pos="2936875" algn="l"/>
                <a:tab pos="3425825" algn="l"/>
                <a:tab pos="3917950" algn="l"/>
                <a:tab pos="4405313" algn="l"/>
                <a:tab pos="4895850" algn="l"/>
                <a:tab pos="5386388" algn="l"/>
                <a:tab pos="5875338" algn="l"/>
                <a:tab pos="6365875" algn="l"/>
                <a:tab pos="6856413" algn="l"/>
                <a:tab pos="7346950" algn="l"/>
                <a:tab pos="7835900" algn="l"/>
                <a:tab pos="8324850" algn="l"/>
                <a:tab pos="8813800" algn="l"/>
                <a:tab pos="9304338" algn="l"/>
                <a:tab pos="9796463" algn="l"/>
              </a:tabLst>
            </a:pPr>
            <a:r>
              <a:rPr lang="de-DE" altLang="en-US" dirty="0">
                <a:latin typeface="Times New Roman" panose="02020603050405020304" pitchFamily="18" charset="0"/>
                <a:ea typeface="DejaVu Sans"/>
                <a:cs typeface="DejaVu Sans"/>
              </a:rPr>
              <a:t>but </a:t>
            </a:r>
            <a:r>
              <a:rPr lang="de-DE" altLang="en-US" dirty="0" err="1">
                <a:latin typeface="Times New Roman" panose="02020603050405020304" pitchFamily="18" charset="0"/>
                <a:ea typeface="DejaVu Sans"/>
                <a:cs typeface="DejaVu Sans"/>
              </a:rPr>
              <a:t>once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process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through</a:t>
            </a:r>
            <a:r>
              <a:rPr lang="de-DE" altLang="en-US" dirty="0">
                <a:latin typeface="Times New Roman" panose="02020603050405020304" pitchFamily="18" charset="0"/>
                <a:ea typeface="DejaVu Sans"/>
                <a:cs typeface="DejaVu Sans"/>
              </a:rPr>
              <a:t> a Big Data </a:t>
            </a:r>
            <a:r>
              <a:rPr lang="de-DE" altLang="en-US" dirty="0" err="1">
                <a:latin typeface="Times New Roman" panose="02020603050405020304" pitchFamily="18" charset="0"/>
                <a:ea typeface="DejaVu Sans"/>
                <a:cs typeface="DejaVu Sans"/>
              </a:rPr>
              <a:t>server</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can</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actually</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get</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insight</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from</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it</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that‘s</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what</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we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are</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looking</a:t>
            </a:r>
            <a:r>
              <a:rPr lang="de-DE" altLang="en-US" dirty="0">
                <a:latin typeface="Times New Roman" panose="02020603050405020304" pitchFamily="18" charset="0"/>
                <a:ea typeface="DejaVu Sans"/>
                <a:cs typeface="DejaVu Sans"/>
              </a:rPr>
              <a:t> </a:t>
            </a:r>
            <a:r>
              <a:rPr lang="de-DE" altLang="en-US" dirty="0" err="1">
                <a:latin typeface="Times New Roman" panose="02020603050405020304" pitchFamily="18" charset="0"/>
                <a:ea typeface="DejaVu Sans"/>
                <a:cs typeface="DejaVu Sans"/>
              </a:rPr>
              <a:t>for</a:t>
            </a:r>
            <a:r>
              <a:rPr lang="de-DE" altLang="en-US" dirty="0">
                <a:latin typeface="Times New Roman" panose="02020603050405020304" pitchFamily="18" charset="0"/>
                <a:ea typeface="DejaVu Sans"/>
                <a:cs typeface="DejaVu Sans"/>
              </a:rPr>
              <a:t>.</a:t>
            </a:r>
          </a:p>
        </p:txBody>
      </p:sp>
    </p:spTree>
    <p:extLst>
      <p:ext uri="{BB962C8B-B14F-4D97-AF65-F5344CB8AC3E}">
        <p14:creationId xmlns:p14="http://schemas.microsoft.com/office/powerpoint/2010/main" val="149071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on how to model this data. In this very, very small list of possible examples of Big data we try to model the data using a data structure taken from programming languages. For example, stock prices are 1-D time series of data that can be represented as an array. We have social networks that can be represented as graphs and so on. By modelling data this way we make it easier to process it and later to get insights for it.</a:t>
            </a:r>
          </a:p>
        </p:txBody>
      </p:sp>
      <p:sp>
        <p:nvSpPr>
          <p:cNvPr id="4" name="Slide Number Placeholder 3"/>
          <p:cNvSpPr>
            <a:spLocks noGrp="1"/>
          </p:cNvSpPr>
          <p:nvPr>
            <p:ph type="sldNum" sz="quarter" idx="5"/>
          </p:nvPr>
        </p:nvSpPr>
        <p:spPr/>
        <p:txBody>
          <a:bodyPr/>
          <a:lstStyle/>
          <a:p>
            <a:fld id="{C044E945-43BE-F04D-A14B-8A4ACAF4B85E}" type="slidenum">
              <a:rPr lang="en-US" smtClean="0"/>
              <a:t>6</a:t>
            </a:fld>
            <a:endParaRPr lang="en-US"/>
          </a:p>
        </p:txBody>
      </p:sp>
    </p:spTree>
    <p:extLst>
      <p:ext uri="{BB962C8B-B14F-4D97-AF65-F5344CB8AC3E}">
        <p14:creationId xmlns:p14="http://schemas.microsoft.com/office/powerpoint/2010/main" val="381363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previous examples we can see that we can model the data as sets, hierarchies, graphs and arrays.</a:t>
            </a:r>
          </a:p>
          <a:p>
            <a:r>
              <a:rPr lang="en-US" dirty="0"/>
              <a:t>Throughout time there have been many database systems that have been created to handle these data structures.</a:t>
            </a:r>
          </a:p>
          <a:p>
            <a:endParaRPr lang="en-US" dirty="0"/>
          </a:p>
          <a:p>
            <a:r>
              <a:rPr lang="en-US" dirty="0"/>
              <a:t>For example</a:t>
            </a:r>
          </a:p>
          <a:p>
            <a:r>
              <a:rPr lang="en-US" sz="1200" b="1" i="0" u="none" kern="1200" dirty="0">
                <a:solidFill>
                  <a:schemeClr val="tx1"/>
                </a:solidFill>
                <a:effectLst/>
                <a:latin typeface="+mn-lt"/>
                <a:ea typeface="+mn-ea"/>
                <a:cs typeface="+mn-cs"/>
              </a:rPr>
              <a:t>SPARQL</a:t>
            </a:r>
            <a:r>
              <a:rPr lang="en-US" sz="1200" b="0" i="0" u="none" kern="1200" dirty="0">
                <a:solidFill>
                  <a:schemeClr val="tx1"/>
                </a:solidFill>
                <a:effectLst/>
                <a:latin typeface="+mn-lt"/>
                <a:ea typeface="+mn-ea"/>
                <a:cs typeface="+mn-cs"/>
              </a:rPr>
              <a:t> and </a:t>
            </a:r>
            <a:r>
              <a:rPr lang="en-US" sz="1200" b="1" i="0" u="none" kern="1200" dirty="0">
                <a:solidFill>
                  <a:schemeClr val="tx1"/>
                </a:solidFill>
                <a:effectLst/>
                <a:latin typeface="+mn-lt"/>
                <a:ea typeface="+mn-ea"/>
                <a:cs typeface="+mn-cs"/>
              </a:rPr>
              <a:t> RDF</a:t>
            </a:r>
            <a:r>
              <a:rPr lang="en-US" sz="1200" b="0" i="0" u="none" kern="1200" dirty="0">
                <a:solidFill>
                  <a:schemeClr val="tx1"/>
                </a:solidFill>
                <a:effectLst/>
                <a:latin typeface="+mn-lt"/>
                <a:ea typeface="+mn-ea"/>
                <a:cs typeface="+mn-cs"/>
              </a:rPr>
              <a:t> to model graph. </a:t>
            </a:r>
            <a:r>
              <a:rPr lang="en-US" sz="1200" b="1" i="0" u="none" kern="1200" dirty="0" err="1">
                <a:solidFill>
                  <a:schemeClr val="tx1"/>
                </a:solidFill>
                <a:effectLst/>
                <a:latin typeface="+mn-lt"/>
                <a:ea typeface="+mn-ea"/>
                <a:cs typeface="+mn-cs"/>
              </a:rPr>
              <a:t>Rasdaman</a:t>
            </a:r>
            <a:r>
              <a:rPr lang="en-US" sz="1200" b="0" i="0" u="none" kern="1200" dirty="0">
                <a:solidFill>
                  <a:schemeClr val="tx1"/>
                </a:solidFill>
                <a:effectLst/>
                <a:latin typeface="+mn-lt"/>
                <a:ea typeface="+mn-ea"/>
                <a:cs typeface="+mn-cs"/>
              </a:rPr>
              <a:t> for arrays and so on.</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[CLICK]</a:t>
            </a:r>
            <a:endParaRPr lang="en-US" b="1" u="none" dirty="0"/>
          </a:p>
        </p:txBody>
      </p:sp>
      <p:sp>
        <p:nvSpPr>
          <p:cNvPr id="4" name="Slide Number Placeholder 3"/>
          <p:cNvSpPr>
            <a:spLocks noGrp="1"/>
          </p:cNvSpPr>
          <p:nvPr>
            <p:ph type="sldNum" sz="quarter" idx="5"/>
          </p:nvPr>
        </p:nvSpPr>
        <p:spPr/>
        <p:txBody>
          <a:bodyPr/>
          <a:lstStyle/>
          <a:p>
            <a:fld id="{C044E945-43BE-F04D-A14B-8A4ACAF4B85E}" type="slidenum">
              <a:rPr lang="en-US" smtClean="0"/>
              <a:t>7</a:t>
            </a:fld>
            <a:endParaRPr lang="en-US"/>
          </a:p>
        </p:txBody>
      </p:sp>
    </p:spTree>
    <p:extLst>
      <p:ext uri="{BB962C8B-B14F-4D97-AF65-F5344CB8AC3E}">
        <p14:creationId xmlns:p14="http://schemas.microsoft.com/office/powerpoint/2010/main" val="295300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this far, let’s see we can model it.</a:t>
            </a:r>
          </a:p>
        </p:txBody>
      </p:sp>
      <p:sp>
        <p:nvSpPr>
          <p:cNvPr id="4" name="Slide Number Placeholder 3"/>
          <p:cNvSpPr>
            <a:spLocks noGrp="1"/>
          </p:cNvSpPr>
          <p:nvPr>
            <p:ph type="sldNum" sz="quarter" idx="5"/>
          </p:nvPr>
        </p:nvSpPr>
        <p:spPr/>
        <p:txBody>
          <a:bodyPr/>
          <a:lstStyle/>
          <a:p>
            <a:fld id="{C044E945-43BE-F04D-A14B-8A4ACAF4B85E}" type="slidenum">
              <a:rPr lang="en-US" smtClean="0"/>
              <a:t>8</a:t>
            </a:fld>
            <a:endParaRPr lang="en-US"/>
          </a:p>
        </p:txBody>
      </p:sp>
    </p:spTree>
    <p:extLst>
      <p:ext uri="{BB962C8B-B14F-4D97-AF65-F5344CB8AC3E}">
        <p14:creationId xmlns:p14="http://schemas.microsoft.com/office/powerpoint/2010/main" val="16906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basics; what the H is a multidimensional array? (pause)</a:t>
            </a:r>
          </a:p>
          <a:p>
            <a:endParaRPr lang="en-US" dirty="0"/>
          </a:p>
          <a:p>
            <a:r>
              <a:rPr lang="en-US" dirty="0"/>
              <a:t>[CLICK]</a:t>
            </a:r>
          </a:p>
          <a:p>
            <a:endParaRPr lang="en-US" dirty="0"/>
          </a:p>
          <a:p>
            <a:r>
              <a:rPr lang="en-US" b="1" dirty="0"/>
              <a:t>A multidimensional array is a set of elements ordered in space</a:t>
            </a:r>
            <a:r>
              <a:rPr lang="en-US" dirty="0"/>
              <a:t>. Here I highlighted space to emphasize that the way we reference an element in this so called “space” is by using integers.</a:t>
            </a:r>
          </a:p>
          <a:p>
            <a:r>
              <a:rPr lang="en-US" dirty="0"/>
              <a:t>Much like an array in any programming language.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now we know how to reference an element in space. Let’s move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As we said we use integers, much like how a house #, street, state and country defines someone's address. In this example we need house #, street, state and country; four pieces of information in order to correctly locate a person/business on Earth. Likewise, multidimensional arrays use these “pieces of information” in order to identify an element in space. And the number of pieces of information, in this case integers, needed to refer to a particular position in space is called the array’s </a:t>
            </a:r>
            <a:r>
              <a:rPr lang="en-US" b="1" dirty="0"/>
              <a:t>dimension</a:t>
            </a:r>
            <a:r>
              <a:rPr lang="en-US" dirty="0"/>
              <a:t>. For example, [3,4,5] refers to a 3-dimensional array; and [2,-1,5,-6] refers to a 4D array.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Finally, we have the array elements. An array element in this context is called a </a:t>
            </a:r>
            <a:r>
              <a:rPr lang="en-US" b="1" dirty="0"/>
              <a:t>cell</a:t>
            </a:r>
            <a:r>
              <a:rPr lang="en-US" b="0" dirty="0"/>
              <a:t>, and it is positioned in space by using its coordinates. Like for example: [3,4,5] refers to an array element, or cell, in a 3D space.</a:t>
            </a:r>
            <a:endParaRPr lang="en-US" dirty="0"/>
          </a:p>
          <a:p>
            <a:endParaRPr lang="en-US" dirty="0"/>
          </a:p>
          <a:p>
            <a:r>
              <a:rPr lang="en-US" dirty="0"/>
              <a:t>Ok, too much text already so let’s look at it with a picture.</a:t>
            </a:r>
          </a:p>
          <a:p>
            <a:endParaRPr lang="en-US" dirty="0"/>
          </a:p>
          <a:p>
            <a:r>
              <a:rPr lang="en-US" dirty="0"/>
              <a:t>NOTE: Maybe create a game to make it more engaging.</a:t>
            </a:r>
          </a:p>
        </p:txBody>
      </p:sp>
      <p:sp>
        <p:nvSpPr>
          <p:cNvPr id="4" name="Slide Number Placeholder 3"/>
          <p:cNvSpPr>
            <a:spLocks noGrp="1"/>
          </p:cNvSpPr>
          <p:nvPr>
            <p:ph type="sldNum" sz="quarter" idx="5"/>
          </p:nvPr>
        </p:nvSpPr>
        <p:spPr/>
        <p:txBody>
          <a:bodyPr/>
          <a:lstStyle/>
          <a:p>
            <a:fld id="{C044E945-43BE-F04D-A14B-8A4ACAF4B85E}" type="slidenum">
              <a:rPr lang="en-US" smtClean="0"/>
              <a:t>9</a:t>
            </a:fld>
            <a:endParaRPr lang="en-US"/>
          </a:p>
        </p:txBody>
      </p:sp>
    </p:spTree>
    <p:extLst>
      <p:ext uri="{BB962C8B-B14F-4D97-AF65-F5344CB8AC3E}">
        <p14:creationId xmlns:p14="http://schemas.microsoft.com/office/powerpoint/2010/main" val="133002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8336" y="273051"/>
            <a:ext cx="10966451" cy="1139825"/>
          </a:xfrm>
        </p:spPr>
        <p:txBody>
          <a:bodyPr/>
          <a:lstStyle/>
          <a:p>
            <a:r>
              <a:rPr lang="en-US" dirty="0"/>
              <a:t>Click to edit Master title style</a:t>
            </a:r>
          </a:p>
        </p:txBody>
      </p:sp>
      <p:sp>
        <p:nvSpPr>
          <p:cNvPr id="3" name="Content Placeholder 2"/>
          <p:cNvSpPr>
            <a:spLocks noGrp="1"/>
          </p:cNvSpPr>
          <p:nvPr>
            <p:ph idx="1"/>
          </p:nvPr>
        </p:nvSpPr>
        <p:spPr>
          <a:xfrm>
            <a:off x="368336" y="1604963"/>
            <a:ext cx="10966451" cy="4521200"/>
          </a:xfrm>
        </p:spPr>
        <p:txBody>
          <a:bodyPr/>
          <a:lstStyle>
            <a:lvl1pPr>
              <a:defRPr>
                <a:latin typeface="Arial Narrow" pitchFamily="34" charset="0"/>
              </a:defRPr>
            </a:lvl1pPr>
            <a:lvl2pPr>
              <a:defRPr>
                <a:latin typeface="Arial Narrow" pitchFamily="34" charset="0"/>
              </a:defRPr>
            </a:lvl2pPr>
            <a:lvl3pPr>
              <a:defRPr sz="1800">
                <a:latin typeface="Arial Narrow" pitchFamily="34" charset="0"/>
              </a:defRPr>
            </a:lvl3pPr>
            <a:lvl4pPr>
              <a:defRPr>
                <a:latin typeface="Arial Narrow" pitchFamily="34" charset="0"/>
              </a:defRPr>
            </a:lvl4pPr>
            <a:lvl5pPr>
              <a:defRPr>
                <a:latin typeface="Arial Narrow"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8530584"/>
      </p:ext>
    </p:extLst>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7104" y="273051"/>
            <a:ext cx="10966451" cy="1139825"/>
          </a:xfrm>
        </p:spPr>
        <p:txBody>
          <a:bodyPr/>
          <a:lstStyle/>
          <a:p>
            <a:r>
              <a:rPr lang="en-US"/>
              <a:t>Click to edit Master title style</a:t>
            </a:r>
          </a:p>
        </p:txBody>
      </p:sp>
      <p:sp>
        <p:nvSpPr>
          <p:cNvPr id="3" name="Content Placeholder 2"/>
          <p:cNvSpPr>
            <a:spLocks noGrp="1"/>
          </p:cNvSpPr>
          <p:nvPr>
            <p:ph sz="half" idx="1"/>
          </p:nvPr>
        </p:nvSpPr>
        <p:spPr>
          <a:xfrm>
            <a:off x="357104" y="1604963"/>
            <a:ext cx="5564552" cy="4521200"/>
          </a:xfrm>
        </p:spPr>
        <p:txBody>
          <a:bodyPr/>
          <a:lstStyle>
            <a:lvl1pPr>
              <a:defRPr sz="2400">
                <a:latin typeface="Arial Narrow" pitchFamily="34" charset="0"/>
              </a:defRPr>
            </a:lvl1pPr>
            <a:lvl2pPr>
              <a:defRPr sz="2000">
                <a:latin typeface="Arial Narrow" pitchFamily="34" charset="0"/>
              </a:defRPr>
            </a:lvl2pPr>
            <a:lvl3pPr>
              <a:defRPr sz="1800">
                <a:latin typeface="Arial Narrow" pitchFamily="34" charset="0"/>
              </a:defRPr>
            </a:lvl3pPr>
            <a:lvl4pPr>
              <a:defRPr sz="1800">
                <a:latin typeface="Arial Narrow" pitchFamily="34" charset="0"/>
              </a:defRPr>
            </a:lvl4pPr>
            <a:lvl5pPr>
              <a:defRPr sz="1800">
                <a:latin typeface="Arial Narrow"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46704" y="1604963"/>
            <a:ext cx="5573835" cy="4521200"/>
          </a:xfrm>
        </p:spPr>
        <p:txBody>
          <a:bodyPr/>
          <a:lstStyle>
            <a:lvl1pPr>
              <a:defRPr sz="2400">
                <a:latin typeface="Arial Narrow" pitchFamily="34" charset="0"/>
              </a:defRPr>
            </a:lvl1pPr>
            <a:lvl2pPr>
              <a:defRPr sz="2000">
                <a:latin typeface="Arial Narrow" pitchFamily="34" charset="0"/>
              </a:defRPr>
            </a:lvl2pPr>
            <a:lvl3pPr>
              <a:defRPr sz="1800">
                <a:latin typeface="Arial Narrow" pitchFamily="34" charset="0"/>
              </a:defRPr>
            </a:lvl3pPr>
            <a:lvl4pPr>
              <a:defRPr sz="1800">
                <a:latin typeface="Arial Narrow" pitchFamily="34" charset="0"/>
              </a:defRPr>
            </a:lvl4pPr>
            <a:lvl5pPr>
              <a:defRPr sz="1800">
                <a:latin typeface="Arial Narrow"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643308"/>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1" y="2286001"/>
            <a:ext cx="10361084" cy="1141413"/>
          </a:xfrm>
        </p:spPr>
        <p:txBody>
          <a:bodyPr/>
          <a:lstStyle/>
          <a:p>
            <a:r>
              <a:rPr lang="en-US"/>
              <a:t>Click to edit Master title style</a:t>
            </a:r>
          </a:p>
        </p:txBody>
      </p:sp>
    </p:spTree>
    <p:extLst>
      <p:ext uri="{BB962C8B-B14F-4D97-AF65-F5344CB8AC3E}">
        <p14:creationId xmlns:p14="http://schemas.microsoft.com/office/powerpoint/2010/main" val="309291239"/>
      </p:ext>
    </p:extLst>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11"/>
          <p:cNvPicPr>
            <a:picLocks noChangeAspect="1" noChangeArrowheads="1"/>
          </p:cNvPicPr>
          <p:nvPr userDrawn="1"/>
        </p:nvPicPr>
        <p:blipFill>
          <a:blip r:embed="rId2" cstate="print"/>
          <a:srcRect/>
          <a:stretch>
            <a:fillRect/>
          </a:stretch>
        </p:blipFill>
        <p:spPr bwMode="auto">
          <a:xfrm>
            <a:off x="1" y="0"/>
            <a:ext cx="2120900" cy="1524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455189"/>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CD37-2733-0744-9106-8DF947BD3F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A0EE81-D003-6948-A2FB-ACB151BCC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63B874-9DE7-8F40-BDCC-13CDB4845520}"/>
              </a:ext>
            </a:extLst>
          </p:cNvPr>
          <p:cNvSpPr>
            <a:spLocks noGrp="1"/>
          </p:cNvSpPr>
          <p:nvPr>
            <p:ph type="dt" sz="half" idx="10"/>
          </p:nvPr>
        </p:nvSpPr>
        <p:spPr/>
        <p:txBody>
          <a:bodyPr/>
          <a:lstStyle/>
          <a:p>
            <a:fld id="{76969C88-B244-455D-A017-012B25B1ACDD}" type="datetimeFigureOut">
              <a:rPr lang="en-US" smtClean="0"/>
              <a:t>11/5/2022</a:t>
            </a:fld>
            <a:endParaRPr lang="en-US"/>
          </a:p>
        </p:txBody>
      </p:sp>
      <p:sp>
        <p:nvSpPr>
          <p:cNvPr id="5" name="Footer Placeholder 4">
            <a:extLst>
              <a:ext uri="{FF2B5EF4-FFF2-40B4-BE49-F238E27FC236}">
                <a16:creationId xmlns:a16="http://schemas.microsoft.com/office/drawing/2014/main" id="{AF59D8FE-B91B-514C-A0C4-8C97318AA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6527B-37F8-C64B-9A4B-2420254CA3B2}"/>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44917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8" name="Picture 11"/>
          <p:cNvPicPr>
            <a:picLocks noChangeAspect="1" noChangeArrowheads="1"/>
          </p:cNvPicPr>
          <p:nvPr/>
        </p:nvPicPr>
        <p:blipFill>
          <a:blip r:embed="rId7" cstate="print"/>
          <a:srcRect/>
          <a:stretch>
            <a:fillRect/>
          </a:stretch>
        </p:blipFill>
        <p:spPr bwMode="auto">
          <a:xfrm>
            <a:off x="1" y="0"/>
            <a:ext cx="2120900" cy="1524000"/>
          </a:xfrm>
          <a:prstGeom prst="rect">
            <a:avLst/>
          </a:prstGeom>
          <a:noFill/>
          <a:ln w="9525">
            <a:noFill/>
            <a:miter lim="800000"/>
            <a:headEnd/>
            <a:tailEnd/>
          </a:ln>
        </p:spPr>
      </p:pic>
      <p:sp>
        <p:nvSpPr>
          <p:cNvPr id="1029" name="Rectangle 7"/>
          <p:cNvSpPr>
            <a:spLocks noGrp="1" noChangeArrowheads="1"/>
          </p:cNvSpPr>
          <p:nvPr>
            <p:ph type="title"/>
          </p:nvPr>
        </p:nvSpPr>
        <p:spPr bwMode="auto">
          <a:xfrm>
            <a:off x="381000" y="273051"/>
            <a:ext cx="11195051" cy="1139825"/>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30" name="Rectangle 8"/>
          <p:cNvSpPr>
            <a:spLocks noGrp="1" noChangeArrowheads="1"/>
          </p:cNvSpPr>
          <p:nvPr>
            <p:ph type="body" idx="1"/>
          </p:nvPr>
        </p:nvSpPr>
        <p:spPr bwMode="auto">
          <a:xfrm>
            <a:off x="381000" y="1604963"/>
            <a:ext cx="11195051" cy="45212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6" name="Rectangle 2"/>
          <p:cNvSpPr>
            <a:spLocks noChangeArrowheads="1"/>
          </p:cNvSpPr>
          <p:nvPr/>
        </p:nvSpPr>
        <p:spPr bwMode="auto">
          <a:xfrm>
            <a:off x="6659034" y="6516688"/>
            <a:ext cx="5532967" cy="341312"/>
          </a:xfrm>
          <a:prstGeom prst="rect">
            <a:avLst/>
          </a:prstGeom>
          <a:solidFill>
            <a:schemeClr val="tx1">
              <a:lumMod val="75000"/>
              <a:lumOff val="25000"/>
            </a:schemeClr>
          </a:solidFill>
          <a:ln w="9525">
            <a:noFill/>
            <a:round/>
            <a:headEnd/>
            <a:tailEnd/>
          </a:ln>
          <a:effectLst/>
        </p:spPr>
        <p:txBody>
          <a:bodyPr wrap="none" anchor="ctr"/>
          <a:lstStyle/>
          <a:p>
            <a:pPr>
              <a:buFont typeface="Times New Roman" pitchFamily="16" charset="0"/>
              <a:buNone/>
              <a:defRPr/>
            </a:pPr>
            <a:endParaRPr lang="en-US" sz="1800">
              <a:latin typeface="Times New Roman" pitchFamily="16" charset="0"/>
              <a:cs typeface="+mn-cs"/>
            </a:endParaRPr>
          </a:p>
        </p:txBody>
      </p:sp>
      <p:sp>
        <p:nvSpPr>
          <p:cNvPr id="1032" name="Text Box 5"/>
          <p:cNvSpPr txBox="1">
            <a:spLocks noChangeArrowheads="1"/>
          </p:cNvSpPr>
          <p:nvPr/>
        </p:nvSpPr>
        <p:spPr bwMode="auto">
          <a:xfrm>
            <a:off x="6690784" y="6548438"/>
            <a:ext cx="5501216" cy="279180"/>
          </a:xfrm>
          <a:prstGeom prst="rect">
            <a:avLst/>
          </a:prstGeom>
          <a:noFill/>
          <a:ln>
            <a:noFill/>
          </a:ln>
        </p:spPr>
        <p:txBody>
          <a:bodyPr lIns="90000" tIns="46800" rIns="90000" bIns="46800">
            <a:spAutoFit/>
          </a:bodyPr>
          <a:lstStyle>
            <a:lvl1pPr>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1pPr>
            <a:lvl2pPr>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2pPr>
            <a:lvl3pPr>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3pPr>
            <a:lvl4pPr>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4pPr>
            <a:lvl5pPr>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sz="2400">
                <a:solidFill>
                  <a:schemeClr val="bg1"/>
                </a:solidFill>
                <a:latin typeface="Times New Roman" pitchFamily="18" charset="0"/>
                <a:cs typeface="Arial" pitchFamily="34" charset="0"/>
              </a:defRPr>
            </a:lvl9pPr>
          </a:lstStyle>
          <a:p>
            <a:pPr algn="ctr" eaLnBrk="1">
              <a:defRPr/>
            </a:pPr>
            <a:r>
              <a:rPr lang="de-DE" sz="1200" dirty="0">
                <a:solidFill>
                  <a:srgbClr val="FFFFFF"/>
                </a:solidFill>
                <a:latin typeface="Arial" pitchFamily="34" charset="0"/>
                <a:ea typeface="DejaVu Sans"/>
                <a:cs typeface="DejaVu Sans"/>
              </a:rPr>
              <a:t>rasdaman</a:t>
            </a:r>
            <a:r>
              <a:rPr lang="de-DE" sz="1200" baseline="0" dirty="0">
                <a:solidFill>
                  <a:srgbClr val="FFFFFF"/>
                </a:solidFill>
                <a:latin typeface="Arial" pitchFamily="34" charset="0"/>
                <a:ea typeface="DejaVu Sans"/>
                <a:cs typeface="DejaVu Sans"/>
              </a:rPr>
              <a:t> </a:t>
            </a:r>
            <a:r>
              <a:rPr lang="de-DE" sz="1200" dirty="0">
                <a:solidFill>
                  <a:srgbClr val="FFFFFF"/>
                </a:solidFill>
                <a:latin typeface="Arial" pitchFamily="34" charset="0"/>
                <a:ea typeface="DejaVu Sans"/>
                <a:cs typeface="DejaVu Sans"/>
              </a:rPr>
              <a:t> ::   </a:t>
            </a:r>
            <a:r>
              <a:rPr lang="de-DE" sz="1200" dirty="0">
                <a:solidFill>
                  <a:srgbClr val="FFFFFF"/>
                </a:solidFill>
                <a:latin typeface="Arial Narrow" pitchFamily="34" charset="0"/>
                <a:ea typeface="DejaVu Sans"/>
                <a:cs typeface="DejaVu Sans"/>
              </a:rPr>
              <a:t>©</a:t>
            </a:r>
            <a:r>
              <a:rPr lang="de-DE" sz="1200" dirty="0">
                <a:solidFill>
                  <a:srgbClr val="FFFFFF"/>
                </a:solidFill>
                <a:latin typeface="Arial" pitchFamily="34" charset="0"/>
                <a:ea typeface="DejaVu Sans"/>
                <a:cs typeface="DejaVu Sans"/>
              </a:rPr>
              <a:t>2022 rasdaman</a:t>
            </a:r>
          </a:p>
        </p:txBody>
      </p:sp>
      <p:sp>
        <p:nvSpPr>
          <p:cNvPr id="9" name="object 2">
            <a:extLst>
              <a:ext uri="{FF2B5EF4-FFF2-40B4-BE49-F238E27FC236}">
                <a16:creationId xmlns:a16="http://schemas.microsoft.com/office/drawing/2014/main" id="{9429BF5C-02DD-D042-BFA0-CB58AE3A8CFB}"/>
              </a:ext>
            </a:extLst>
          </p:cNvPr>
          <p:cNvSpPr/>
          <p:nvPr userDrawn="1"/>
        </p:nvSpPr>
        <p:spPr>
          <a:xfrm>
            <a:off x="10877878" y="156830"/>
            <a:ext cx="1165233" cy="425714"/>
          </a:xfrm>
          <a:prstGeom prst="rect">
            <a:avLst/>
          </a:prstGeom>
          <a:blipFill>
            <a:blip r:embed="rId8" cstate="print"/>
            <a:stretch>
              <a:fillRect/>
            </a:stretch>
          </a:blipFill>
        </p:spPr>
        <p:txBody>
          <a:bodyPr wrap="square" lIns="0" tIns="0" rIns="0" bIns="0" rtlCol="0"/>
          <a:lstStyle/>
          <a:p>
            <a:endParaRPr sz="1798"/>
          </a:p>
        </p:txBody>
      </p:sp>
    </p:spTree>
    <p:extLst>
      <p:ext uri="{BB962C8B-B14F-4D97-AF65-F5344CB8AC3E}">
        <p14:creationId xmlns:p14="http://schemas.microsoft.com/office/powerpoint/2010/main" val="140639223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ransition spd="med">
    <p:wipe dir="d"/>
  </p:transition>
  <p:txStyles>
    <p:titleStyle>
      <a:lvl1pPr algn="l" defTabSz="457200" rtl="0" eaLnBrk="0" fontAlgn="base" hangingPunct="0">
        <a:spcBef>
          <a:spcPct val="0"/>
        </a:spcBef>
        <a:spcAft>
          <a:spcPct val="0"/>
        </a:spcAft>
        <a:buClr>
          <a:srgbClr val="000000"/>
        </a:buClr>
        <a:buSzPct val="100000"/>
        <a:buFont typeface="Times New Roman" pitchFamily="18" charset="0"/>
        <a:defRPr sz="3600" b="1">
          <a:solidFill>
            <a:srgbClr val="404040"/>
          </a:solidFill>
          <a:latin typeface="Arial Narrow" pitchFamily="34" charset="0"/>
          <a:ea typeface="+mj-ea"/>
          <a:cs typeface="+mj-cs"/>
        </a:defRPr>
      </a:lvl1pPr>
      <a:lvl2pPr algn="l" defTabSz="457200" rtl="0" eaLnBrk="0" fontAlgn="base" hangingPunct="0">
        <a:spcBef>
          <a:spcPct val="0"/>
        </a:spcBef>
        <a:spcAft>
          <a:spcPct val="0"/>
        </a:spcAft>
        <a:buClr>
          <a:srgbClr val="000000"/>
        </a:buClr>
        <a:buSzPct val="100000"/>
        <a:buFont typeface="Times New Roman" pitchFamily="18" charset="0"/>
        <a:defRPr sz="3600" b="1">
          <a:solidFill>
            <a:srgbClr val="404040"/>
          </a:solidFill>
          <a:latin typeface="Arial Narrow" pitchFamily="34" charset="0"/>
          <a:ea typeface="DejaVu Sans" charset="0"/>
          <a:cs typeface="DejaVu Sans" charset="0"/>
        </a:defRPr>
      </a:lvl2pPr>
      <a:lvl3pPr algn="l" defTabSz="457200" rtl="0" eaLnBrk="0" fontAlgn="base" hangingPunct="0">
        <a:spcBef>
          <a:spcPct val="0"/>
        </a:spcBef>
        <a:spcAft>
          <a:spcPct val="0"/>
        </a:spcAft>
        <a:buClr>
          <a:srgbClr val="000000"/>
        </a:buClr>
        <a:buSzPct val="100000"/>
        <a:buFont typeface="Times New Roman" pitchFamily="18" charset="0"/>
        <a:defRPr sz="3600" b="1">
          <a:solidFill>
            <a:srgbClr val="404040"/>
          </a:solidFill>
          <a:latin typeface="Arial Narrow" pitchFamily="34" charset="0"/>
          <a:ea typeface="DejaVu Sans" charset="0"/>
          <a:cs typeface="DejaVu Sans" charset="0"/>
        </a:defRPr>
      </a:lvl3pPr>
      <a:lvl4pPr algn="l" defTabSz="457200" rtl="0" eaLnBrk="0" fontAlgn="base" hangingPunct="0">
        <a:spcBef>
          <a:spcPct val="0"/>
        </a:spcBef>
        <a:spcAft>
          <a:spcPct val="0"/>
        </a:spcAft>
        <a:buClr>
          <a:srgbClr val="000000"/>
        </a:buClr>
        <a:buSzPct val="100000"/>
        <a:buFont typeface="Times New Roman" pitchFamily="18" charset="0"/>
        <a:defRPr sz="3600" b="1">
          <a:solidFill>
            <a:srgbClr val="404040"/>
          </a:solidFill>
          <a:latin typeface="Arial Narrow" pitchFamily="34" charset="0"/>
          <a:ea typeface="DejaVu Sans" charset="0"/>
          <a:cs typeface="DejaVu Sans" charset="0"/>
        </a:defRPr>
      </a:lvl4pPr>
      <a:lvl5pPr algn="l" defTabSz="457200" rtl="0" eaLnBrk="0" fontAlgn="base" hangingPunct="0">
        <a:spcBef>
          <a:spcPct val="0"/>
        </a:spcBef>
        <a:spcAft>
          <a:spcPct val="0"/>
        </a:spcAft>
        <a:buClr>
          <a:srgbClr val="000000"/>
        </a:buClr>
        <a:buSzPct val="100000"/>
        <a:buFont typeface="Times New Roman" pitchFamily="18" charset="0"/>
        <a:defRPr sz="3600" b="1">
          <a:solidFill>
            <a:srgbClr val="404040"/>
          </a:solidFill>
          <a:latin typeface="Arial Narrow" pitchFamily="34" charset="0"/>
          <a:ea typeface="DejaVu Sans" charset="0"/>
          <a:cs typeface="DejaVu Sans" charset="0"/>
        </a:defRPr>
      </a:lvl5pPr>
      <a:lvl6pPr marL="2514600" indent="-228600" algn="l" defTabSz="457200" rtl="0" fontAlgn="base">
        <a:spcBef>
          <a:spcPct val="0"/>
        </a:spcBef>
        <a:spcAft>
          <a:spcPct val="0"/>
        </a:spcAft>
        <a:buClr>
          <a:srgbClr val="000000"/>
        </a:buClr>
        <a:buSzPct val="100000"/>
        <a:buFont typeface="Times New Roman" pitchFamily="16" charset="0"/>
        <a:defRPr sz="3600" b="1">
          <a:solidFill>
            <a:srgbClr val="404040"/>
          </a:solidFill>
          <a:latin typeface="Arial Narrow" pitchFamily="34" charset="0"/>
          <a:ea typeface="DejaVu Sans" charset="0"/>
          <a:cs typeface="DejaVu Sans" charset="0"/>
        </a:defRPr>
      </a:lvl6pPr>
      <a:lvl7pPr marL="2971800" indent="-228600" algn="l" defTabSz="457200" rtl="0" fontAlgn="base">
        <a:spcBef>
          <a:spcPct val="0"/>
        </a:spcBef>
        <a:spcAft>
          <a:spcPct val="0"/>
        </a:spcAft>
        <a:buClr>
          <a:srgbClr val="000000"/>
        </a:buClr>
        <a:buSzPct val="100000"/>
        <a:buFont typeface="Times New Roman" pitchFamily="16" charset="0"/>
        <a:defRPr sz="3600" b="1">
          <a:solidFill>
            <a:srgbClr val="404040"/>
          </a:solidFill>
          <a:latin typeface="Arial Narrow" pitchFamily="34" charset="0"/>
          <a:ea typeface="DejaVu Sans" charset="0"/>
          <a:cs typeface="DejaVu Sans" charset="0"/>
        </a:defRPr>
      </a:lvl7pPr>
      <a:lvl8pPr marL="3429000" indent="-228600" algn="l" defTabSz="457200" rtl="0" fontAlgn="base">
        <a:spcBef>
          <a:spcPct val="0"/>
        </a:spcBef>
        <a:spcAft>
          <a:spcPct val="0"/>
        </a:spcAft>
        <a:buClr>
          <a:srgbClr val="000000"/>
        </a:buClr>
        <a:buSzPct val="100000"/>
        <a:buFont typeface="Times New Roman" pitchFamily="16" charset="0"/>
        <a:defRPr sz="3600" b="1">
          <a:solidFill>
            <a:srgbClr val="404040"/>
          </a:solidFill>
          <a:latin typeface="Arial Narrow" pitchFamily="34" charset="0"/>
          <a:ea typeface="DejaVu Sans" charset="0"/>
          <a:cs typeface="DejaVu Sans" charset="0"/>
        </a:defRPr>
      </a:lvl8pPr>
      <a:lvl9pPr marL="3886200" indent="-228600" algn="l" defTabSz="457200" rtl="0" fontAlgn="base">
        <a:spcBef>
          <a:spcPct val="0"/>
        </a:spcBef>
        <a:spcAft>
          <a:spcPct val="0"/>
        </a:spcAft>
        <a:buClr>
          <a:srgbClr val="000000"/>
        </a:buClr>
        <a:buSzPct val="100000"/>
        <a:buFont typeface="Times New Roman" pitchFamily="16" charset="0"/>
        <a:defRPr sz="3600" b="1">
          <a:solidFill>
            <a:srgbClr val="404040"/>
          </a:solidFill>
          <a:latin typeface="Arial Narrow" pitchFamily="34" charset="0"/>
          <a:ea typeface="DejaVu Sans" charset="0"/>
          <a:cs typeface="DejaVu Sans" charset="0"/>
        </a:defRPr>
      </a:lvl9pPr>
    </p:titleStyle>
    <p:bodyStyle>
      <a:lvl1pPr marL="342900" indent="-342900" algn="l" defTabSz="457200" rtl="0" eaLnBrk="0" fontAlgn="base" hangingPunct="0">
        <a:lnSpc>
          <a:spcPts val="2988"/>
        </a:lnSpc>
        <a:spcBef>
          <a:spcPts val="1200"/>
        </a:spcBef>
        <a:spcAft>
          <a:spcPts val="300"/>
        </a:spcAft>
        <a:buClr>
          <a:srgbClr val="004578"/>
        </a:buClr>
        <a:buSzPct val="100000"/>
        <a:buFont typeface="Wingdings" pitchFamily="2" charset="2"/>
        <a:buChar char="§"/>
        <a:defRPr sz="2400">
          <a:solidFill>
            <a:srgbClr val="004578"/>
          </a:solidFill>
          <a:latin typeface="Arial Narrow" pitchFamily="34" charset="0"/>
          <a:ea typeface="+mn-ea"/>
          <a:cs typeface="+mn-cs"/>
        </a:defRPr>
      </a:lvl1pPr>
      <a:lvl2pPr marL="742950" indent="-285750" algn="l" defTabSz="457200" rtl="0" eaLnBrk="0" fontAlgn="base" hangingPunct="0">
        <a:spcBef>
          <a:spcPct val="0"/>
        </a:spcBef>
        <a:spcAft>
          <a:spcPts val="250"/>
        </a:spcAft>
        <a:buClr>
          <a:srgbClr val="004578"/>
        </a:buClr>
        <a:buSzPct val="100000"/>
        <a:buChar char="-"/>
        <a:defRPr sz="2000">
          <a:solidFill>
            <a:srgbClr val="004578"/>
          </a:solidFill>
          <a:latin typeface="Arial Narrow" pitchFamily="34" charset="0"/>
          <a:cs typeface="+mn-cs"/>
        </a:defRPr>
      </a:lvl2pPr>
      <a:lvl3pPr marL="1143000" indent="-228600" algn="l" defTabSz="457200" rtl="0" eaLnBrk="0" fontAlgn="base" hangingPunct="0">
        <a:lnSpc>
          <a:spcPct val="80000"/>
        </a:lnSpc>
        <a:spcBef>
          <a:spcPct val="0"/>
        </a:spcBef>
        <a:spcAft>
          <a:spcPts val="225"/>
        </a:spcAft>
        <a:buClr>
          <a:srgbClr val="004578"/>
        </a:buClr>
        <a:buSzPct val="100000"/>
        <a:buChar char="•"/>
        <a:defRPr sz="2400" i="1">
          <a:solidFill>
            <a:srgbClr val="004578"/>
          </a:solidFill>
          <a:latin typeface="Arial Narrow" pitchFamily="34" charset="0"/>
          <a:cs typeface="+mn-cs"/>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buChar char="–"/>
        <a:defRPr sz="2000">
          <a:solidFill>
            <a:srgbClr val="004578"/>
          </a:solidFill>
          <a:latin typeface="Times New Roman" pitchFamily="16" charset="0"/>
          <a:cs typeface="+mn-cs"/>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buChar char="»"/>
        <a:defRPr sz="2000">
          <a:solidFill>
            <a:srgbClr val="004578"/>
          </a:solidFill>
          <a:latin typeface="Times New Roman" pitchFamily="16" charset="0"/>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04578"/>
          </a:solidFill>
          <a:latin typeface="Times New Roman" pitchFamily="16" charset="0"/>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04578"/>
          </a:solidFill>
          <a:latin typeface="Times New Roman" pitchFamily="16" charset="0"/>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04578"/>
          </a:solidFill>
          <a:latin typeface="Times New Roman" pitchFamily="16" charset="0"/>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04578"/>
          </a:solidFill>
          <a:latin typeface="Times New Roman" pitchFamily="16"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baumann@jacobs-university.de"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www.earthserver.eu/" TargetMode="External"/><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oleObject" Target="../embeddings/oleObject13.bin"/><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hyperlink" Target="http://www.rasdaman.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oleObject" Target="../embeddings/oleObject14.bin"/><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oleObject" Target="../embeddings/oleObject16.bin"/><Relationship Id="rId5" Type="http://schemas.openxmlformats.org/officeDocument/2006/relationships/image" Target="../media/image44.png"/><Relationship Id="rId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oleObject" Target="../embeddings/oleObject19.bin"/><Relationship Id="rId12"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1.jpeg"/><Relationship Id="rId5" Type="http://schemas.openxmlformats.org/officeDocument/2006/relationships/image" Target="../media/image26.png"/><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4.jpe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hyperlink" Target="http://www.earthserver.eu/" TargetMode="External"/><Relationship Id="rId9" Type="http://schemas.openxmlformats.org/officeDocument/2006/relationships/image" Target="../media/image59.jpeg"/><Relationship Id="rId1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tandards.rasdaman.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0.jp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hyperlink" Target="http://urchin.spbcas.ru/Mooshka/" TargetMode="External"/><Relationship Id="rId7"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77.jp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hyperlink" Target="https://rd-alliance.org/system/files/Array-Databases_final-report.pdf"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tutorial.rasdaman.org/"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youtube.com/c/PeterBaumannRasdaman/videos" TargetMode="External"/><Relationship Id="rId5" Type="http://schemas.openxmlformats.org/officeDocument/2006/relationships/hyperlink" Target="http://www.faculty.jacobs-university.de/pbaumann" TargetMode="External"/><Relationship Id="rId4" Type="http://schemas.openxmlformats.org/officeDocument/2006/relationships/hyperlink" Target="https://standards.rasdaman.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oleObject" Target="../embeddings/oleObject6.bin"/><Relationship Id="rId3" Type="http://schemas.openxmlformats.org/officeDocument/2006/relationships/image" Target="../media/image4.png"/><Relationship Id="rId7" Type="http://schemas.openxmlformats.org/officeDocument/2006/relationships/oleObject" Target="../embeddings/oleObject2.bin"/><Relationship Id="rId12" Type="http://schemas.openxmlformats.org/officeDocument/2006/relationships/oleObject" Target="../embeddings/oleObject3.bin"/><Relationship Id="rId17"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oleObject" Target="../embeddings/oleObject5.bin"/><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oleObject" Target="../embeddings/oleObject1.bin"/><Relationship Id="rId9" Type="http://schemas.openxmlformats.org/officeDocument/2006/relationships/image" Target="../media/image8.png"/><Relationship Id="rId1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6.png"/><Relationship Id="rId3" Type="http://schemas.openxmlformats.org/officeDocument/2006/relationships/image" Target="../media/image6.png"/><Relationship Id="rId21" Type="http://schemas.openxmlformats.org/officeDocument/2006/relationships/image" Target="../media/image27.pn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oleObject" Target="../embeddings/oleObject8.bin"/><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oleObject" Target="../embeddings/oleObject10.bin"/><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jpeg"/><Relationship Id="rId24" Type="http://schemas.openxmlformats.org/officeDocument/2006/relationships/oleObject" Target="../embeddings/oleObject12.bin"/><Relationship Id="rId5" Type="http://schemas.openxmlformats.org/officeDocument/2006/relationships/image" Target="../media/image16.jpeg"/><Relationship Id="rId15" Type="http://schemas.openxmlformats.org/officeDocument/2006/relationships/oleObject" Target="../embeddings/oleObject7.bin"/><Relationship Id="rId23" Type="http://schemas.openxmlformats.org/officeDocument/2006/relationships/image" Target="../media/image28.emf"/><Relationship Id="rId10" Type="http://schemas.openxmlformats.org/officeDocument/2006/relationships/image" Target="../media/image21.jpeg"/><Relationship Id="rId19" Type="http://schemas.openxmlformats.org/officeDocument/2006/relationships/oleObject" Target="../embeddings/oleObject9.bin"/><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AC10-A052-CF46-A895-8910AD09465C}"/>
              </a:ext>
            </a:extLst>
          </p:cNvPr>
          <p:cNvSpPr>
            <a:spLocks noGrp="1"/>
          </p:cNvSpPr>
          <p:nvPr>
            <p:ph type="ctrTitle"/>
          </p:nvPr>
        </p:nvSpPr>
        <p:spPr>
          <a:xfrm>
            <a:off x="1524000" y="2053386"/>
            <a:ext cx="9144000" cy="2387600"/>
          </a:xfrm>
        </p:spPr>
        <p:txBody>
          <a:bodyPr/>
          <a:lstStyle/>
          <a:p>
            <a:r>
              <a:rPr lang="en-US" sz="4400" dirty="0"/>
              <a:t>Analytics on Big Data Cubes</a:t>
            </a:r>
            <a:br>
              <a:rPr lang="en-US" sz="4400" dirty="0"/>
            </a:br>
            <a:r>
              <a:rPr lang="en-US" sz="4400" dirty="0"/>
              <a:t>in Science and Engineering</a:t>
            </a:r>
          </a:p>
        </p:txBody>
      </p:sp>
      <p:sp>
        <p:nvSpPr>
          <p:cNvPr id="3" name="Subtitle 2">
            <a:extLst>
              <a:ext uri="{FF2B5EF4-FFF2-40B4-BE49-F238E27FC236}">
                <a16:creationId xmlns:a16="http://schemas.microsoft.com/office/drawing/2014/main" id="{2CCF4E30-D9C2-A148-952D-42913EC3A405}"/>
              </a:ext>
            </a:extLst>
          </p:cNvPr>
          <p:cNvSpPr>
            <a:spLocks noGrp="1"/>
          </p:cNvSpPr>
          <p:nvPr>
            <p:ph type="subTitle" idx="1"/>
          </p:nvPr>
        </p:nvSpPr>
        <p:spPr>
          <a:xfrm>
            <a:off x="1524000" y="4533060"/>
            <a:ext cx="9144000" cy="1784613"/>
          </a:xfrm>
        </p:spPr>
        <p:txBody>
          <a:bodyPr/>
          <a:lstStyle/>
          <a:p>
            <a:pPr>
              <a:spcBef>
                <a:spcPts val="300"/>
              </a:spcBef>
            </a:pPr>
            <a:r>
              <a:rPr lang="en-US" dirty="0"/>
              <a:t>Peter Baumann</a:t>
            </a:r>
          </a:p>
          <a:p>
            <a:pPr>
              <a:spcBef>
                <a:spcPts val="300"/>
              </a:spcBef>
            </a:pPr>
            <a:r>
              <a:rPr lang="en-US" u="sng" dirty="0">
                <a:solidFill>
                  <a:srgbClr val="C00000"/>
                </a:solidFill>
                <a:hlinkClick r:id="rId3">
                  <a:extLst>
                    <a:ext uri="{A12FA001-AC4F-418D-AE19-62706E023703}">
                      <ahyp:hlinkClr xmlns:ahyp="http://schemas.microsoft.com/office/drawing/2018/hyperlinkcolor" val="tx"/>
                    </a:ext>
                  </a:extLst>
                </a:hlinkClick>
              </a:rPr>
              <a:t>p.baumann@jacobs-university.de</a:t>
            </a:r>
            <a:endParaRPr lang="en-US" u="sng" dirty="0">
              <a:solidFill>
                <a:srgbClr val="C00000"/>
              </a:solidFill>
            </a:endParaRPr>
          </a:p>
          <a:p>
            <a:pPr>
              <a:spcBef>
                <a:spcPts val="300"/>
              </a:spcBef>
            </a:pPr>
            <a:r>
              <a:rPr lang="en-US" dirty="0" err="1"/>
              <a:t>Otoniel</a:t>
            </a:r>
            <a:r>
              <a:rPr lang="en-US" dirty="0"/>
              <a:t> Campos</a:t>
            </a:r>
          </a:p>
          <a:p>
            <a:pPr>
              <a:spcBef>
                <a:spcPts val="300"/>
              </a:spcBef>
            </a:pPr>
            <a:r>
              <a:rPr lang="en-US" u="sng" dirty="0" err="1">
                <a:solidFill>
                  <a:srgbClr val="C00000"/>
                </a:solidFill>
              </a:rPr>
              <a:t>o.camposescobar@jacobs-university.de</a:t>
            </a:r>
            <a:endParaRPr lang="en-US" u="sng" dirty="0">
              <a:solidFill>
                <a:srgbClr val="C00000"/>
              </a:solidFill>
            </a:endParaRPr>
          </a:p>
          <a:p>
            <a:endParaRPr lang="en-US" sz="2000" dirty="0"/>
          </a:p>
        </p:txBody>
      </p:sp>
      <p:pic>
        <p:nvPicPr>
          <p:cNvPr id="9" name="Picture 8" descr="A picture containing table, toy, cake, sitting&#10;&#10;Description automatically generated">
            <a:extLst>
              <a:ext uri="{FF2B5EF4-FFF2-40B4-BE49-F238E27FC236}">
                <a16:creationId xmlns:a16="http://schemas.microsoft.com/office/drawing/2014/main" id="{7FA9BB0C-A7A0-8641-8C77-7702486052AB}"/>
              </a:ext>
            </a:extLst>
          </p:cNvPr>
          <p:cNvPicPr>
            <a:picLocks noChangeAspect="1"/>
          </p:cNvPicPr>
          <p:nvPr/>
        </p:nvPicPr>
        <p:blipFill>
          <a:blip r:embed="rId4">
            <a:alphaModFix/>
          </a:blip>
          <a:stretch>
            <a:fillRect/>
          </a:stretch>
        </p:blipFill>
        <p:spPr>
          <a:xfrm>
            <a:off x="4306686" y="674594"/>
            <a:ext cx="3291147" cy="2622470"/>
          </a:xfrm>
          <a:prstGeom prst="rect">
            <a:avLst/>
          </a:prstGeom>
        </p:spPr>
      </p:pic>
    </p:spTree>
    <p:extLst>
      <p:ext uri="{BB962C8B-B14F-4D97-AF65-F5344CB8AC3E}">
        <p14:creationId xmlns:p14="http://schemas.microsoft.com/office/powerpoint/2010/main" val="27763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70DE-D31A-9F4A-9857-07B1B1D1A0AB}"/>
              </a:ext>
            </a:extLst>
          </p:cNvPr>
          <p:cNvSpPr>
            <a:spLocks noGrp="1"/>
          </p:cNvSpPr>
          <p:nvPr>
            <p:ph type="title"/>
          </p:nvPr>
        </p:nvSpPr>
        <p:spPr>
          <a:xfrm>
            <a:off x="762000" y="-404"/>
            <a:ext cx="10668000" cy="1524000"/>
          </a:xfrm>
        </p:spPr>
        <p:txBody>
          <a:bodyPr/>
          <a:lstStyle/>
          <a:p>
            <a:r>
              <a:rPr lang="en-US" dirty="0"/>
              <a:t>The Array Data Model</a:t>
            </a:r>
          </a:p>
        </p:txBody>
      </p:sp>
      <p:pic>
        <p:nvPicPr>
          <p:cNvPr id="6" name="Content Placeholder 5">
            <a:extLst>
              <a:ext uri="{FF2B5EF4-FFF2-40B4-BE49-F238E27FC236}">
                <a16:creationId xmlns:a16="http://schemas.microsoft.com/office/drawing/2014/main" id="{D4A53C94-D811-8D4F-817C-86AEBE4C085C}"/>
              </a:ext>
            </a:extLst>
          </p:cNvPr>
          <p:cNvPicPr>
            <a:picLocks noGrp="1" noChangeAspect="1"/>
          </p:cNvPicPr>
          <p:nvPr>
            <p:ph idx="1"/>
          </p:nvPr>
        </p:nvPicPr>
        <p:blipFill>
          <a:blip r:embed="rId3"/>
          <a:srcRect/>
          <a:stretch/>
        </p:blipFill>
        <p:spPr>
          <a:xfrm>
            <a:off x="139641" y="2030661"/>
            <a:ext cx="7067514" cy="4652208"/>
          </a:xfrm>
        </p:spPr>
      </p:pic>
      <p:sp>
        <p:nvSpPr>
          <p:cNvPr id="3" name="Rectangle 2">
            <a:extLst>
              <a:ext uri="{FF2B5EF4-FFF2-40B4-BE49-F238E27FC236}">
                <a16:creationId xmlns:a16="http://schemas.microsoft.com/office/drawing/2014/main" id="{274F22D3-0A3D-A14A-8C54-1D57533B2498}"/>
              </a:ext>
            </a:extLst>
          </p:cNvPr>
          <p:cNvSpPr/>
          <p:nvPr/>
        </p:nvSpPr>
        <p:spPr>
          <a:xfrm>
            <a:off x="4249932" y="4266461"/>
            <a:ext cx="870048" cy="718457"/>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6F24196-40F0-0749-8972-320E821F1502}"/>
              </a:ext>
            </a:extLst>
          </p:cNvPr>
          <p:cNvCxnSpPr>
            <a:cxnSpLocks/>
            <a:endCxn id="3" idx="1"/>
          </p:cNvCxnSpPr>
          <p:nvPr/>
        </p:nvCxnSpPr>
        <p:spPr>
          <a:xfrm flipV="1">
            <a:off x="2293648" y="4625690"/>
            <a:ext cx="1956284" cy="27293"/>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8E2D4D-E084-4A49-90F1-5F1D56BACF92}"/>
                  </a:ext>
                </a:extLst>
              </p:cNvPr>
              <p:cNvSpPr txBox="1"/>
              <p:nvPr/>
            </p:nvSpPr>
            <p:spPr>
              <a:xfrm>
                <a:off x="1087840" y="4514484"/>
                <a:ext cx="1162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[7,−10,23]</m:t>
                      </m:r>
                    </m:oMath>
                  </m:oMathPara>
                </a14:m>
                <a:endParaRPr lang="en-US" dirty="0">
                  <a:solidFill>
                    <a:srgbClr val="C00000"/>
                  </a:solidFill>
                </a:endParaRPr>
              </a:p>
            </p:txBody>
          </p:sp>
        </mc:Choice>
        <mc:Fallback xmlns="">
          <p:sp>
            <p:nvSpPr>
              <p:cNvPr id="12" name="TextBox 11">
                <a:extLst>
                  <a:ext uri="{FF2B5EF4-FFF2-40B4-BE49-F238E27FC236}">
                    <a16:creationId xmlns:a16="http://schemas.microsoft.com/office/drawing/2014/main" id="{798E2D4D-E084-4A49-90F1-5F1D56BACF92}"/>
                  </a:ext>
                </a:extLst>
              </p:cNvPr>
              <p:cNvSpPr txBox="1">
                <a:spLocks noRot="1" noChangeAspect="1" noMove="1" noResize="1" noEditPoints="1" noAdjustHandles="1" noChangeArrowheads="1" noChangeShapeType="1" noTextEdit="1"/>
              </p:cNvSpPr>
              <p:nvPr/>
            </p:nvSpPr>
            <p:spPr>
              <a:xfrm>
                <a:off x="1087840" y="4514484"/>
                <a:ext cx="1162178" cy="276999"/>
              </a:xfrm>
              <a:prstGeom prst="rect">
                <a:avLst/>
              </a:prstGeom>
              <a:blipFill>
                <a:blip r:embed="rId4"/>
                <a:stretch>
                  <a:fillRect l="-6806" t="-2222" r="-7330" b="-40000"/>
                </a:stretch>
              </a:blipFill>
            </p:spPr>
            <p:txBody>
              <a:bodyPr/>
              <a:lstStyle/>
              <a:p>
                <a:r>
                  <a:rPr lang="en-DE">
                    <a:noFill/>
                  </a:rPr>
                  <a:t> </a:t>
                </a:r>
              </a:p>
            </p:txBody>
          </p:sp>
        </mc:Fallback>
      </mc:AlternateContent>
      <p:cxnSp>
        <p:nvCxnSpPr>
          <p:cNvPr id="14" name="Straight Arrow Connector 13">
            <a:extLst>
              <a:ext uri="{FF2B5EF4-FFF2-40B4-BE49-F238E27FC236}">
                <a16:creationId xmlns:a16="http://schemas.microsoft.com/office/drawing/2014/main" id="{5A48D82D-CC44-0D41-92EF-66D5AD930FB8}"/>
              </a:ext>
            </a:extLst>
          </p:cNvPr>
          <p:cNvCxnSpPr>
            <a:cxnSpLocks/>
          </p:cNvCxnSpPr>
          <p:nvPr/>
        </p:nvCxnSpPr>
        <p:spPr>
          <a:xfrm flipV="1">
            <a:off x="4712252" y="4984918"/>
            <a:ext cx="0" cy="1114242"/>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64BBAF-15AE-6540-A93B-E341603EA694}"/>
              </a:ext>
            </a:extLst>
          </p:cNvPr>
          <p:cNvCxnSpPr>
            <a:cxnSpLocks/>
            <a:endCxn id="3" idx="3"/>
          </p:cNvCxnSpPr>
          <p:nvPr/>
        </p:nvCxnSpPr>
        <p:spPr>
          <a:xfrm flipH="1" flipV="1">
            <a:off x="5119980" y="4625690"/>
            <a:ext cx="632670" cy="1377936"/>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170DBD8-A544-2342-9D49-E2B4463410BD}"/>
              </a:ext>
            </a:extLst>
          </p:cNvPr>
          <p:cNvSpPr/>
          <p:nvPr/>
        </p:nvSpPr>
        <p:spPr>
          <a:xfrm>
            <a:off x="4091074" y="6458293"/>
            <a:ext cx="317716" cy="461665"/>
          </a:xfrm>
          <a:prstGeom prst="rect">
            <a:avLst/>
          </a:prstGeom>
          <a:noFill/>
        </p:spPr>
        <p:txBody>
          <a:bodyPr wrap="square" lIns="91440" tIns="45720" rIns="91440" bIns="45720">
            <a:spAutoFit/>
          </a:bodyPr>
          <a:lstStyle/>
          <a:p>
            <a:pPr algn="ctr"/>
            <a:r>
              <a:rPr lang="en-US" sz="2400" b="0" cap="none" spc="0" dirty="0">
                <a:ln w="0"/>
                <a:solidFill>
                  <a:srgbClr val="C00000"/>
                </a:solidFill>
                <a:effectLst>
                  <a:outerShdw blurRad="38100" dist="19050" dir="2700000" algn="tl" rotWithShape="0">
                    <a:schemeClr val="dk1">
                      <a:alpha val="40000"/>
                    </a:schemeClr>
                  </a:outerShdw>
                </a:effectLst>
              </a:rPr>
              <a:t>x</a:t>
            </a:r>
          </a:p>
        </p:txBody>
      </p:sp>
      <p:sp>
        <p:nvSpPr>
          <p:cNvPr id="22" name="Rectangle 21">
            <a:extLst>
              <a:ext uri="{FF2B5EF4-FFF2-40B4-BE49-F238E27FC236}">
                <a16:creationId xmlns:a16="http://schemas.microsoft.com/office/drawing/2014/main" id="{C7015C4B-94B0-BB4D-BAE4-869881BC2437}"/>
              </a:ext>
            </a:extLst>
          </p:cNvPr>
          <p:cNvSpPr/>
          <p:nvPr/>
        </p:nvSpPr>
        <p:spPr>
          <a:xfrm>
            <a:off x="6879853" y="5541118"/>
            <a:ext cx="324128" cy="461665"/>
          </a:xfrm>
          <a:prstGeom prst="rect">
            <a:avLst/>
          </a:prstGeom>
          <a:noFill/>
        </p:spPr>
        <p:txBody>
          <a:bodyPr wrap="none" lIns="91440" tIns="45720" rIns="91440" bIns="45720">
            <a:spAutoFit/>
          </a:bodyPr>
          <a:lstStyle/>
          <a:p>
            <a:pPr algn="ctr"/>
            <a:r>
              <a:rPr lang="en-US" sz="2400" dirty="0">
                <a:ln w="0"/>
                <a:solidFill>
                  <a:srgbClr val="00B050"/>
                </a:solidFill>
                <a:effectLst>
                  <a:outerShdw blurRad="38100" dist="19050" dir="2700000" algn="tl" rotWithShape="0">
                    <a:schemeClr val="dk1">
                      <a:alpha val="40000"/>
                    </a:schemeClr>
                  </a:outerShdw>
                </a:effectLst>
              </a:rPr>
              <a:t>y</a:t>
            </a:r>
            <a:endParaRPr lang="en-US" sz="2400" b="0" cap="none" spc="0" dirty="0">
              <a:ln w="0"/>
              <a:solidFill>
                <a:srgbClr val="00B050"/>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4259E7AE-3C55-EA4A-9CDE-2FBBEA0ACCBC}"/>
              </a:ext>
            </a:extLst>
          </p:cNvPr>
          <p:cNvSpPr/>
          <p:nvPr/>
        </p:nvSpPr>
        <p:spPr>
          <a:xfrm>
            <a:off x="1866682" y="4652984"/>
            <a:ext cx="306494" cy="461665"/>
          </a:xfrm>
          <a:prstGeom prst="rect">
            <a:avLst/>
          </a:prstGeom>
          <a:noFill/>
        </p:spPr>
        <p:txBody>
          <a:bodyPr wrap="none" lIns="91440" tIns="45720" rIns="91440" bIns="45720">
            <a:spAutoFit/>
          </a:bodyPr>
          <a:lstStyle/>
          <a:p>
            <a:pPr algn="ctr"/>
            <a:r>
              <a:rPr lang="en-US" sz="2400" b="0" cap="none" spc="0" dirty="0">
                <a:ln w="0"/>
                <a:solidFill>
                  <a:srgbClr val="0070C0"/>
                </a:solidFill>
                <a:effectLst>
                  <a:outerShdw blurRad="38100" dist="19050" dir="2700000" algn="tl" rotWithShape="0">
                    <a:schemeClr val="dk1">
                      <a:alpha val="40000"/>
                    </a:schemeClr>
                  </a:outerShdw>
                </a:effectLst>
              </a:rPr>
              <a:t>z</a:t>
            </a:r>
          </a:p>
        </p:txBody>
      </p:sp>
      <p:sp>
        <p:nvSpPr>
          <p:cNvPr id="26" name="Rectangle 25">
            <a:extLst>
              <a:ext uri="{FF2B5EF4-FFF2-40B4-BE49-F238E27FC236}">
                <a16:creationId xmlns:a16="http://schemas.microsoft.com/office/drawing/2014/main" id="{3C97803D-657C-2744-8ACE-A81569E43BFE}"/>
              </a:ext>
            </a:extLst>
          </p:cNvPr>
          <p:cNvSpPr/>
          <p:nvPr/>
        </p:nvSpPr>
        <p:spPr>
          <a:xfrm>
            <a:off x="2614191" y="1461443"/>
            <a:ext cx="1306693" cy="461665"/>
          </a:xfrm>
          <a:prstGeom prst="rect">
            <a:avLst/>
          </a:prstGeom>
          <a:noFill/>
        </p:spPr>
        <p:txBody>
          <a:bodyPr wrap="square" lIns="91440" tIns="45720" rIns="91440" bIns="45720">
            <a:spAutoFit/>
          </a:bodyPr>
          <a:lstStyle/>
          <a:p>
            <a:r>
              <a:rPr lang="en-US" sz="2400" dirty="0">
                <a:ln w="0"/>
                <a:solidFill>
                  <a:srgbClr val="C00000"/>
                </a:solidFill>
                <a:effectLst>
                  <a:outerShdw blurRad="38100" dist="19050" dir="2700000" algn="tl" rotWithShape="0">
                    <a:schemeClr val="dk1">
                      <a:alpha val="40000"/>
                    </a:schemeClr>
                  </a:outerShdw>
                </a:effectLst>
              </a:rPr>
              <a:t>x [4:8]</a:t>
            </a:r>
          </a:p>
        </p:txBody>
      </p:sp>
      <p:sp>
        <p:nvSpPr>
          <p:cNvPr id="27" name="Rectangle 26">
            <a:extLst>
              <a:ext uri="{FF2B5EF4-FFF2-40B4-BE49-F238E27FC236}">
                <a16:creationId xmlns:a16="http://schemas.microsoft.com/office/drawing/2014/main" id="{9D0F95E9-02BC-554F-8E09-D567B06EB38F}"/>
              </a:ext>
            </a:extLst>
          </p:cNvPr>
          <p:cNvSpPr/>
          <p:nvPr/>
        </p:nvSpPr>
        <p:spPr>
          <a:xfrm>
            <a:off x="3596585" y="1461442"/>
            <a:ext cx="1523395" cy="461665"/>
          </a:xfrm>
          <a:prstGeom prst="rect">
            <a:avLst/>
          </a:prstGeom>
          <a:noFill/>
        </p:spPr>
        <p:txBody>
          <a:bodyPr wrap="square" lIns="91440" tIns="45720" rIns="91440" bIns="45720">
            <a:spAutoFit/>
          </a:bodyPr>
          <a:lstStyle/>
          <a:p>
            <a:pPr algn="ctr"/>
            <a:r>
              <a:rPr lang="en-US" sz="2400" dirty="0">
                <a:ln w="0"/>
                <a:solidFill>
                  <a:srgbClr val="00B050"/>
                </a:solidFill>
                <a:effectLst>
                  <a:outerShdw blurRad="38100" dist="19050" dir="2700000" algn="tl" rotWithShape="0">
                    <a:schemeClr val="dk1">
                      <a:alpha val="40000"/>
                    </a:schemeClr>
                  </a:outerShdw>
                </a:effectLst>
              </a:rPr>
              <a:t>y [-10:-6]</a:t>
            </a:r>
          </a:p>
        </p:txBody>
      </p:sp>
      <p:sp>
        <p:nvSpPr>
          <p:cNvPr id="28" name="Rectangle 27">
            <a:extLst>
              <a:ext uri="{FF2B5EF4-FFF2-40B4-BE49-F238E27FC236}">
                <a16:creationId xmlns:a16="http://schemas.microsoft.com/office/drawing/2014/main" id="{7BAEC5C0-76CA-6345-B9FB-48F84B35E5AA}"/>
              </a:ext>
            </a:extLst>
          </p:cNvPr>
          <p:cNvSpPr/>
          <p:nvPr/>
        </p:nvSpPr>
        <p:spPr>
          <a:xfrm>
            <a:off x="4891454" y="1461441"/>
            <a:ext cx="1614112" cy="461665"/>
          </a:xfrm>
          <a:prstGeom prst="rect">
            <a:avLst/>
          </a:prstGeom>
          <a:noFill/>
        </p:spPr>
        <p:txBody>
          <a:bodyPr wrap="square" lIns="91440" tIns="45720" rIns="91440" bIns="45720">
            <a:spAutoFit/>
          </a:bodyPr>
          <a:lstStyle/>
          <a:p>
            <a:pPr algn="ctr"/>
            <a:r>
              <a:rPr lang="en-US" sz="2400" dirty="0">
                <a:ln w="0"/>
                <a:solidFill>
                  <a:srgbClr val="0070C0"/>
                </a:solidFill>
                <a:effectLst>
                  <a:outerShdw blurRad="38100" dist="19050" dir="2700000" algn="tl" rotWithShape="0">
                    <a:schemeClr val="dk1">
                      <a:alpha val="40000"/>
                    </a:schemeClr>
                  </a:outerShdw>
                </a:effectLst>
              </a:rPr>
              <a:t>z [21:24]</a:t>
            </a:r>
          </a:p>
        </p:txBody>
      </p:sp>
      <p:grpSp>
        <p:nvGrpSpPr>
          <p:cNvPr id="50" name="Group 49">
            <a:extLst>
              <a:ext uri="{FF2B5EF4-FFF2-40B4-BE49-F238E27FC236}">
                <a16:creationId xmlns:a16="http://schemas.microsoft.com/office/drawing/2014/main" id="{CAFAE576-80FC-1844-B407-CD60B08E3523}"/>
              </a:ext>
            </a:extLst>
          </p:cNvPr>
          <p:cNvGrpSpPr/>
          <p:nvPr/>
        </p:nvGrpSpPr>
        <p:grpSpPr>
          <a:xfrm>
            <a:off x="7193814" y="3194362"/>
            <a:ext cx="1181724" cy="1222562"/>
            <a:chOff x="7364292" y="3194362"/>
            <a:chExt cx="1181724" cy="1222562"/>
          </a:xfrm>
        </p:grpSpPr>
        <p:sp>
          <p:nvSpPr>
            <p:cNvPr id="49" name="Multiply 48">
              <a:extLst>
                <a:ext uri="{FF2B5EF4-FFF2-40B4-BE49-F238E27FC236}">
                  <a16:creationId xmlns:a16="http://schemas.microsoft.com/office/drawing/2014/main" id="{60796872-7686-DD41-8E71-9C7826604515}"/>
                </a:ext>
              </a:extLst>
            </p:cNvPr>
            <p:cNvSpPr/>
            <p:nvPr/>
          </p:nvSpPr>
          <p:spPr>
            <a:xfrm>
              <a:off x="7374459" y="3194362"/>
              <a:ext cx="480447" cy="469276"/>
            </a:xfrm>
            <a:prstGeom prst="mathMultiply">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Rectangle 50">
              <a:extLst>
                <a:ext uri="{FF2B5EF4-FFF2-40B4-BE49-F238E27FC236}">
                  <a16:creationId xmlns:a16="http://schemas.microsoft.com/office/drawing/2014/main" id="{1823DF20-EEB0-6B4E-BCD7-89F06C349EF0}"/>
                </a:ext>
              </a:extLst>
            </p:cNvPr>
            <p:cNvSpPr/>
            <p:nvPr/>
          </p:nvSpPr>
          <p:spPr>
            <a:xfrm>
              <a:off x="7364292" y="3709038"/>
              <a:ext cx="1181724" cy="707886"/>
            </a:xfrm>
            <a:prstGeom prst="rect">
              <a:avLst/>
            </a:prstGeom>
            <a:noFill/>
          </p:spPr>
          <p:txBody>
            <a:bodyPr wrap="square" lIns="91440" tIns="45720" rIns="91440" bIns="45720">
              <a:spAutoFit/>
            </a:bodyPr>
            <a:lstStyle/>
            <a:p>
              <a:r>
                <a:rPr lang="en-US" sz="2000" dirty="0">
                  <a:ln w="0"/>
                  <a:solidFill>
                    <a:srgbClr val="C00000"/>
                  </a:solidFill>
                  <a:effectLst>
                    <a:outerShdw blurRad="38100" dist="19050" dir="2700000" algn="tl" rotWithShape="0">
                      <a:schemeClr val="dk1">
                        <a:alpha val="40000"/>
                      </a:schemeClr>
                    </a:outerShdw>
                  </a:effectLst>
                </a:rPr>
                <a:t>Not</a:t>
              </a:r>
            </a:p>
            <a:p>
              <a:r>
                <a:rPr lang="en-US" sz="2000" dirty="0">
                  <a:ln w="0"/>
                  <a:solidFill>
                    <a:srgbClr val="C00000"/>
                  </a:solidFill>
                  <a:effectLst>
                    <a:outerShdw blurRad="38100" dist="19050" dir="2700000" algn="tl" rotWithShape="0">
                      <a:schemeClr val="dk1">
                        <a:alpha val="40000"/>
                      </a:schemeClr>
                    </a:outerShdw>
                  </a:effectLst>
                </a:rPr>
                <a:t>defined</a:t>
              </a:r>
            </a:p>
          </p:txBody>
        </p:sp>
      </p:grpSp>
      <p:sp>
        <p:nvSpPr>
          <p:cNvPr id="53" name="Content Placeholder 2">
            <a:extLst>
              <a:ext uri="{FF2B5EF4-FFF2-40B4-BE49-F238E27FC236}">
                <a16:creationId xmlns:a16="http://schemas.microsoft.com/office/drawing/2014/main" id="{5BE50ED5-1C1E-434E-A3D0-C7B06047BF1E}"/>
              </a:ext>
            </a:extLst>
          </p:cNvPr>
          <p:cNvSpPr txBox="1">
            <a:spLocks/>
          </p:cNvSpPr>
          <p:nvPr/>
        </p:nvSpPr>
        <p:spPr>
          <a:xfrm>
            <a:off x="8332422" y="1523596"/>
            <a:ext cx="3851898" cy="5334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t>Cell Values</a:t>
            </a:r>
            <a:r>
              <a:rPr lang="en-US" b="1" u="sng" dirty="0"/>
              <a:t>:</a:t>
            </a:r>
          </a:p>
          <a:p>
            <a:pPr algn="just"/>
            <a:r>
              <a:rPr lang="en-US" sz="1800" b="1" dirty="0">
                <a:solidFill>
                  <a:srgbClr val="C00000">
                    <a:alpha val="70000"/>
                  </a:srgbClr>
                </a:solidFill>
              </a:rPr>
              <a:t>(Single value) Intensity value in a grayscale image. E.g. 3,4,0-255.</a:t>
            </a:r>
          </a:p>
          <a:p>
            <a:pPr algn="just"/>
            <a:endParaRPr lang="en-US" b="1" dirty="0">
              <a:solidFill>
                <a:srgbClr val="C00000">
                  <a:alpha val="70000"/>
                </a:srgbClr>
              </a:solidFill>
            </a:endParaRPr>
          </a:p>
          <a:p>
            <a:pPr marL="0" indent="0" algn="just">
              <a:buNone/>
            </a:pPr>
            <a:endParaRPr lang="en-US" b="1" dirty="0">
              <a:solidFill>
                <a:srgbClr val="C00000">
                  <a:alpha val="70000"/>
                </a:srgbClr>
              </a:solidFill>
            </a:endParaRPr>
          </a:p>
          <a:p>
            <a:pPr algn="just"/>
            <a:r>
              <a:rPr lang="en-US" sz="1800" b="1" dirty="0">
                <a:solidFill>
                  <a:srgbClr val="C00000">
                    <a:alpha val="70000"/>
                  </a:srgbClr>
                </a:solidFill>
              </a:rPr>
              <a:t>(Composite value) Integer triples for red, green and blue components of a true-color image.</a:t>
            </a:r>
          </a:p>
          <a:p>
            <a:endParaRPr lang="en-US" b="1" dirty="0">
              <a:solidFill>
                <a:srgbClr val="C00000">
                  <a:alpha val="70000"/>
                </a:srgbClr>
              </a:solidFill>
            </a:endParaRPr>
          </a:p>
          <a:p>
            <a:endParaRPr lang="en-US" b="1" dirty="0">
              <a:solidFill>
                <a:srgbClr val="C00000">
                  <a:alpha val="70000"/>
                </a:srgbClr>
              </a:solidFill>
            </a:endParaRPr>
          </a:p>
          <a:p>
            <a:endParaRPr lang="en-US" b="1" dirty="0">
              <a:solidFill>
                <a:srgbClr val="C00000">
                  <a:alpha val="70000"/>
                </a:srgbClr>
              </a:solidFill>
            </a:endParaRPr>
          </a:p>
        </p:txBody>
      </p:sp>
      <p:pic>
        <p:nvPicPr>
          <p:cNvPr id="1028" name="Picture 4" descr="NASA Visible Earth - Home">
            <a:extLst>
              <a:ext uri="{FF2B5EF4-FFF2-40B4-BE49-F238E27FC236}">
                <a16:creationId xmlns:a16="http://schemas.microsoft.com/office/drawing/2014/main" id="{4DD45CE9-0B7D-D142-A2D5-E6E75B5259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4329" y="2597859"/>
            <a:ext cx="1915851" cy="1277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8408C5-A955-C943-967B-734B7052B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8109" y="5028662"/>
            <a:ext cx="1878302" cy="129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7735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0"/>
                                        </p:tgtEl>
                                        <p:attrNameLst>
                                          <p:attrName>style.visibility</p:attrName>
                                        </p:attrNameLst>
                                      </p:cBhvr>
                                      <p:to>
                                        <p:strVal val="visible"/>
                                      </p:to>
                                    </p:set>
                                    <p:anim calcmode="lin" valueType="num">
                                      <p:cBhvr additive="base">
                                        <p:cTn id="73" dur="500" fill="hold"/>
                                        <p:tgtEl>
                                          <p:spTgt spid="50"/>
                                        </p:tgtEl>
                                        <p:attrNameLst>
                                          <p:attrName>ppt_x</p:attrName>
                                        </p:attrNameLst>
                                      </p:cBhvr>
                                      <p:tavLst>
                                        <p:tav tm="0">
                                          <p:val>
                                            <p:strVal val="#ppt_x"/>
                                          </p:val>
                                        </p:tav>
                                        <p:tav tm="100000">
                                          <p:val>
                                            <p:strVal val="#ppt_x"/>
                                          </p:val>
                                        </p:tav>
                                      </p:tavLst>
                                    </p:anim>
                                    <p:anim calcmode="lin" valueType="num">
                                      <p:cBhvr additive="base">
                                        <p:cTn id="7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 calcmode="lin" valueType="num">
                                      <p:cBhvr additive="base">
                                        <p:cTn id="79"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3">
                                            <p:txEl>
                                              <p:pRg st="1" end="1"/>
                                            </p:txEl>
                                          </p:spTgt>
                                        </p:tgtEl>
                                        <p:attrNameLst>
                                          <p:attrName>style.visibility</p:attrName>
                                        </p:attrNameLst>
                                      </p:cBhvr>
                                      <p:to>
                                        <p:strVal val="visible"/>
                                      </p:to>
                                    </p:set>
                                    <p:anim calcmode="lin" valueType="num">
                                      <p:cBhvr additive="base">
                                        <p:cTn id="85"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3">
                                            <p:txEl>
                                              <p:pRg st="4" end="4"/>
                                            </p:txEl>
                                          </p:spTgt>
                                        </p:tgtEl>
                                        <p:attrNameLst>
                                          <p:attrName>style.visibility</p:attrName>
                                        </p:attrNameLst>
                                      </p:cBhvr>
                                      <p:to>
                                        <p:strVal val="visible"/>
                                      </p:to>
                                    </p:set>
                                    <p:anim calcmode="lin" valueType="num">
                                      <p:cBhvr additive="base">
                                        <p:cTn id="91" dur="500" fill="hold"/>
                                        <p:tgtEl>
                                          <p:spTgt spid="53">
                                            <p:txEl>
                                              <p:pRg st="4" end="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028"/>
                                        </p:tgtEl>
                                        <p:attrNameLst>
                                          <p:attrName>style.visibility</p:attrName>
                                        </p:attrNameLst>
                                      </p:cBhvr>
                                      <p:to>
                                        <p:strVal val="visible"/>
                                      </p:to>
                                    </p:set>
                                    <p:anim calcmode="lin" valueType="num">
                                      <p:cBhvr additive="base">
                                        <p:cTn id="97" dur="500" fill="hold"/>
                                        <p:tgtEl>
                                          <p:spTgt spid="1028"/>
                                        </p:tgtEl>
                                        <p:attrNameLst>
                                          <p:attrName>ppt_x</p:attrName>
                                        </p:attrNameLst>
                                      </p:cBhvr>
                                      <p:tavLst>
                                        <p:tav tm="0">
                                          <p:val>
                                            <p:strVal val="#ppt_x"/>
                                          </p:val>
                                        </p:tav>
                                        <p:tav tm="100000">
                                          <p:val>
                                            <p:strVal val="#ppt_x"/>
                                          </p:val>
                                        </p:tav>
                                      </p:tavLst>
                                    </p:anim>
                                    <p:anim calcmode="lin" valueType="num">
                                      <p:cBhvr additive="base">
                                        <p:cTn id="9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30"/>
                                        </p:tgtEl>
                                        <p:attrNameLst>
                                          <p:attrName>style.visibility</p:attrName>
                                        </p:attrNameLst>
                                      </p:cBhvr>
                                      <p:to>
                                        <p:strVal val="visible"/>
                                      </p:to>
                                    </p:set>
                                    <p:anim calcmode="lin" valueType="num">
                                      <p:cBhvr additive="base">
                                        <p:cTn id="103" dur="500" fill="hold"/>
                                        <p:tgtEl>
                                          <p:spTgt spid="1030"/>
                                        </p:tgtEl>
                                        <p:attrNameLst>
                                          <p:attrName>ppt_x</p:attrName>
                                        </p:attrNameLst>
                                      </p:cBhvr>
                                      <p:tavLst>
                                        <p:tav tm="0">
                                          <p:val>
                                            <p:strVal val="#ppt_x"/>
                                          </p:val>
                                        </p:tav>
                                        <p:tav tm="100000">
                                          <p:val>
                                            <p:strVal val="#ppt_x"/>
                                          </p:val>
                                        </p:tav>
                                      </p:tavLst>
                                    </p:anim>
                                    <p:anim calcmode="lin" valueType="num">
                                      <p:cBhvr additive="base">
                                        <p:cTn id="10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21" grpId="0"/>
      <p:bldP spid="22" grpId="0"/>
      <p:bldP spid="23"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70DE-D31A-9F4A-9857-07B1B1D1A0AB}"/>
              </a:ext>
            </a:extLst>
          </p:cNvPr>
          <p:cNvSpPr>
            <a:spLocks noGrp="1"/>
          </p:cNvSpPr>
          <p:nvPr>
            <p:ph type="title"/>
          </p:nvPr>
        </p:nvSpPr>
        <p:spPr>
          <a:xfrm>
            <a:off x="762000" y="216572"/>
            <a:ext cx="10668000" cy="1524000"/>
          </a:xfrm>
        </p:spPr>
        <p:txBody>
          <a:bodyPr/>
          <a:lstStyle/>
          <a:p>
            <a:r>
              <a:rPr lang="en-US" dirty="0"/>
              <a:t>Why don’t all spatial domains start at 0?</a:t>
            </a:r>
          </a:p>
        </p:txBody>
      </p:sp>
      <p:pic>
        <p:nvPicPr>
          <p:cNvPr id="1026" name="Picture 2">
            <a:extLst>
              <a:ext uri="{FF2B5EF4-FFF2-40B4-BE49-F238E27FC236}">
                <a16:creationId xmlns:a16="http://schemas.microsoft.com/office/drawing/2014/main" id="{45C4F1EA-9381-6742-B84B-1B07727F3DCA}"/>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0326" y="1507820"/>
            <a:ext cx="8459728" cy="46143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28CB519-9628-D941-A1E7-3AA6886E5FAD}"/>
              </a:ext>
            </a:extLst>
          </p:cNvPr>
          <p:cNvSpPr/>
          <p:nvPr/>
        </p:nvSpPr>
        <p:spPr>
          <a:xfrm>
            <a:off x="8736346" y="2390190"/>
            <a:ext cx="3228346" cy="2862322"/>
          </a:xfrm>
          <a:prstGeom prst="rect">
            <a:avLst/>
          </a:prstGeom>
          <a:noFill/>
        </p:spPr>
        <p:txBody>
          <a:bodyPr wrap="square" lIns="91440" tIns="45720" rIns="91440" bIns="45720">
            <a:spAutoFit/>
          </a:bodyPr>
          <a:lstStyle/>
          <a:p>
            <a:r>
              <a:rPr lang="en-US" dirty="0">
                <a:ln w="0"/>
                <a:solidFill>
                  <a:srgbClr val="C00000"/>
                </a:solidFill>
                <a:effectLst>
                  <a:outerShdw blurRad="38100" dist="19050" dir="2700000" algn="tl" rotWithShape="0">
                    <a:schemeClr val="dk1">
                      <a:alpha val="40000"/>
                    </a:schemeClr>
                  </a:outerShdw>
                </a:effectLst>
              </a:rPr>
              <a:t>Some applications locate data by using indexes != than 0.</a:t>
            </a:r>
          </a:p>
          <a:p>
            <a:endParaRPr lang="en-US" dirty="0">
              <a:ln w="0"/>
              <a:solidFill>
                <a:srgbClr val="C00000"/>
              </a:solidFill>
              <a:effectLst>
                <a:outerShdw blurRad="38100" dist="19050" dir="2700000" algn="tl" rotWithShape="0">
                  <a:schemeClr val="dk1">
                    <a:alpha val="40000"/>
                  </a:schemeClr>
                </a:outerShdw>
              </a:effectLst>
            </a:endParaRPr>
          </a:p>
          <a:p>
            <a:r>
              <a:rPr lang="en-US" dirty="0">
                <a:ln w="0"/>
                <a:solidFill>
                  <a:srgbClr val="C00000"/>
                </a:solidFill>
                <a:effectLst>
                  <a:outerShdw blurRad="38100" dist="19050" dir="2700000" algn="tl" rotWithShape="0">
                    <a:schemeClr val="dk1">
                      <a:alpha val="40000"/>
                    </a:schemeClr>
                  </a:outerShdw>
                </a:effectLst>
              </a:rPr>
              <a:t>The space is discretized. But we can still use negative numbers!</a:t>
            </a:r>
          </a:p>
          <a:p>
            <a:endParaRPr lang="en-US" dirty="0">
              <a:ln w="0"/>
              <a:solidFill>
                <a:srgbClr val="C00000"/>
              </a:solidFill>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Spatial Domain: </a:t>
            </a:r>
          </a:p>
          <a:p>
            <a:r>
              <a:rPr lang="en-US" dirty="0">
                <a:ln w="0"/>
                <a:solidFill>
                  <a:srgbClr val="C00000"/>
                </a:solidFill>
                <a:effectLst>
                  <a:outerShdw blurRad="38100" dist="19050" dir="2700000" algn="tl" rotWithShape="0">
                    <a:schemeClr val="dk1">
                      <a:alpha val="40000"/>
                    </a:schemeClr>
                  </a:outerShdw>
                </a:effectLst>
              </a:rPr>
              <a:t>[Lat (-90:90), Lon (180:180)]</a:t>
            </a:r>
          </a:p>
        </p:txBody>
      </p:sp>
      <p:grpSp>
        <p:nvGrpSpPr>
          <p:cNvPr id="27" name="Group 26">
            <a:extLst>
              <a:ext uri="{FF2B5EF4-FFF2-40B4-BE49-F238E27FC236}">
                <a16:creationId xmlns:a16="http://schemas.microsoft.com/office/drawing/2014/main" id="{497AC999-EF8E-344A-8E72-7AED29832B97}"/>
              </a:ext>
            </a:extLst>
          </p:cNvPr>
          <p:cNvGrpSpPr/>
          <p:nvPr/>
        </p:nvGrpSpPr>
        <p:grpSpPr>
          <a:xfrm>
            <a:off x="3706677" y="4407574"/>
            <a:ext cx="1591160" cy="1573184"/>
            <a:chOff x="3706677" y="4640326"/>
            <a:chExt cx="1591160" cy="1573184"/>
          </a:xfrm>
        </p:grpSpPr>
        <p:sp>
          <p:nvSpPr>
            <p:cNvPr id="8" name="Rectangle 7">
              <a:extLst>
                <a:ext uri="{FF2B5EF4-FFF2-40B4-BE49-F238E27FC236}">
                  <a16:creationId xmlns:a16="http://schemas.microsoft.com/office/drawing/2014/main" id="{B76CD97F-19D6-1E4C-861C-D135DF45C452}"/>
                </a:ext>
              </a:extLst>
            </p:cNvPr>
            <p:cNvSpPr/>
            <p:nvPr/>
          </p:nvSpPr>
          <p:spPr>
            <a:xfrm>
              <a:off x="3706677" y="4640326"/>
              <a:ext cx="524360" cy="3656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F3F347-C971-6147-B126-7BC468EC4589}"/>
                </a:ext>
              </a:extLst>
            </p:cNvPr>
            <p:cNvSpPr/>
            <p:nvPr/>
          </p:nvSpPr>
          <p:spPr>
            <a:xfrm>
              <a:off x="4773477" y="4717818"/>
              <a:ext cx="524360" cy="3656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059C686-14EC-1F44-BA07-D8DE85753649}"/>
                </a:ext>
              </a:extLst>
            </p:cNvPr>
            <p:cNvCxnSpPr>
              <a:cxnSpLocks/>
            </p:cNvCxnSpPr>
            <p:nvPr/>
          </p:nvCxnSpPr>
          <p:spPr>
            <a:xfrm>
              <a:off x="3968857" y="5005953"/>
              <a:ext cx="632258" cy="7458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198DC7-02E6-C444-9B71-39A0BA57DAB1}"/>
                </a:ext>
              </a:extLst>
            </p:cNvPr>
            <p:cNvCxnSpPr>
              <a:cxnSpLocks/>
              <a:stCxn id="18" idx="2"/>
              <a:endCxn id="25" idx="0"/>
            </p:cNvCxnSpPr>
            <p:nvPr/>
          </p:nvCxnSpPr>
          <p:spPr>
            <a:xfrm flipH="1">
              <a:off x="4609508" y="5083445"/>
              <a:ext cx="426149" cy="6684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1EC98F0-2BD8-B049-8758-92D5D994564A}"/>
                </a:ext>
              </a:extLst>
            </p:cNvPr>
            <p:cNvSpPr/>
            <p:nvPr/>
          </p:nvSpPr>
          <p:spPr>
            <a:xfrm>
              <a:off x="3921178" y="5751845"/>
              <a:ext cx="1376659" cy="461665"/>
            </a:xfrm>
            <a:prstGeom prst="rect">
              <a:avLst/>
            </a:prstGeom>
            <a:noFill/>
          </p:spPr>
          <p:txBody>
            <a:bodyPr wrap="square" lIns="91440" tIns="45720" rIns="91440" bIns="45720">
              <a:spAutoFit/>
            </a:bodyPr>
            <a:lstStyle/>
            <a:p>
              <a:pPr algn="ctr"/>
              <a:r>
                <a:rPr lang="en-US" sz="2400" dirty="0">
                  <a:ln w="0"/>
                  <a:solidFill>
                    <a:srgbClr val="C00000"/>
                  </a:solidFill>
                  <a:effectLst>
                    <a:outerShdw blurRad="38100" dist="19050" dir="2700000" algn="tl" rotWithShape="0">
                      <a:schemeClr val="dk1">
                        <a:alpha val="40000"/>
                      </a:schemeClr>
                    </a:outerShdw>
                  </a:effectLst>
                </a:rPr>
                <a:t>[-30,-60]</a:t>
              </a:r>
            </a:p>
          </p:txBody>
        </p:sp>
      </p:grpSp>
    </p:spTree>
    <p:extLst>
      <p:ext uri="{BB962C8B-B14F-4D97-AF65-F5344CB8AC3E}">
        <p14:creationId xmlns:p14="http://schemas.microsoft.com/office/powerpoint/2010/main" val="288859268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 calcmode="lin" valueType="num">
                                      <p:cBhvr additive="base">
                                        <p:cTn id="1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 calcmode="lin" valueType="num">
                                      <p:cBhvr additive="base">
                                        <p:cTn id="19"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anim calcmode="lin" valueType="num">
                                      <p:cBhvr additive="base">
                                        <p:cTn id="25"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Array Analytics</a:t>
            </a:r>
            <a:endParaRPr lang="en-US" dirty="0"/>
          </a:p>
        </p:txBody>
      </p:sp>
      <p:sp>
        <p:nvSpPr>
          <p:cNvPr id="3" name="Content Placeholder 2"/>
          <p:cNvSpPr>
            <a:spLocks noGrp="1"/>
          </p:cNvSpPr>
          <p:nvPr>
            <p:ph idx="1"/>
          </p:nvPr>
        </p:nvSpPr>
        <p:spPr/>
        <p:txBody>
          <a:bodyPr/>
          <a:lstStyle/>
          <a:p>
            <a:r>
              <a:rPr lang="de-DE" dirty="0"/>
              <a:t>Array Analytics := </a:t>
            </a:r>
            <a:br>
              <a:rPr lang="de-DE" dirty="0"/>
            </a:br>
            <a:r>
              <a:rPr lang="de-DE" i="1" dirty="0"/>
              <a:t>Efficient analysis on </a:t>
            </a:r>
            <a:r>
              <a:rPr lang="de-DE" i="1" dirty="0">
                <a:solidFill>
                  <a:srgbClr val="C00000"/>
                </a:solidFill>
              </a:rPr>
              <a:t>multi-dimensional arrays </a:t>
            </a:r>
            <a:r>
              <a:rPr lang="de-DE" i="1" dirty="0"/>
              <a:t>of a size </a:t>
            </a:r>
            <a:r>
              <a:rPr lang="de-DE" i="1" dirty="0">
                <a:solidFill>
                  <a:srgbClr val="C00000"/>
                </a:solidFill>
              </a:rPr>
              <a:t>orders of magnitude above </a:t>
            </a:r>
            <a:r>
              <a:rPr lang="de-DE" i="1" dirty="0"/>
              <a:t>evaluation engine‘s </a:t>
            </a:r>
            <a:r>
              <a:rPr lang="de-DE" i="1" dirty="0">
                <a:solidFill>
                  <a:srgbClr val="C00000"/>
                </a:solidFill>
              </a:rPr>
              <a:t>main memory</a:t>
            </a:r>
            <a:endParaRPr lang="de-DE" dirty="0"/>
          </a:p>
          <a:p>
            <a:r>
              <a:rPr lang="de-DE" dirty="0"/>
              <a:t>Essential </a:t>
            </a:r>
            <a:r>
              <a:rPr lang="de-DE" dirty="0">
                <a:solidFill>
                  <a:srgbClr val="C00000"/>
                </a:solidFill>
              </a:rPr>
              <a:t>data</a:t>
            </a:r>
            <a:r>
              <a:rPr lang="de-DE" dirty="0"/>
              <a:t> property: </a:t>
            </a:r>
            <a:r>
              <a:rPr lang="de-DE" dirty="0" err="1"/>
              <a:t>n</a:t>
            </a:r>
            <a:r>
              <a:rPr lang="de-DE" dirty="0"/>
              <a:t>-D </a:t>
            </a:r>
            <a:r>
              <a:rPr lang="de-DE" dirty="0" err="1"/>
              <a:t>Cartesian</a:t>
            </a:r>
            <a:r>
              <a:rPr lang="de-DE" dirty="0"/>
              <a:t> </a:t>
            </a:r>
            <a:r>
              <a:rPr lang="de-DE" dirty="0" err="1"/>
              <a:t>neighborhood</a:t>
            </a:r>
            <a:endParaRPr lang="de-DE" dirty="0"/>
          </a:p>
          <a:p>
            <a:pPr lvl="1"/>
            <a:r>
              <a:rPr lang="de-DE" dirty="0"/>
              <a:t>Secondary: #dimensions, density, ...</a:t>
            </a:r>
          </a:p>
          <a:p>
            <a:r>
              <a:rPr lang="de-DE" dirty="0">
                <a:solidFill>
                  <a:srgbClr val="C00000"/>
                </a:solidFill>
              </a:rPr>
              <a:t>Operations</a:t>
            </a:r>
            <a:r>
              <a:rPr lang="de-DE" dirty="0"/>
              <a:t>: Linear Algebra++</a:t>
            </a:r>
          </a:p>
          <a:p>
            <a:pPr lvl="1"/>
            <a:endParaRPr lang="de-DE" dirty="0"/>
          </a:p>
          <a:p>
            <a:endParaRPr lang="en-US" dirty="0"/>
          </a:p>
        </p:txBody>
      </p:sp>
      <p:grpSp>
        <p:nvGrpSpPr>
          <p:cNvPr id="4" name="Group 4"/>
          <p:cNvGrpSpPr>
            <a:grpSpLocks/>
          </p:cNvGrpSpPr>
          <p:nvPr/>
        </p:nvGrpSpPr>
        <p:grpSpPr bwMode="auto">
          <a:xfrm>
            <a:off x="9207063" y="3930862"/>
            <a:ext cx="2557371" cy="2299887"/>
            <a:chOff x="4778" y="1210"/>
            <a:chExt cx="1142" cy="1044"/>
          </a:xfrm>
        </p:grpSpPr>
        <p:sp>
          <p:nvSpPr>
            <p:cNvPr id="5" name="Oval 5"/>
            <p:cNvSpPr>
              <a:spLocks noChangeAspect="1" noChangeArrowheads="1"/>
            </p:cNvSpPr>
            <p:nvPr/>
          </p:nvSpPr>
          <p:spPr bwMode="auto">
            <a:xfrm>
              <a:off x="5703" y="2065"/>
              <a:ext cx="217" cy="189"/>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6" name="Oval 6"/>
            <p:cNvSpPr>
              <a:spLocks noChangeAspect="1" noChangeArrowheads="1"/>
            </p:cNvSpPr>
            <p:nvPr/>
          </p:nvSpPr>
          <p:spPr bwMode="auto">
            <a:xfrm>
              <a:off x="5703" y="1637"/>
              <a:ext cx="217" cy="193"/>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7" name="Oval 7"/>
            <p:cNvSpPr>
              <a:spLocks noChangeAspect="1" noChangeArrowheads="1"/>
            </p:cNvSpPr>
            <p:nvPr/>
          </p:nvSpPr>
          <p:spPr bwMode="auto">
            <a:xfrm>
              <a:off x="5703" y="1210"/>
              <a:ext cx="217" cy="193"/>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8" name="Oval 8"/>
            <p:cNvSpPr>
              <a:spLocks noChangeAspect="1" noChangeArrowheads="1"/>
            </p:cNvSpPr>
            <p:nvPr/>
          </p:nvSpPr>
          <p:spPr bwMode="auto">
            <a:xfrm>
              <a:off x="5248" y="2065"/>
              <a:ext cx="213" cy="189"/>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9" name="Oval 9"/>
            <p:cNvSpPr>
              <a:spLocks noChangeAspect="1" noChangeArrowheads="1"/>
            </p:cNvSpPr>
            <p:nvPr/>
          </p:nvSpPr>
          <p:spPr bwMode="auto">
            <a:xfrm>
              <a:off x="5248" y="1637"/>
              <a:ext cx="213" cy="193"/>
            </a:xfrm>
            <a:prstGeom prst="ellipse">
              <a:avLst/>
            </a:prstGeom>
            <a:solidFill>
              <a:srgbClr val="F51940"/>
            </a:solidFill>
            <a:ln w="9525">
              <a:solidFill>
                <a:schemeClr val="bg1">
                  <a:lumMod val="75000"/>
                </a:schemeClr>
              </a:solidFill>
              <a:round/>
              <a:headEnd/>
              <a:tailEnd/>
            </a:ln>
          </p:spPr>
          <p:txBody>
            <a:bodyPr wrap="none" anchor="ctr"/>
            <a:lstStyle/>
            <a:p>
              <a:pPr eaLnBrk="0" hangingPunct="0"/>
              <a:endParaRPr lang="en-US" sz="2400"/>
            </a:p>
          </p:txBody>
        </p:sp>
        <p:sp>
          <p:nvSpPr>
            <p:cNvPr id="10" name="Oval 10"/>
            <p:cNvSpPr>
              <a:spLocks noChangeAspect="1" noChangeArrowheads="1"/>
            </p:cNvSpPr>
            <p:nvPr/>
          </p:nvSpPr>
          <p:spPr bwMode="auto">
            <a:xfrm>
              <a:off x="5248" y="1210"/>
              <a:ext cx="213" cy="193"/>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11" name="Oval 11"/>
            <p:cNvSpPr>
              <a:spLocks noChangeAspect="1" noChangeArrowheads="1"/>
            </p:cNvSpPr>
            <p:nvPr/>
          </p:nvSpPr>
          <p:spPr bwMode="auto">
            <a:xfrm>
              <a:off x="4778" y="2065"/>
              <a:ext cx="217" cy="189"/>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12" name="Oval 12"/>
            <p:cNvSpPr>
              <a:spLocks noChangeAspect="1" noChangeArrowheads="1"/>
            </p:cNvSpPr>
            <p:nvPr/>
          </p:nvSpPr>
          <p:spPr bwMode="auto">
            <a:xfrm>
              <a:off x="4778" y="1637"/>
              <a:ext cx="217" cy="193"/>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13" name="Oval 13"/>
            <p:cNvSpPr>
              <a:spLocks noChangeAspect="1" noChangeArrowheads="1"/>
            </p:cNvSpPr>
            <p:nvPr/>
          </p:nvSpPr>
          <p:spPr bwMode="auto">
            <a:xfrm>
              <a:off x="4778" y="1210"/>
              <a:ext cx="217" cy="193"/>
            </a:xfrm>
            <a:prstGeom prst="ellipse">
              <a:avLst/>
            </a:prstGeom>
            <a:solidFill>
              <a:srgbClr val="00B0F0"/>
            </a:solidFill>
            <a:ln w="9525">
              <a:solidFill>
                <a:schemeClr val="bg1">
                  <a:lumMod val="75000"/>
                </a:schemeClr>
              </a:solidFill>
              <a:round/>
              <a:headEnd/>
              <a:tailEnd/>
            </a:ln>
          </p:spPr>
          <p:txBody>
            <a:bodyPr wrap="none" anchor="ctr"/>
            <a:lstStyle/>
            <a:p>
              <a:pPr eaLnBrk="0" hangingPunct="0"/>
              <a:endParaRPr lang="en-US" sz="2400"/>
            </a:p>
          </p:txBody>
        </p:sp>
        <p:sp>
          <p:nvSpPr>
            <p:cNvPr id="14" name="Line 14"/>
            <p:cNvSpPr>
              <a:spLocks noChangeShapeType="1"/>
            </p:cNvSpPr>
            <p:nvPr/>
          </p:nvSpPr>
          <p:spPr bwMode="auto">
            <a:xfrm>
              <a:off x="4995" y="1728"/>
              <a:ext cx="253" cy="0"/>
            </a:xfrm>
            <a:prstGeom prst="line">
              <a:avLst/>
            </a:prstGeom>
            <a:noFill/>
            <a:ln w="38100">
              <a:solidFill>
                <a:schemeClr val="bg1">
                  <a:lumMod val="75000"/>
                </a:schemeClr>
              </a:solidFill>
              <a:round/>
              <a:headEnd type="triangle" w="med" len="med"/>
              <a:tailEnd type="none" w="sm" len="sm"/>
            </a:ln>
          </p:spPr>
          <p:txBody>
            <a:bodyPr/>
            <a:lstStyle/>
            <a:p>
              <a:endParaRPr lang="en-US" sz="2400"/>
            </a:p>
          </p:txBody>
        </p:sp>
        <p:sp>
          <p:nvSpPr>
            <p:cNvPr id="15" name="Line 15"/>
            <p:cNvSpPr>
              <a:spLocks noChangeShapeType="1"/>
            </p:cNvSpPr>
            <p:nvPr/>
          </p:nvSpPr>
          <p:spPr bwMode="auto">
            <a:xfrm>
              <a:off x="5454" y="1728"/>
              <a:ext cx="253" cy="0"/>
            </a:xfrm>
            <a:prstGeom prst="line">
              <a:avLst/>
            </a:prstGeom>
            <a:noFill/>
            <a:ln w="38100">
              <a:solidFill>
                <a:schemeClr val="bg1">
                  <a:lumMod val="75000"/>
                </a:schemeClr>
              </a:solidFill>
              <a:round/>
              <a:headEnd type="none" w="sm" len="sm"/>
              <a:tailEnd type="triangle" w="med" len="med"/>
            </a:ln>
          </p:spPr>
          <p:txBody>
            <a:bodyPr/>
            <a:lstStyle/>
            <a:p>
              <a:endParaRPr lang="en-US" sz="2400"/>
            </a:p>
          </p:txBody>
        </p:sp>
        <p:sp>
          <p:nvSpPr>
            <p:cNvPr id="16" name="Line 16"/>
            <p:cNvSpPr>
              <a:spLocks noChangeShapeType="1"/>
            </p:cNvSpPr>
            <p:nvPr/>
          </p:nvSpPr>
          <p:spPr bwMode="auto">
            <a:xfrm rot="-5400000">
              <a:off x="5229" y="1513"/>
              <a:ext cx="253" cy="0"/>
            </a:xfrm>
            <a:prstGeom prst="line">
              <a:avLst/>
            </a:prstGeom>
            <a:noFill/>
            <a:ln w="38100">
              <a:solidFill>
                <a:schemeClr val="bg1">
                  <a:lumMod val="75000"/>
                </a:schemeClr>
              </a:solidFill>
              <a:round/>
              <a:headEnd type="none" w="sm" len="sm"/>
              <a:tailEnd type="triangle" w="med" len="med"/>
            </a:ln>
          </p:spPr>
          <p:txBody>
            <a:bodyPr/>
            <a:lstStyle/>
            <a:p>
              <a:endParaRPr lang="en-US" sz="2400"/>
            </a:p>
          </p:txBody>
        </p:sp>
        <p:sp>
          <p:nvSpPr>
            <p:cNvPr id="17" name="Line 17"/>
            <p:cNvSpPr>
              <a:spLocks noChangeShapeType="1"/>
            </p:cNvSpPr>
            <p:nvPr/>
          </p:nvSpPr>
          <p:spPr bwMode="auto">
            <a:xfrm rot="5400000" flipV="1">
              <a:off x="5230" y="1954"/>
              <a:ext cx="253" cy="0"/>
            </a:xfrm>
            <a:prstGeom prst="line">
              <a:avLst/>
            </a:prstGeom>
            <a:noFill/>
            <a:ln w="38100">
              <a:solidFill>
                <a:schemeClr val="bg1">
                  <a:lumMod val="75000"/>
                </a:schemeClr>
              </a:solidFill>
              <a:round/>
              <a:headEnd type="none" w="sm" len="sm"/>
              <a:tailEnd type="triangle" w="med" len="med"/>
            </a:ln>
          </p:spPr>
          <p:txBody>
            <a:bodyPr/>
            <a:lstStyle/>
            <a:p>
              <a:endParaRPr lang="en-US" sz="2400"/>
            </a:p>
          </p:txBody>
        </p:sp>
      </p:grpSp>
      <p:sp>
        <p:nvSpPr>
          <p:cNvPr id="18" name="TextBox 17"/>
          <p:cNvSpPr txBox="1">
            <a:spLocks noChangeArrowheads="1"/>
          </p:cNvSpPr>
          <p:nvPr/>
        </p:nvSpPr>
        <p:spPr bwMode="auto">
          <a:xfrm>
            <a:off x="1" y="6324600"/>
            <a:ext cx="6063711" cy="502766"/>
          </a:xfrm>
          <a:prstGeom prst="rect">
            <a:avLst/>
          </a:prstGeom>
          <a:solidFill>
            <a:srgbClr val="969696">
              <a:alpha val="69804"/>
            </a:srgbClr>
          </a:solidFill>
          <a:ln w="9525">
            <a:noFill/>
            <a:miter lim="800000"/>
            <a:headEnd/>
            <a:tailEnd/>
          </a:ln>
        </p:spPr>
        <p:txBody>
          <a:bodyPr wrap="none">
            <a:spAutoFit/>
          </a:bodyPr>
          <a:lstStyle/>
          <a:p>
            <a:r>
              <a:rPr lang="en-US" sz="2667" dirty="0">
                <a:latin typeface="Arial Narrow" pitchFamily="34" charset="0"/>
              </a:rPr>
              <a:t>[EDBT/ICDT Array Databases Workshop, 2011]</a:t>
            </a:r>
          </a:p>
        </p:txBody>
      </p:sp>
    </p:spTree>
    <p:extLst>
      <p:ext uri="{BB962C8B-B14F-4D97-AF65-F5344CB8AC3E}">
        <p14:creationId xmlns:p14="http://schemas.microsoft.com/office/powerpoint/2010/main" val="58251629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2234979" y="3377298"/>
            <a:ext cx="7783891" cy="1136049"/>
          </a:xfrm>
          <a:prstGeom prst="rect">
            <a:avLst/>
          </a:prstGeom>
          <a:solidFill>
            <a:srgbClr val="FFFFCC"/>
          </a:solidFill>
          <a:ln w="9525" algn="ctr">
            <a:noFill/>
            <a:round/>
            <a:headEnd/>
            <a:tailEnd/>
          </a:ln>
        </p:spPr>
        <p:txBody>
          <a:bodyPr wrap="none"/>
          <a:lstStyle/>
          <a:p>
            <a:pPr marL="0" lvl="1"/>
            <a:r>
              <a:rPr lang="de-DE" sz="2133" dirty="0">
                <a:latin typeface="Arial Narrow" pitchFamily="34" charset="0"/>
                <a:ea typeface="WenQuanYi Micro Hei"/>
                <a:cs typeface="WenQuanYi Micro Hei"/>
              </a:rPr>
              <a:t>create table LandsatScenes(</a:t>
            </a:r>
            <a:br>
              <a:rPr lang="de-DE" sz="2133" dirty="0">
                <a:latin typeface="Arial Narrow" pitchFamily="34" charset="0"/>
                <a:ea typeface="WenQuanYi Micro Hei"/>
                <a:cs typeface="WenQuanYi Micro Hei"/>
              </a:rPr>
            </a:br>
            <a:r>
              <a:rPr lang="de-DE" sz="2133" dirty="0">
                <a:latin typeface="Arial Narrow" pitchFamily="34" charset="0"/>
                <a:ea typeface="WenQuanYi Micro Hei"/>
                <a:cs typeface="WenQuanYi Micro Hei"/>
              </a:rPr>
              <a:t>    </a:t>
            </a:r>
            <a:r>
              <a:rPr lang="de-DE" sz="2133" dirty="0">
                <a:solidFill>
                  <a:srgbClr val="009900"/>
                </a:solidFill>
                <a:latin typeface="Arial Narrow" pitchFamily="34" charset="0"/>
                <a:ea typeface="WenQuanYi Micro Hei"/>
                <a:cs typeface="WenQuanYi Micro Hei"/>
              </a:rPr>
              <a:t>id: integer not null, acquired: date, </a:t>
            </a:r>
            <a:br>
              <a:rPr lang="de-DE" sz="2133" dirty="0">
                <a:latin typeface="Arial Narrow" pitchFamily="34" charset="0"/>
                <a:ea typeface="WenQuanYi Micro Hei"/>
                <a:cs typeface="WenQuanYi Micro Hei"/>
              </a:rPr>
            </a:br>
            <a:r>
              <a:rPr lang="de-DE" sz="2133" dirty="0">
                <a:latin typeface="Arial Narrow" pitchFamily="34" charset="0"/>
                <a:ea typeface="WenQuanYi Micro Hei"/>
                <a:cs typeface="WenQuanYi Micro Hei"/>
              </a:rPr>
              <a:t>    </a:t>
            </a:r>
            <a:r>
              <a:rPr lang="de-DE" sz="2133" dirty="0">
                <a:solidFill>
                  <a:srgbClr val="C00000"/>
                </a:solidFill>
                <a:latin typeface="Arial Narrow" pitchFamily="34" charset="0"/>
                <a:ea typeface="WenQuanYi Micro Hei"/>
                <a:cs typeface="WenQuanYi Micro Hei"/>
              </a:rPr>
              <a:t>scene: row( band1: integer, ..., band7: integer ) mdarray [ 0:4999,0:4999]</a:t>
            </a:r>
            <a:r>
              <a:rPr lang="de-DE" sz="2133" dirty="0">
                <a:latin typeface="Arial Narrow" pitchFamily="34" charset="0"/>
                <a:ea typeface="WenQuanYi Micro Hei"/>
                <a:cs typeface="WenQuanYi Micro Hei"/>
              </a:rPr>
              <a:t> )</a:t>
            </a:r>
          </a:p>
        </p:txBody>
      </p:sp>
      <p:sp>
        <p:nvSpPr>
          <p:cNvPr id="6" name="Rectangle 5"/>
          <p:cNvSpPr>
            <a:spLocks noChangeArrowheads="1"/>
          </p:cNvSpPr>
          <p:nvPr/>
        </p:nvSpPr>
        <p:spPr bwMode="auto">
          <a:xfrm>
            <a:off x="1644311" y="4700995"/>
            <a:ext cx="8965227" cy="1417725"/>
          </a:xfrm>
          <a:prstGeom prst="rect">
            <a:avLst/>
          </a:prstGeom>
          <a:solidFill>
            <a:srgbClr val="FFFFCC"/>
          </a:solidFill>
          <a:ln w="9525" algn="ctr">
            <a:noFill/>
            <a:round/>
            <a:headEnd/>
            <a:tailEnd/>
          </a:ln>
        </p:spPr>
        <p:txBody>
          <a:bodyPr wrap="none"/>
          <a:lstStyle/>
          <a:p>
            <a:pPr marL="0" lvl="1"/>
            <a:r>
              <a:rPr lang="de-DE" sz="2133" dirty="0">
                <a:latin typeface="Arial Narrow" pitchFamily="34" charset="0"/>
                <a:ea typeface="WenQuanYi Micro Hei"/>
                <a:cs typeface="WenQuanYi Micro Hei"/>
              </a:rPr>
              <a:t>select  </a:t>
            </a:r>
            <a:r>
              <a:rPr lang="de-DE" sz="2133" dirty="0">
                <a:solidFill>
                  <a:srgbClr val="009900"/>
                </a:solidFill>
                <a:latin typeface="Arial Narrow" pitchFamily="34" charset="0"/>
                <a:ea typeface="WenQuanYi Micro Hei"/>
                <a:cs typeface="WenQuanYi Micro Hei"/>
              </a:rPr>
              <a:t>id</a:t>
            </a:r>
            <a:r>
              <a:rPr lang="de-DE" sz="2133" dirty="0">
                <a:latin typeface="Arial Narrow" pitchFamily="34" charset="0"/>
                <a:ea typeface="WenQuanYi Micro Hei"/>
                <a:cs typeface="WenQuanYi Micro Hei"/>
              </a:rPr>
              <a:t>, </a:t>
            </a:r>
            <a:r>
              <a:rPr lang="de-DE" sz="2133" dirty="0">
                <a:solidFill>
                  <a:srgbClr val="C00000"/>
                </a:solidFill>
                <a:latin typeface="Arial Narrow" pitchFamily="34" charset="0"/>
                <a:ea typeface="WenQuanYi Micro Hei"/>
                <a:cs typeface="WenQuanYi Micro Hei"/>
              </a:rPr>
              <a:t>encode(scene.band1-scene.band2)/(scene.band1+scene.band2)), „image/tiff“ ) </a:t>
            </a:r>
            <a:br>
              <a:rPr lang="de-DE" sz="2133" dirty="0">
                <a:solidFill>
                  <a:srgbClr val="FF0000"/>
                </a:solidFill>
                <a:latin typeface="Arial Narrow" pitchFamily="34" charset="0"/>
                <a:ea typeface="WenQuanYi Micro Hei"/>
                <a:cs typeface="WenQuanYi Micro Hei"/>
              </a:rPr>
            </a:br>
            <a:r>
              <a:rPr lang="de-DE" sz="2133" dirty="0">
                <a:latin typeface="Arial Narrow" pitchFamily="34" charset="0"/>
                <a:ea typeface="WenQuanYi Micro Hei"/>
                <a:cs typeface="WenQuanYi Micro Hei"/>
              </a:rPr>
              <a:t>from    LandsatScenes</a:t>
            </a:r>
            <a:br>
              <a:rPr lang="de-DE" sz="2133" dirty="0">
                <a:latin typeface="Arial Narrow" pitchFamily="34" charset="0"/>
                <a:ea typeface="WenQuanYi Micro Hei"/>
                <a:cs typeface="WenQuanYi Micro Hei"/>
              </a:rPr>
            </a:br>
            <a:r>
              <a:rPr lang="de-DE" sz="2133" dirty="0">
                <a:latin typeface="Arial Narrow" pitchFamily="34" charset="0"/>
                <a:ea typeface="WenQuanYi Micro Hei"/>
                <a:cs typeface="WenQuanYi Micro Hei"/>
              </a:rPr>
              <a:t>where </a:t>
            </a:r>
            <a:r>
              <a:rPr lang="de-DE" sz="2133" dirty="0">
                <a:solidFill>
                  <a:srgbClr val="009900"/>
                </a:solidFill>
                <a:latin typeface="Arial Narrow" pitchFamily="34" charset="0"/>
                <a:ea typeface="WenQuanYi Micro Hei"/>
                <a:cs typeface="WenQuanYi Micro Hei"/>
              </a:rPr>
              <a:t>acquired between „1990-06-01“ and „1990-06-30“ </a:t>
            </a:r>
            <a:r>
              <a:rPr lang="de-DE" sz="2133" dirty="0">
                <a:latin typeface="Arial Narrow" pitchFamily="34" charset="0"/>
                <a:ea typeface="WenQuanYi Micro Hei"/>
                <a:cs typeface="WenQuanYi Micro Hei"/>
              </a:rPr>
              <a:t>and</a:t>
            </a:r>
            <a:br>
              <a:rPr lang="de-DE" sz="2133" dirty="0">
                <a:latin typeface="Arial Narrow" pitchFamily="34" charset="0"/>
                <a:ea typeface="WenQuanYi Micro Hei"/>
                <a:cs typeface="WenQuanYi Micro Hei"/>
              </a:rPr>
            </a:br>
            <a:r>
              <a:rPr lang="de-DE" sz="2133" dirty="0">
                <a:latin typeface="Arial Narrow" pitchFamily="34" charset="0"/>
                <a:ea typeface="WenQuanYi Micro Hei"/>
                <a:cs typeface="WenQuanYi Micro Hei"/>
              </a:rPr>
              <a:t>            </a:t>
            </a:r>
            <a:r>
              <a:rPr lang="de-DE" sz="2133" dirty="0">
                <a:solidFill>
                  <a:srgbClr val="C00000"/>
                </a:solidFill>
                <a:latin typeface="Arial Narrow" pitchFamily="34" charset="0"/>
                <a:ea typeface="WenQuanYi Micro Hei"/>
                <a:cs typeface="WenQuanYi Micro Hei"/>
              </a:rPr>
              <a:t>avg( scene.band3-scene.band4)/(scene.band3+scene.band4)) &gt; 0</a:t>
            </a:r>
            <a:br>
              <a:rPr lang="de-DE" sz="2133" dirty="0">
                <a:solidFill>
                  <a:srgbClr val="FF0000"/>
                </a:solidFill>
                <a:latin typeface="Arial Narrow" pitchFamily="34" charset="0"/>
                <a:ea typeface="WenQuanYi Micro Hei"/>
                <a:cs typeface="WenQuanYi Micro Hei"/>
              </a:rPr>
            </a:br>
            <a:endParaRPr lang="de-DE" sz="2133" dirty="0">
              <a:latin typeface="Arial Narrow" pitchFamily="34" charset="0"/>
              <a:ea typeface="WenQuanYi Micro Hei"/>
              <a:cs typeface="WenQuanYi Micro Hei"/>
            </a:endParaRPr>
          </a:p>
        </p:txBody>
      </p:sp>
      <p:sp>
        <p:nvSpPr>
          <p:cNvPr id="7" name="Content Placeholder 2"/>
          <p:cNvSpPr txBox="1">
            <a:spLocks/>
          </p:cNvSpPr>
          <p:nvPr/>
        </p:nvSpPr>
        <p:spPr>
          <a:xfrm>
            <a:off x="10600176" y="6085067"/>
            <a:ext cx="1591825" cy="457055"/>
          </a:xfrm>
          <a:prstGeom prst="rect">
            <a:avLst/>
          </a:prstGeom>
        </p:spPr>
        <p:txBody>
          <a:bodyPr vert="horz" lIns="121920" tIns="60960" rIns="121920" bIns="60960" rtlCol="0">
            <a:normAutofit/>
          </a:bodyPr>
          <a:lstStyle/>
          <a:p>
            <a:pPr marL="457189" indent="-457189" defTabSz="1219170">
              <a:spcBef>
                <a:spcPct val="20000"/>
              </a:spcBef>
              <a:defRPr/>
            </a:pPr>
            <a:r>
              <a:rPr lang="de-DE" sz="1867" dirty="0">
                <a:latin typeface="Arial Narrow" pitchFamily="34" charset="0"/>
              </a:rPr>
              <a:t>[SSDBM 2014]</a:t>
            </a:r>
          </a:p>
        </p:txBody>
      </p:sp>
      <p:pic>
        <p:nvPicPr>
          <p:cNvPr id="44035" name="Picture 3"/>
          <p:cNvPicPr>
            <a:picLocks noChangeAspect="1" noChangeArrowheads="1"/>
          </p:cNvPicPr>
          <p:nvPr/>
        </p:nvPicPr>
        <p:blipFill>
          <a:blip r:embed="rId3" cstate="print"/>
          <a:srcRect/>
          <a:stretch>
            <a:fillRect/>
          </a:stretch>
        </p:blipFill>
        <p:spPr bwMode="auto">
          <a:xfrm>
            <a:off x="3130357" y="527315"/>
            <a:ext cx="5993137" cy="2621997"/>
          </a:xfrm>
          <a:prstGeom prst="rect">
            <a:avLst/>
          </a:prstGeom>
          <a:noFill/>
          <a:ln w="9525">
            <a:noFill/>
            <a:miter lim="800000"/>
            <a:headEnd/>
            <a:tailEnd/>
          </a:ln>
          <a:effectLst/>
        </p:spPr>
      </p:pic>
    </p:spTree>
    <p:extLst>
      <p:ext uri="{BB962C8B-B14F-4D97-AF65-F5344CB8AC3E}">
        <p14:creationId xmlns:p14="http://schemas.microsoft.com/office/powerpoint/2010/main" val="3462054294"/>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2903-6250-6244-B905-EB495313A911}"/>
              </a:ext>
            </a:extLst>
          </p:cNvPr>
          <p:cNvSpPr>
            <a:spLocks noGrp="1"/>
          </p:cNvSpPr>
          <p:nvPr>
            <p:ph type="title"/>
          </p:nvPr>
        </p:nvSpPr>
        <p:spPr>
          <a:xfrm>
            <a:off x="390355" y="4429418"/>
            <a:ext cx="10966451" cy="1139825"/>
          </a:xfrm>
        </p:spPr>
        <p:txBody>
          <a:bodyPr/>
          <a:lstStyle/>
          <a:p>
            <a:r>
              <a:rPr lang="en-US" dirty="0"/>
              <a:t>INTRODUCING </a:t>
            </a:r>
            <a:r>
              <a:rPr lang="en-US" dirty="0" err="1"/>
              <a:t>rasdaman</a:t>
            </a:r>
            <a:endParaRPr lang="en-US" dirty="0"/>
          </a:p>
        </p:txBody>
      </p:sp>
    </p:spTree>
    <p:extLst>
      <p:ext uri="{BB962C8B-B14F-4D97-AF65-F5344CB8AC3E}">
        <p14:creationId xmlns:p14="http://schemas.microsoft.com/office/powerpoint/2010/main" val="1961804429"/>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176"/>
          <p:cNvSpPr>
            <a:spLocks noGrp="1" noChangeArrowheads="1"/>
          </p:cNvSpPr>
          <p:nvPr>
            <p:ph type="title"/>
          </p:nvPr>
        </p:nvSpPr>
        <p:spPr>
          <a:xfrm>
            <a:off x="243840" y="224245"/>
            <a:ext cx="8224838" cy="1139825"/>
          </a:xfrm>
        </p:spPr>
        <p:txBody>
          <a:bodyPr/>
          <a:lstStyle/>
          <a:p>
            <a:r>
              <a:rPr lang="de-DE" dirty="0"/>
              <a:t>rasdaman</a:t>
            </a:r>
          </a:p>
        </p:txBody>
      </p:sp>
      <p:sp>
        <p:nvSpPr>
          <p:cNvPr id="5124" name="Rectangle 177"/>
          <p:cNvSpPr>
            <a:spLocks noGrp="1" noChangeArrowheads="1"/>
          </p:cNvSpPr>
          <p:nvPr>
            <p:ph idx="1"/>
          </p:nvPr>
        </p:nvSpPr>
        <p:spPr>
          <a:xfrm>
            <a:off x="228600" y="1126174"/>
            <a:ext cx="7617069" cy="3295819"/>
          </a:xfrm>
        </p:spPr>
        <p:txBody>
          <a:bodyPr/>
          <a:lstStyle/>
          <a:p>
            <a:pPr>
              <a:buFont typeface="Wingdings" pitchFamily="2" charset="2"/>
              <a:buNone/>
            </a:pPr>
            <a:r>
              <a:rPr lang="de-DE" dirty="0"/>
              <a:t>=	„raster data manager“: </a:t>
            </a:r>
            <a:r>
              <a:rPr lang="de-DE" dirty="0">
                <a:solidFill>
                  <a:srgbClr val="C00000"/>
                </a:solidFill>
              </a:rPr>
              <a:t>SQL+</a:t>
            </a:r>
            <a:r>
              <a:rPr lang="de-DE" dirty="0"/>
              <a:t> </a:t>
            </a:r>
            <a:r>
              <a:rPr lang="de-DE" dirty="0">
                <a:solidFill>
                  <a:srgbClr val="C00000"/>
                </a:solidFill>
              </a:rPr>
              <a:t>n-D arrays</a:t>
            </a:r>
            <a:endParaRPr lang="en-GB" dirty="0">
              <a:solidFill>
                <a:srgbClr val="C00000"/>
              </a:solidFill>
            </a:endParaRPr>
          </a:p>
          <a:p>
            <a:pPr lvl="1"/>
            <a:r>
              <a:rPr lang="en-GB" dirty="0"/>
              <a:t>Scalable parallel “tile streaming” peer architecture</a:t>
            </a:r>
          </a:p>
          <a:p>
            <a:r>
              <a:rPr lang="en-GB" dirty="0"/>
              <a:t>Mature, in operational use</a:t>
            </a:r>
          </a:p>
          <a:p>
            <a:pPr lvl="1"/>
            <a:r>
              <a:rPr lang="en-GB" dirty="0"/>
              <a:t>Ex: </a:t>
            </a:r>
            <a:r>
              <a:rPr lang="en-GB" dirty="0">
                <a:hlinkClick r:id="rId3"/>
              </a:rPr>
              <a:t>www.earthserver.eu</a:t>
            </a:r>
            <a:endParaRPr lang="en-GB" dirty="0"/>
          </a:p>
          <a:p>
            <a:r>
              <a:rPr lang="en-GB" dirty="0"/>
              <a:t>ESA 2017: “</a:t>
            </a:r>
            <a:r>
              <a:rPr lang="en-US" dirty="0"/>
              <a:t>world leading environment”, “standard working horse for OGC standardization on these innovative data access interfaces“</a:t>
            </a:r>
          </a:p>
          <a:p>
            <a:pPr lvl="1"/>
            <a:endParaRPr lang="en-GB" dirty="0"/>
          </a:p>
        </p:txBody>
      </p:sp>
      <p:pic>
        <p:nvPicPr>
          <p:cNvPr id="5126" name="Picture 15" descr="label_results_tsi.png"/>
          <p:cNvPicPr>
            <a:picLocks noChangeAspect="1"/>
          </p:cNvPicPr>
          <p:nvPr/>
        </p:nvPicPr>
        <p:blipFill>
          <a:blip r:embed="rId4" cstate="print">
            <a:clrChange>
              <a:clrFrom>
                <a:srgbClr val="000000"/>
              </a:clrFrom>
              <a:clrTo>
                <a:srgbClr val="000000">
                  <a:alpha val="0"/>
                </a:srgbClr>
              </a:clrTo>
            </a:clrChange>
          </a:blip>
          <a:srcRect r="241" b="19672"/>
          <a:stretch>
            <a:fillRect/>
          </a:stretch>
        </p:blipFill>
        <p:spPr bwMode="auto">
          <a:xfrm>
            <a:off x="8040276" y="3172666"/>
            <a:ext cx="4151724" cy="3342434"/>
          </a:xfrm>
          <a:prstGeom prst="rect">
            <a:avLst/>
          </a:prstGeom>
          <a:noFill/>
          <a:ln w="9525">
            <a:noFill/>
            <a:miter lim="800000"/>
            <a:headEnd/>
            <a:tailEnd/>
          </a:ln>
        </p:spPr>
      </p:pic>
      <p:pic>
        <p:nvPicPr>
          <p:cNvPr id="5127" name="Picture 15"/>
          <p:cNvPicPr>
            <a:picLocks noChangeAspect="1" noChangeArrowheads="1"/>
          </p:cNvPicPr>
          <p:nvPr/>
        </p:nvPicPr>
        <p:blipFill>
          <a:blip r:embed="rId5" cstate="print"/>
          <a:srcRect/>
          <a:stretch>
            <a:fillRect/>
          </a:stretch>
        </p:blipFill>
        <p:spPr bwMode="auto">
          <a:xfrm>
            <a:off x="0" y="4167838"/>
            <a:ext cx="6732588" cy="2690162"/>
          </a:xfrm>
          <a:prstGeom prst="rect">
            <a:avLst/>
          </a:prstGeom>
          <a:noFill/>
          <a:ln w="9525">
            <a:noFill/>
            <a:miter lim="800000"/>
            <a:headEnd/>
            <a:tailEnd/>
          </a:ln>
        </p:spPr>
      </p:pic>
      <p:pic>
        <p:nvPicPr>
          <p:cNvPr id="13" name="Picture 3"/>
          <p:cNvPicPr>
            <a:picLocks noChangeAspect="1" noChangeArrowheads="1"/>
          </p:cNvPicPr>
          <p:nvPr/>
        </p:nvPicPr>
        <p:blipFill>
          <a:blip r:embed="rId6" cstate="print"/>
          <a:srcRect/>
          <a:stretch>
            <a:fillRect/>
          </a:stretch>
        </p:blipFill>
        <p:spPr bwMode="auto">
          <a:xfrm>
            <a:off x="6794622" y="4696422"/>
            <a:ext cx="2253543" cy="788740"/>
          </a:xfrm>
          <a:prstGeom prst="rect">
            <a:avLst/>
          </a:prstGeom>
          <a:noFill/>
          <a:ln w="9525">
            <a:solidFill>
              <a:schemeClr val="tx1"/>
            </a:solidFill>
            <a:miter lim="800000"/>
            <a:headEnd/>
            <a:tailEnd/>
          </a:ln>
          <a:effectLst/>
        </p:spPr>
      </p:pic>
      <p:pic>
        <p:nvPicPr>
          <p:cNvPr id="14" name="Picture 17"/>
          <p:cNvPicPr>
            <a:picLocks noChangeAspect="1" noChangeArrowheads="1"/>
          </p:cNvPicPr>
          <p:nvPr/>
        </p:nvPicPr>
        <p:blipFill>
          <a:blip r:embed="rId7" cstate="print"/>
          <a:srcRect/>
          <a:stretch>
            <a:fillRect/>
          </a:stretch>
        </p:blipFill>
        <p:spPr bwMode="auto">
          <a:xfrm>
            <a:off x="6801180" y="5605736"/>
            <a:ext cx="1658215" cy="890314"/>
          </a:xfrm>
          <a:prstGeom prst="rect">
            <a:avLst/>
          </a:prstGeom>
          <a:noFill/>
          <a:ln w="9525">
            <a:solidFill>
              <a:schemeClr val="tx1"/>
            </a:solidFill>
            <a:miter lim="800000"/>
            <a:headEnd/>
            <a:tailEnd/>
          </a:ln>
        </p:spPr>
      </p:pic>
      <p:pic>
        <p:nvPicPr>
          <p:cNvPr id="2" name="Picture 3"/>
          <p:cNvPicPr>
            <a:picLocks noChangeAspect="1" noChangeArrowheads="1"/>
          </p:cNvPicPr>
          <p:nvPr/>
        </p:nvPicPr>
        <p:blipFill>
          <a:blip r:embed="rId8" cstate="print"/>
          <a:srcRect/>
          <a:stretch>
            <a:fillRect/>
          </a:stretch>
        </p:blipFill>
        <p:spPr bwMode="auto">
          <a:xfrm>
            <a:off x="5727824" y="6496050"/>
            <a:ext cx="1000125" cy="361950"/>
          </a:xfrm>
          <a:prstGeom prst="rect">
            <a:avLst/>
          </a:prstGeom>
          <a:noFill/>
          <a:ln w="9525">
            <a:noFill/>
            <a:miter lim="800000"/>
            <a:headEnd/>
            <a:tailEnd/>
          </a:ln>
          <a:effectLst/>
        </p:spPr>
      </p:pic>
      <p:sp>
        <p:nvSpPr>
          <p:cNvPr id="15" name="TextBox 36"/>
          <p:cNvSpPr txBox="1">
            <a:spLocks noChangeArrowheads="1"/>
          </p:cNvSpPr>
          <p:nvPr/>
        </p:nvSpPr>
        <p:spPr bwMode="auto">
          <a:xfrm>
            <a:off x="9881312" y="1011732"/>
            <a:ext cx="1986121" cy="400110"/>
          </a:xfrm>
          <a:prstGeom prst="rect">
            <a:avLst/>
          </a:prstGeom>
          <a:noFill/>
          <a:ln w="9525">
            <a:solidFill>
              <a:srgbClr val="C00000"/>
            </a:solidFill>
            <a:miter lim="800000"/>
            <a:headEnd/>
            <a:tailEnd/>
          </a:ln>
        </p:spPr>
        <p:txBody>
          <a:bodyPr wrap="none">
            <a:spAutoFit/>
          </a:bodyPr>
          <a:lstStyle/>
          <a:p>
            <a:r>
              <a:rPr lang="de-DE" sz="2000" dirty="0">
                <a:latin typeface="Arial Narrow" pitchFamily="34" charset="0"/>
                <a:hlinkClick r:id="rId9"/>
              </a:rPr>
              <a:t>www.rasdaman.org</a:t>
            </a:r>
            <a:endParaRPr lang="en-US" sz="2000" dirty="0">
              <a:latin typeface="Arial Narrow" pitchFamily="34" charset="0"/>
            </a:endParaRPr>
          </a:p>
        </p:txBody>
      </p:sp>
      <p:grpSp>
        <p:nvGrpSpPr>
          <p:cNvPr id="3" name="Group 169"/>
          <p:cNvGrpSpPr>
            <a:grpSpLocks noChangeAspect="1"/>
          </p:cNvGrpSpPr>
          <p:nvPr/>
        </p:nvGrpSpPr>
        <p:grpSpPr bwMode="auto">
          <a:xfrm>
            <a:off x="8918990" y="1581995"/>
            <a:ext cx="2531744" cy="2084489"/>
            <a:chOff x="3805" y="3048"/>
            <a:chExt cx="716" cy="599"/>
          </a:xfrm>
        </p:grpSpPr>
        <p:pic>
          <p:nvPicPr>
            <p:cNvPr id="5129" name="Picture 170" descr="E:\sm_cnig.gif"/>
            <p:cNvPicPr>
              <a:picLocks noChangeAspect="1" noChangeArrowheads="1"/>
            </p:cNvPicPr>
            <p:nvPr/>
          </p:nvPicPr>
          <p:blipFill>
            <a:blip r:embed="rId10" cstate="print"/>
            <a:srcRect/>
            <a:stretch>
              <a:fillRect/>
            </a:stretch>
          </p:blipFill>
          <p:spPr bwMode="auto">
            <a:xfrm>
              <a:off x="3805" y="3048"/>
              <a:ext cx="553" cy="555"/>
            </a:xfrm>
            <a:prstGeom prst="rect">
              <a:avLst/>
            </a:prstGeom>
            <a:noFill/>
            <a:ln w="9525">
              <a:noFill/>
              <a:miter lim="800000"/>
              <a:headEnd/>
              <a:tailEnd/>
            </a:ln>
          </p:spPr>
        </p:pic>
        <p:sp>
          <p:nvSpPr>
            <p:cNvPr id="5130" name="Rectangle 171"/>
            <p:cNvSpPr>
              <a:spLocks noChangeAspect="1" noChangeArrowheads="1"/>
            </p:cNvSpPr>
            <p:nvPr/>
          </p:nvSpPr>
          <p:spPr bwMode="auto">
            <a:xfrm>
              <a:off x="4100" y="3302"/>
              <a:ext cx="238" cy="227"/>
            </a:xfrm>
            <a:prstGeom prst="rect">
              <a:avLst/>
            </a:prstGeom>
            <a:noFill/>
            <a:ln w="12700">
              <a:solidFill>
                <a:schemeClr val="tx1"/>
              </a:solidFill>
              <a:miter lim="800000"/>
              <a:headEnd type="none" w="sm" len="sm"/>
              <a:tailEnd type="none" w="sm" len="sm"/>
            </a:ln>
          </p:spPr>
          <p:txBody>
            <a:bodyPr wrap="none" anchor="ctr"/>
            <a:lstStyle/>
            <a:p>
              <a:endParaRPr lang="en-US"/>
            </a:p>
          </p:txBody>
        </p:sp>
        <p:sp>
          <p:nvSpPr>
            <p:cNvPr id="5131" name="Line 172"/>
            <p:cNvSpPr>
              <a:spLocks noChangeAspect="1" noChangeShapeType="1"/>
            </p:cNvSpPr>
            <p:nvPr/>
          </p:nvSpPr>
          <p:spPr bwMode="auto">
            <a:xfrm>
              <a:off x="4337" y="3302"/>
              <a:ext cx="180" cy="121"/>
            </a:xfrm>
            <a:prstGeom prst="line">
              <a:avLst/>
            </a:prstGeom>
            <a:noFill/>
            <a:ln w="12700">
              <a:solidFill>
                <a:schemeClr val="tx1"/>
              </a:solidFill>
              <a:round/>
              <a:headEnd type="none" w="sm" len="sm"/>
              <a:tailEnd type="none" w="sm" len="sm"/>
            </a:ln>
          </p:spPr>
          <p:txBody>
            <a:bodyPr/>
            <a:lstStyle/>
            <a:p>
              <a:endParaRPr lang="en-US"/>
            </a:p>
          </p:txBody>
        </p:sp>
        <p:sp>
          <p:nvSpPr>
            <p:cNvPr id="5132" name="Line 173"/>
            <p:cNvSpPr>
              <a:spLocks noChangeAspect="1" noChangeShapeType="1"/>
            </p:cNvSpPr>
            <p:nvPr/>
          </p:nvSpPr>
          <p:spPr bwMode="auto">
            <a:xfrm>
              <a:off x="4099" y="3528"/>
              <a:ext cx="184" cy="116"/>
            </a:xfrm>
            <a:prstGeom prst="line">
              <a:avLst/>
            </a:prstGeom>
            <a:noFill/>
            <a:ln w="12700">
              <a:solidFill>
                <a:schemeClr val="tx1"/>
              </a:solidFill>
              <a:round/>
              <a:headEnd type="none" w="sm" len="sm"/>
              <a:tailEnd type="none" w="sm" len="sm"/>
            </a:ln>
          </p:spPr>
          <p:txBody>
            <a:bodyPr/>
            <a:lstStyle/>
            <a:p>
              <a:endParaRPr lang="en-US"/>
            </a:p>
          </p:txBody>
        </p:sp>
        <p:graphicFrame>
          <p:nvGraphicFramePr>
            <p:cNvPr id="5122" name="Object 174"/>
            <p:cNvGraphicFramePr>
              <a:graphicFrameLocks noChangeAspect="1"/>
            </p:cNvGraphicFramePr>
            <p:nvPr/>
          </p:nvGraphicFramePr>
          <p:xfrm>
            <a:off x="4283" y="3420"/>
            <a:ext cx="238" cy="227"/>
          </p:xfrm>
          <a:graphic>
            <a:graphicData uri="http://schemas.openxmlformats.org/presentationml/2006/ole">
              <mc:AlternateContent xmlns:mc="http://schemas.openxmlformats.org/markup-compatibility/2006">
                <mc:Choice xmlns:v="urn:schemas-microsoft-com:vml" Requires="v">
                  <p:oleObj name="Photo Editor Photo" r:id="rId11" imgW="961905" imgH="914286" progId="">
                    <p:embed/>
                  </p:oleObj>
                </mc:Choice>
                <mc:Fallback>
                  <p:oleObj name="Photo Editor Photo" r:id="rId11" imgW="961905" imgH="914286" progId="">
                    <p:embed/>
                    <p:pic>
                      <p:nvPicPr>
                        <p:cNvPr id="5122" name="Object 1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3" y="3420"/>
                          <a:ext cx="238"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999999"/>
                                </a:outerShdw>
                              </a:effectLst>
                            </a14:hiddenEffects>
                          </a:ext>
                        </a:extLst>
                      </p:spPr>
                    </p:pic>
                  </p:oleObj>
                </mc:Fallback>
              </mc:AlternateContent>
            </a:graphicData>
          </a:graphic>
        </p:graphicFrame>
      </p:grpSp>
    </p:spTree>
    <p:extLst>
      <p:ext uri="{BB962C8B-B14F-4D97-AF65-F5344CB8AC3E}">
        <p14:creationId xmlns:p14="http://schemas.microsoft.com/office/powerpoint/2010/main" val="1708305558"/>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title"/>
          </p:nvPr>
        </p:nvSpPr>
        <p:spPr>
          <a:xfrm>
            <a:off x="396940" y="211137"/>
            <a:ext cx="8224838" cy="1141413"/>
          </a:xfrm>
        </p:spPr>
        <p:txBody>
          <a:bodyPr/>
          <a:lstStyle/>
          <a:p>
            <a:pPr eaLnBrk="1" hangingPunct="1"/>
            <a:r>
              <a:rPr lang="de-DE" dirty="0"/>
              <a:t>Array </a:t>
            </a:r>
            <a:r>
              <a:rPr lang="de-DE" dirty="0" err="1"/>
              <a:t>Queries</a:t>
            </a:r>
            <a:r>
              <a:rPr lang="de-DE" dirty="0"/>
              <a:t> in a </a:t>
            </a:r>
            <a:r>
              <a:rPr lang="de-DE" dirty="0" err="1"/>
              <a:t>Nutshell</a:t>
            </a:r>
            <a:endParaRPr lang="de-DE" dirty="0"/>
          </a:p>
        </p:txBody>
      </p:sp>
      <p:grpSp>
        <p:nvGrpSpPr>
          <p:cNvPr id="2" name="Group 43"/>
          <p:cNvGrpSpPr>
            <a:grpSpLocks/>
          </p:cNvGrpSpPr>
          <p:nvPr/>
        </p:nvGrpSpPr>
        <p:grpSpPr bwMode="auto">
          <a:xfrm>
            <a:off x="1782763" y="2641600"/>
            <a:ext cx="7910512" cy="1423988"/>
            <a:chOff x="258764" y="1980627"/>
            <a:chExt cx="7910858" cy="1068786"/>
          </a:xfrm>
        </p:grpSpPr>
        <p:pic>
          <p:nvPicPr>
            <p:cNvPr id="11305" name="Picture 4" descr="E:\sm_cnig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3172" y="1980627"/>
              <a:ext cx="806450"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6" name="Picture 5" descr="E:\sm_cnig.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48" y="1980627"/>
              <a:ext cx="809625" cy="66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7" name="Rectangle 6"/>
            <p:cNvSpPr>
              <a:spLocks noChangeArrowheads="1"/>
            </p:cNvSpPr>
            <p:nvPr/>
          </p:nvSpPr>
          <p:spPr bwMode="auto">
            <a:xfrm>
              <a:off x="258764" y="1998091"/>
              <a:ext cx="5788025" cy="105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77825" indent="-377825">
                <a:lnSpc>
                  <a:spcPts val="3000"/>
                </a:lnSpc>
                <a:spcBef>
                  <a:spcPct val="50000"/>
                </a:spcBef>
                <a:spcAft>
                  <a:spcPct val="10000"/>
                </a:spcAft>
                <a:buSzPct val="90000"/>
                <a:buFont typeface="Wingdings" pitchFamily="2" charset="2"/>
                <a:buChar char="§"/>
              </a:pPr>
              <a:r>
                <a:rPr lang="de-DE" sz="2000">
                  <a:solidFill>
                    <a:srgbClr val="004578"/>
                  </a:solidFill>
                  <a:latin typeface="Arial Narrow" pitchFamily="34" charset="0"/>
                </a:rPr>
                <a:t>result processing</a:t>
              </a:r>
            </a:p>
            <a:p>
              <a:pPr marL="796925" lvl="1" indent="-228600">
                <a:lnSpc>
                  <a:spcPts val="2000"/>
                </a:lnSpc>
                <a:spcBef>
                  <a:spcPct val="20000"/>
                </a:spcBef>
                <a:buClr>
                  <a:schemeClr val="accent2"/>
                </a:buClr>
                <a:buSzPct val="110000"/>
                <a:buFontTx/>
                <a:buChar char="–"/>
              </a:pPr>
              <a:endParaRPr lang="de-DE" sz="2000" b="1">
                <a:latin typeface="Arial" pitchFamily="34" charset="0"/>
              </a:endParaRPr>
            </a:p>
          </p:txBody>
        </p:sp>
        <p:sp>
          <p:nvSpPr>
            <p:cNvPr id="11308" name="TextBox 37"/>
            <p:cNvSpPr txBox="1">
              <a:spLocks noChangeArrowheads="1"/>
            </p:cNvSpPr>
            <p:nvPr/>
          </p:nvSpPr>
          <p:spPr bwMode="auto">
            <a:xfrm>
              <a:off x="2407532" y="2053434"/>
              <a:ext cx="3887773" cy="45414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bg1"/>
                  </a:solidFill>
                  <a:latin typeface="Times New Roman" pitchFamily="18" charset="0"/>
                  <a:cs typeface="Arial" pitchFamily="34" charset="0"/>
                </a:defRPr>
              </a:lvl1pPr>
              <a:lvl2pPr>
                <a:defRPr sz="2400">
                  <a:solidFill>
                    <a:schemeClr val="bg1"/>
                  </a:solidFill>
                  <a:latin typeface="Times New Roman" pitchFamily="18" charset="0"/>
                  <a:cs typeface="Arial" pitchFamily="34" charset="0"/>
                </a:defRPr>
              </a:lvl2pPr>
              <a:lvl3pPr>
                <a:defRPr sz="2400">
                  <a:solidFill>
                    <a:schemeClr val="bg1"/>
                  </a:solidFill>
                  <a:latin typeface="Times New Roman" pitchFamily="18" charset="0"/>
                  <a:cs typeface="Arial" pitchFamily="34" charset="0"/>
                </a:defRPr>
              </a:lvl3pPr>
              <a:lvl4pPr>
                <a:defRPr sz="2400">
                  <a:solidFill>
                    <a:schemeClr val="bg1"/>
                  </a:solidFill>
                  <a:latin typeface="Times New Roman" pitchFamily="18" charset="0"/>
                  <a:cs typeface="Arial" pitchFamily="34" charset="0"/>
                </a:defRPr>
              </a:lvl4pPr>
              <a:lvl5pPr>
                <a:defRPr sz="2400">
                  <a:solidFill>
                    <a:schemeClr val="bg1"/>
                  </a:solidFill>
                  <a:latin typeface="Times New Roman" pitchFamily="18"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9pPr>
            </a:lstStyle>
            <a:p>
              <a:pPr marL="0" lvl="1">
                <a:lnSpc>
                  <a:spcPts val="2000"/>
                </a:lnSpc>
                <a:spcBef>
                  <a:spcPct val="20000"/>
                </a:spcBef>
                <a:buClr>
                  <a:schemeClr val="accent2"/>
                </a:buClr>
                <a:buSzPct val="110000"/>
              </a:pPr>
              <a:r>
                <a:rPr lang="de-DE" sz="1600" b="1">
                  <a:solidFill>
                    <a:schemeClr val="tx1"/>
                  </a:solidFill>
                  <a:latin typeface="Courier New" pitchFamily="49" charset="0"/>
                </a:rPr>
                <a:t>select </a:t>
              </a:r>
              <a:r>
                <a:rPr lang="de-DE" sz="1600" b="1">
                  <a:solidFill>
                    <a:srgbClr val="C00000"/>
                  </a:solidFill>
                  <a:latin typeface="Courier New" pitchFamily="49" charset="0"/>
                </a:rPr>
                <a:t>img * (img.green &gt; 130)</a:t>
              </a:r>
              <a:br>
                <a:rPr lang="de-DE" sz="1600" b="1">
                  <a:latin typeface="Courier New" pitchFamily="49" charset="0"/>
                </a:rPr>
              </a:br>
              <a:r>
                <a:rPr lang="de-DE" sz="1600" b="1">
                  <a:solidFill>
                    <a:schemeClr val="tx1"/>
                  </a:solidFill>
                  <a:latin typeface="Courier New" pitchFamily="49" charset="0"/>
                </a:rPr>
                <a:t>from   LandsatArchive as img</a:t>
              </a:r>
              <a:endParaRPr lang="de-DE" sz="1600" b="1">
                <a:solidFill>
                  <a:schemeClr val="tx1"/>
                </a:solidFill>
                <a:latin typeface="Arial" pitchFamily="34" charset="0"/>
              </a:endParaRPr>
            </a:p>
          </p:txBody>
        </p:sp>
      </p:grpSp>
      <p:grpSp>
        <p:nvGrpSpPr>
          <p:cNvPr id="3" name="Group 45"/>
          <p:cNvGrpSpPr>
            <a:grpSpLocks/>
          </p:cNvGrpSpPr>
          <p:nvPr/>
        </p:nvGrpSpPr>
        <p:grpSpPr bwMode="auto">
          <a:xfrm>
            <a:off x="1814513" y="5040314"/>
            <a:ext cx="8604250" cy="1171575"/>
            <a:chOff x="290514" y="3689528"/>
            <a:chExt cx="8604128" cy="879590"/>
          </a:xfrm>
        </p:grpSpPr>
        <p:sp>
          <p:nvSpPr>
            <p:cNvPr id="11279" name="Rectangle 12"/>
            <p:cNvSpPr>
              <a:spLocks noChangeArrowheads="1"/>
            </p:cNvSpPr>
            <p:nvPr/>
          </p:nvSpPr>
          <p:spPr bwMode="auto">
            <a:xfrm>
              <a:off x="290514" y="3689528"/>
              <a:ext cx="522975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77825" indent="-377825">
                <a:lnSpc>
                  <a:spcPts val="3000"/>
                </a:lnSpc>
                <a:spcBef>
                  <a:spcPct val="50000"/>
                </a:spcBef>
                <a:spcAft>
                  <a:spcPct val="10000"/>
                </a:spcAft>
                <a:buSzPct val="90000"/>
                <a:buFont typeface="Wingdings" pitchFamily="2" charset="2"/>
                <a:buChar char="§"/>
              </a:pPr>
              <a:r>
                <a:rPr lang="de-DE" sz="2000" dirty="0" err="1">
                  <a:solidFill>
                    <a:srgbClr val="004578"/>
                  </a:solidFill>
                  <a:latin typeface="Arial Narrow" pitchFamily="34" charset="0"/>
                </a:rPr>
                <a:t>format</a:t>
              </a:r>
              <a:r>
                <a:rPr lang="de-DE" sz="2000" dirty="0">
                  <a:solidFill>
                    <a:srgbClr val="004578"/>
                  </a:solidFill>
                  <a:latin typeface="Arial Narrow" pitchFamily="34" charset="0"/>
                </a:rPr>
                <a:t> </a:t>
              </a:r>
              <a:r>
                <a:rPr lang="de-DE" sz="2000" dirty="0" err="1">
                  <a:solidFill>
                    <a:srgbClr val="004578"/>
                  </a:solidFill>
                  <a:latin typeface="Arial Narrow" pitchFamily="34" charset="0"/>
                </a:rPr>
                <a:t>conversion</a:t>
              </a:r>
              <a:endParaRPr lang="de-DE" sz="2000" dirty="0">
                <a:solidFill>
                  <a:srgbClr val="004578"/>
                </a:solidFill>
                <a:latin typeface="Arial Narrow" pitchFamily="34" charset="0"/>
              </a:endParaRPr>
            </a:p>
            <a:p>
              <a:pPr marL="796925" lvl="1" indent="-228600">
                <a:lnSpc>
                  <a:spcPts val="2000"/>
                </a:lnSpc>
                <a:spcBef>
                  <a:spcPct val="20000"/>
                </a:spcBef>
                <a:buClr>
                  <a:schemeClr val="accent2"/>
                </a:buClr>
                <a:buSzPct val="110000"/>
                <a:buFontTx/>
                <a:buChar char="–"/>
              </a:pPr>
              <a:endParaRPr lang="de-DE" sz="2000" b="1" dirty="0">
                <a:latin typeface="Courier New" pitchFamily="49" charset="0"/>
              </a:endParaRPr>
            </a:p>
          </p:txBody>
        </p:sp>
        <p:grpSp>
          <p:nvGrpSpPr>
            <p:cNvPr id="11280" name="Group 13"/>
            <p:cNvGrpSpPr>
              <a:grpSpLocks/>
            </p:cNvGrpSpPr>
            <p:nvPr/>
          </p:nvGrpSpPr>
          <p:grpSpPr bwMode="auto">
            <a:xfrm>
              <a:off x="6146802" y="3940972"/>
              <a:ext cx="2747840" cy="538163"/>
              <a:chOff x="4194" y="3441"/>
              <a:chExt cx="1876" cy="452"/>
            </a:xfrm>
          </p:grpSpPr>
          <p:grpSp>
            <p:nvGrpSpPr>
              <p:cNvPr id="11282" name="Group 14"/>
              <p:cNvGrpSpPr>
                <a:grpSpLocks noChangeAspect="1"/>
              </p:cNvGrpSpPr>
              <p:nvPr/>
            </p:nvGrpSpPr>
            <p:grpSpPr bwMode="auto">
              <a:xfrm>
                <a:off x="4864" y="3472"/>
                <a:ext cx="515" cy="388"/>
                <a:chOff x="2575" y="2172"/>
                <a:chExt cx="1079" cy="814"/>
              </a:xfrm>
            </p:grpSpPr>
            <p:sp>
              <p:nvSpPr>
                <p:cNvPr id="11303" name="AutoShape 15"/>
                <p:cNvSpPr>
                  <a:spLocks noChangeAspect="1" noChangeArrowheads="1"/>
                </p:cNvSpPr>
                <p:nvPr/>
              </p:nvSpPr>
              <p:spPr bwMode="auto">
                <a:xfrm>
                  <a:off x="2604" y="2172"/>
                  <a:ext cx="976" cy="814"/>
                </a:xfrm>
                <a:prstGeom prst="can">
                  <a:avLst>
                    <a:gd name="adj" fmla="val 25000"/>
                  </a:avLst>
                </a:prstGeom>
                <a:gradFill rotWithShape="0">
                  <a:gsLst>
                    <a:gs pos="0">
                      <a:srgbClr val="0084A4"/>
                    </a:gs>
                    <a:gs pos="50000">
                      <a:srgbClr val="94CBD9"/>
                    </a:gs>
                    <a:gs pos="100000">
                      <a:srgbClr val="0084A4"/>
                    </a:gs>
                  </a:gsLst>
                  <a:lin ang="0" scaled="1"/>
                </a:gradFill>
                <a:ln>
                  <a:noFill/>
                </a:ln>
                <a:effectLst>
                  <a:prstShdw prst="shdw17" dist="17961" dir="2700000">
                    <a:srgbClr val="004F62"/>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11304" name="Rectangle 16"/>
                <p:cNvSpPr>
                  <a:spLocks noChangeAspect="1" noChangeArrowheads="1"/>
                </p:cNvSpPr>
                <p:nvPr/>
              </p:nvSpPr>
              <p:spPr bwMode="auto">
                <a:xfrm>
                  <a:off x="2575" y="2445"/>
                  <a:ext cx="1079"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1100"/>
                    </a:lnSpc>
                  </a:pPr>
                  <a:r>
                    <a:rPr lang="de-DE" sz="1000" dirty="0" err="1">
                      <a:latin typeface="Arial" pitchFamily="34" charset="0"/>
                    </a:rPr>
                    <a:t>rasdaman</a:t>
                  </a:r>
                  <a:br>
                    <a:rPr lang="de-DE" sz="1000" dirty="0">
                      <a:latin typeface="Arial" pitchFamily="34" charset="0"/>
                    </a:rPr>
                  </a:br>
                  <a:r>
                    <a:rPr lang="de-DE" sz="1000" dirty="0">
                      <a:latin typeface="Arial" pitchFamily="34" charset="0"/>
                    </a:rPr>
                    <a:t>DB</a:t>
                  </a:r>
                </a:p>
              </p:txBody>
            </p:sp>
          </p:grpSp>
          <p:grpSp>
            <p:nvGrpSpPr>
              <p:cNvPr id="11283" name="Group 17"/>
              <p:cNvGrpSpPr>
                <a:grpSpLocks noChangeAspect="1"/>
              </p:cNvGrpSpPr>
              <p:nvPr/>
            </p:nvGrpSpPr>
            <p:grpSpPr bwMode="auto">
              <a:xfrm>
                <a:off x="4194" y="3441"/>
                <a:ext cx="668" cy="449"/>
                <a:chOff x="2031" y="1960"/>
                <a:chExt cx="1402" cy="943"/>
              </a:xfrm>
            </p:grpSpPr>
            <p:sp>
              <p:nvSpPr>
                <p:cNvPr id="11294" name="AutoShape 18"/>
                <p:cNvSpPr>
                  <a:spLocks noChangeAspect="1" noChangeArrowheads="1"/>
                </p:cNvSpPr>
                <p:nvPr/>
              </p:nvSpPr>
              <p:spPr bwMode="auto">
                <a:xfrm>
                  <a:off x="2147" y="1960"/>
                  <a:ext cx="660" cy="242"/>
                </a:xfrm>
                <a:prstGeom prst="cube">
                  <a:avLst>
                    <a:gd name="adj" fmla="val 24995"/>
                  </a:avLst>
                </a:prstGeom>
                <a:gradFill rotWithShape="0">
                  <a:gsLst>
                    <a:gs pos="0">
                      <a:srgbClr val="F51940"/>
                    </a:gs>
                    <a:gs pos="100000">
                      <a:srgbClr val="AB112D"/>
                    </a:gs>
                  </a:gsLst>
                  <a:path path="rect">
                    <a:fillToRect t="100000" r="100000"/>
                  </a:path>
                </a:gradFill>
                <a:ln w="12700">
                  <a:solidFill>
                    <a:srgbClr val="FFFFFF"/>
                  </a:solidFill>
                  <a:miter lim="800000"/>
                  <a:headEnd/>
                  <a:tailEnd/>
                </a:ln>
              </p:spPr>
              <p:txBody>
                <a:bodyPr wrap="none" anchor="ctr"/>
                <a:lstStyle/>
                <a:p>
                  <a:endParaRPr lang="en-US"/>
                </a:p>
              </p:txBody>
            </p:sp>
            <p:sp>
              <p:nvSpPr>
                <p:cNvPr id="11295" name="Line 19"/>
                <p:cNvSpPr>
                  <a:spLocks noChangeAspect="1" noChangeShapeType="1"/>
                </p:cNvSpPr>
                <p:nvPr/>
              </p:nvSpPr>
              <p:spPr bwMode="auto">
                <a:xfrm>
                  <a:off x="2800" y="2093"/>
                  <a:ext cx="633" cy="136"/>
                </a:xfrm>
                <a:prstGeom prst="line">
                  <a:avLst/>
                </a:prstGeom>
                <a:noFill/>
                <a:ln w="12700">
                  <a:solidFill>
                    <a:srgbClr val="F5194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1296" name="AutoShape 20"/>
                <p:cNvSpPr>
                  <a:spLocks noChangeAspect="1" noChangeArrowheads="1"/>
                </p:cNvSpPr>
                <p:nvPr/>
              </p:nvSpPr>
              <p:spPr bwMode="auto">
                <a:xfrm>
                  <a:off x="2153" y="2271"/>
                  <a:ext cx="660" cy="242"/>
                </a:xfrm>
                <a:prstGeom prst="cube">
                  <a:avLst>
                    <a:gd name="adj" fmla="val 24995"/>
                  </a:avLst>
                </a:prstGeom>
                <a:gradFill rotWithShape="0">
                  <a:gsLst>
                    <a:gs pos="0">
                      <a:srgbClr val="F51940"/>
                    </a:gs>
                    <a:gs pos="100000">
                      <a:srgbClr val="AB112D"/>
                    </a:gs>
                  </a:gsLst>
                  <a:path path="rect">
                    <a:fillToRect t="100000" r="100000"/>
                  </a:path>
                </a:gradFill>
                <a:ln w="12700">
                  <a:solidFill>
                    <a:srgbClr val="FFFFFF"/>
                  </a:solidFill>
                  <a:miter lim="800000"/>
                  <a:headEnd/>
                  <a:tailEnd/>
                </a:ln>
              </p:spPr>
              <p:txBody>
                <a:bodyPr wrap="none" anchor="ctr"/>
                <a:lstStyle/>
                <a:p>
                  <a:endParaRPr lang="en-US"/>
                </a:p>
              </p:txBody>
            </p:sp>
            <p:sp>
              <p:nvSpPr>
                <p:cNvPr id="11297" name="Line 21"/>
                <p:cNvSpPr>
                  <a:spLocks noChangeAspect="1" noChangeShapeType="1"/>
                </p:cNvSpPr>
                <p:nvPr/>
              </p:nvSpPr>
              <p:spPr bwMode="auto">
                <a:xfrm>
                  <a:off x="2806" y="2404"/>
                  <a:ext cx="616" cy="6"/>
                </a:xfrm>
                <a:prstGeom prst="line">
                  <a:avLst/>
                </a:prstGeom>
                <a:noFill/>
                <a:ln w="12700">
                  <a:solidFill>
                    <a:srgbClr val="F5194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1298" name="AutoShape 22"/>
                <p:cNvSpPr>
                  <a:spLocks noChangeAspect="1" noChangeArrowheads="1"/>
                </p:cNvSpPr>
                <p:nvPr/>
              </p:nvSpPr>
              <p:spPr bwMode="auto">
                <a:xfrm>
                  <a:off x="2159" y="2582"/>
                  <a:ext cx="660" cy="242"/>
                </a:xfrm>
                <a:prstGeom prst="cube">
                  <a:avLst>
                    <a:gd name="adj" fmla="val 24995"/>
                  </a:avLst>
                </a:prstGeom>
                <a:gradFill rotWithShape="0">
                  <a:gsLst>
                    <a:gs pos="0">
                      <a:srgbClr val="F51940"/>
                    </a:gs>
                    <a:gs pos="100000">
                      <a:srgbClr val="AB112D"/>
                    </a:gs>
                  </a:gsLst>
                  <a:path path="rect">
                    <a:fillToRect t="100000" r="100000"/>
                  </a:path>
                </a:gradFill>
                <a:ln w="12700">
                  <a:solidFill>
                    <a:srgbClr val="FFFFFF"/>
                  </a:solidFill>
                  <a:miter lim="800000"/>
                  <a:headEnd/>
                  <a:tailEnd/>
                </a:ln>
              </p:spPr>
              <p:txBody>
                <a:bodyPr wrap="none" anchor="ctr"/>
                <a:lstStyle/>
                <a:p>
                  <a:endParaRPr lang="en-US"/>
                </a:p>
              </p:txBody>
            </p:sp>
            <p:sp>
              <p:nvSpPr>
                <p:cNvPr id="11299" name="Line 23"/>
                <p:cNvSpPr>
                  <a:spLocks noChangeAspect="1" noChangeShapeType="1"/>
                </p:cNvSpPr>
                <p:nvPr/>
              </p:nvSpPr>
              <p:spPr bwMode="auto">
                <a:xfrm flipV="1">
                  <a:off x="2812" y="2580"/>
                  <a:ext cx="610" cy="135"/>
                </a:xfrm>
                <a:prstGeom prst="line">
                  <a:avLst/>
                </a:prstGeom>
                <a:noFill/>
                <a:ln w="12700">
                  <a:solidFill>
                    <a:srgbClr val="F5194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1300" name="Rectangle 24"/>
                <p:cNvSpPr>
                  <a:spLocks noChangeAspect="1" noChangeArrowheads="1"/>
                </p:cNvSpPr>
                <p:nvPr/>
              </p:nvSpPr>
              <p:spPr bwMode="auto">
                <a:xfrm>
                  <a:off x="2148" y="2345"/>
                  <a:ext cx="67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700"/>
                    </a:lnSpc>
                  </a:pPr>
                  <a:r>
                    <a:rPr lang="de-DE" sz="1000">
                      <a:latin typeface="Bookman Old Style" pitchFamily="18" charset="0"/>
                    </a:rPr>
                    <a:t>HDF</a:t>
                  </a:r>
                </a:p>
              </p:txBody>
            </p:sp>
            <p:sp>
              <p:nvSpPr>
                <p:cNvPr id="11301" name="Rectangle 25"/>
                <p:cNvSpPr>
                  <a:spLocks noChangeAspect="1" noChangeArrowheads="1"/>
                </p:cNvSpPr>
                <p:nvPr/>
              </p:nvSpPr>
              <p:spPr bwMode="auto">
                <a:xfrm>
                  <a:off x="2147" y="2021"/>
                  <a:ext cx="66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700"/>
                    </a:lnSpc>
                  </a:pPr>
                  <a:r>
                    <a:rPr lang="de-DE" sz="1000">
                      <a:latin typeface="Bookman Old Style" pitchFamily="18" charset="0"/>
                    </a:rPr>
                    <a:t>PNG</a:t>
                  </a:r>
                </a:p>
              </p:txBody>
            </p:sp>
            <p:sp>
              <p:nvSpPr>
                <p:cNvPr id="11302" name="Rectangle 26"/>
                <p:cNvSpPr>
                  <a:spLocks noChangeAspect="1" noChangeArrowheads="1"/>
                </p:cNvSpPr>
                <p:nvPr/>
              </p:nvSpPr>
              <p:spPr bwMode="auto">
                <a:xfrm>
                  <a:off x="2031" y="2649"/>
                  <a:ext cx="96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700"/>
                    </a:lnSpc>
                  </a:pPr>
                  <a:r>
                    <a:rPr lang="de-DE" sz="1000">
                      <a:latin typeface="Bookman Old Style" pitchFamily="18" charset="0"/>
                    </a:rPr>
                    <a:t>NetCDF</a:t>
                  </a:r>
                </a:p>
              </p:txBody>
            </p:sp>
          </p:grpSp>
          <p:grpSp>
            <p:nvGrpSpPr>
              <p:cNvPr id="11284" name="Group 27"/>
              <p:cNvGrpSpPr>
                <a:grpSpLocks noChangeAspect="1"/>
              </p:cNvGrpSpPr>
              <p:nvPr/>
            </p:nvGrpSpPr>
            <p:grpSpPr bwMode="auto">
              <a:xfrm>
                <a:off x="5359" y="3444"/>
                <a:ext cx="711" cy="449"/>
                <a:chOff x="4468" y="1966"/>
                <a:chExt cx="1490" cy="943"/>
              </a:xfrm>
            </p:grpSpPr>
            <p:sp>
              <p:nvSpPr>
                <p:cNvPr id="11285" name="AutoShape 28"/>
                <p:cNvSpPr>
                  <a:spLocks noChangeAspect="1" noChangeArrowheads="1"/>
                </p:cNvSpPr>
                <p:nvPr/>
              </p:nvSpPr>
              <p:spPr bwMode="auto">
                <a:xfrm>
                  <a:off x="5108" y="1966"/>
                  <a:ext cx="660" cy="242"/>
                </a:xfrm>
                <a:prstGeom prst="cube">
                  <a:avLst>
                    <a:gd name="adj" fmla="val 24995"/>
                  </a:avLst>
                </a:prstGeom>
                <a:gradFill rotWithShape="0">
                  <a:gsLst>
                    <a:gs pos="0">
                      <a:srgbClr val="F51940"/>
                    </a:gs>
                    <a:gs pos="100000">
                      <a:srgbClr val="AB112D"/>
                    </a:gs>
                  </a:gsLst>
                  <a:path path="rect">
                    <a:fillToRect t="100000" r="100000"/>
                  </a:path>
                </a:gradFill>
                <a:ln w="12700">
                  <a:solidFill>
                    <a:srgbClr val="FFFFFF"/>
                  </a:solidFill>
                  <a:miter lim="800000"/>
                  <a:headEnd/>
                  <a:tailEnd/>
                </a:ln>
              </p:spPr>
              <p:txBody>
                <a:bodyPr wrap="none" anchor="ctr"/>
                <a:lstStyle/>
                <a:p>
                  <a:endParaRPr lang="en-US"/>
                </a:p>
              </p:txBody>
            </p:sp>
            <p:sp>
              <p:nvSpPr>
                <p:cNvPr id="11286" name="AutoShape 29"/>
                <p:cNvSpPr>
                  <a:spLocks noChangeAspect="1" noChangeArrowheads="1"/>
                </p:cNvSpPr>
                <p:nvPr/>
              </p:nvSpPr>
              <p:spPr bwMode="auto">
                <a:xfrm>
                  <a:off x="5114" y="2277"/>
                  <a:ext cx="660" cy="242"/>
                </a:xfrm>
                <a:prstGeom prst="cube">
                  <a:avLst>
                    <a:gd name="adj" fmla="val 24995"/>
                  </a:avLst>
                </a:prstGeom>
                <a:gradFill rotWithShape="0">
                  <a:gsLst>
                    <a:gs pos="0">
                      <a:srgbClr val="F51940"/>
                    </a:gs>
                    <a:gs pos="100000">
                      <a:srgbClr val="AB112D"/>
                    </a:gs>
                  </a:gsLst>
                  <a:path path="rect">
                    <a:fillToRect t="100000" r="100000"/>
                  </a:path>
                </a:gradFill>
                <a:ln w="12700">
                  <a:solidFill>
                    <a:srgbClr val="FFFFFF"/>
                  </a:solidFill>
                  <a:miter lim="800000"/>
                  <a:headEnd/>
                  <a:tailEnd/>
                </a:ln>
              </p:spPr>
              <p:txBody>
                <a:bodyPr wrap="none" anchor="ctr"/>
                <a:lstStyle/>
                <a:p>
                  <a:endParaRPr lang="en-US"/>
                </a:p>
              </p:txBody>
            </p:sp>
            <p:sp>
              <p:nvSpPr>
                <p:cNvPr id="11287" name="AutoShape 30"/>
                <p:cNvSpPr>
                  <a:spLocks noChangeAspect="1" noChangeArrowheads="1"/>
                </p:cNvSpPr>
                <p:nvPr/>
              </p:nvSpPr>
              <p:spPr bwMode="auto">
                <a:xfrm>
                  <a:off x="5120" y="2588"/>
                  <a:ext cx="660" cy="242"/>
                </a:xfrm>
                <a:prstGeom prst="cube">
                  <a:avLst>
                    <a:gd name="adj" fmla="val 24995"/>
                  </a:avLst>
                </a:prstGeom>
                <a:gradFill rotWithShape="0">
                  <a:gsLst>
                    <a:gs pos="0">
                      <a:srgbClr val="F51940"/>
                    </a:gs>
                    <a:gs pos="100000">
                      <a:srgbClr val="AB112D"/>
                    </a:gs>
                  </a:gsLst>
                  <a:path path="rect">
                    <a:fillToRect t="100000" r="100000"/>
                  </a:path>
                </a:gradFill>
                <a:ln w="12700">
                  <a:solidFill>
                    <a:srgbClr val="FFFFFF"/>
                  </a:solidFill>
                  <a:miter lim="800000"/>
                  <a:headEnd/>
                  <a:tailEnd/>
                </a:ln>
              </p:spPr>
              <p:txBody>
                <a:bodyPr wrap="none" anchor="ctr"/>
                <a:lstStyle/>
                <a:p>
                  <a:endParaRPr lang="en-US"/>
                </a:p>
              </p:txBody>
            </p:sp>
            <p:sp>
              <p:nvSpPr>
                <p:cNvPr id="11288" name="Line 31"/>
                <p:cNvSpPr>
                  <a:spLocks noChangeAspect="1" noChangeShapeType="1"/>
                </p:cNvSpPr>
                <p:nvPr/>
              </p:nvSpPr>
              <p:spPr bwMode="auto">
                <a:xfrm flipH="1">
                  <a:off x="4468" y="2111"/>
                  <a:ext cx="633" cy="136"/>
                </a:xfrm>
                <a:prstGeom prst="line">
                  <a:avLst/>
                </a:prstGeom>
                <a:noFill/>
                <a:ln w="12700">
                  <a:solidFill>
                    <a:srgbClr val="F5194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89" name="Line 32"/>
                <p:cNvSpPr>
                  <a:spLocks noChangeAspect="1" noChangeShapeType="1"/>
                </p:cNvSpPr>
                <p:nvPr/>
              </p:nvSpPr>
              <p:spPr bwMode="auto">
                <a:xfrm flipH="1">
                  <a:off x="4475" y="2422"/>
                  <a:ext cx="616" cy="6"/>
                </a:xfrm>
                <a:prstGeom prst="line">
                  <a:avLst/>
                </a:prstGeom>
                <a:noFill/>
                <a:ln w="12700">
                  <a:solidFill>
                    <a:srgbClr val="F5194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90" name="Line 33"/>
                <p:cNvSpPr>
                  <a:spLocks noChangeAspect="1" noChangeShapeType="1"/>
                </p:cNvSpPr>
                <p:nvPr/>
              </p:nvSpPr>
              <p:spPr bwMode="auto">
                <a:xfrm flipH="1" flipV="1">
                  <a:off x="4481" y="2598"/>
                  <a:ext cx="610" cy="135"/>
                </a:xfrm>
                <a:prstGeom prst="line">
                  <a:avLst/>
                </a:prstGeom>
                <a:noFill/>
                <a:ln w="12700">
                  <a:solidFill>
                    <a:srgbClr val="F5194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91" name="Rectangle 34"/>
                <p:cNvSpPr>
                  <a:spLocks noChangeAspect="1" noChangeArrowheads="1"/>
                </p:cNvSpPr>
                <p:nvPr/>
              </p:nvSpPr>
              <p:spPr bwMode="auto">
                <a:xfrm>
                  <a:off x="5106" y="2348"/>
                  <a:ext cx="67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700"/>
                    </a:lnSpc>
                  </a:pPr>
                  <a:r>
                    <a:rPr lang="de-DE" sz="1000">
                      <a:latin typeface="Bookman Old Style" pitchFamily="18" charset="0"/>
                    </a:rPr>
                    <a:t>HDF</a:t>
                  </a:r>
                </a:p>
              </p:txBody>
            </p:sp>
            <p:sp>
              <p:nvSpPr>
                <p:cNvPr id="11292" name="Rectangle 35"/>
                <p:cNvSpPr>
                  <a:spLocks noChangeAspect="1" noChangeArrowheads="1"/>
                </p:cNvSpPr>
                <p:nvPr/>
              </p:nvSpPr>
              <p:spPr bwMode="auto">
                <a:xfrm>
                  <a:off x="5115" y="2027"/>
                  <a:ext cx="66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700"/>
                    </a:lnSpc>
                  </a:pPr>
                  <a:r>
                    <a:rPr lang="de-DE" sz="1000">
                      <a:latin typeface="Bookman Old Style" pitchFamily="18" charset="0"/>
                    </a:rPr>
                    <a:t>PNG</a:t>
                  </a:r>
                </a:p>
              </p:txBody>
            </p:sp>
            <p:sp>
              <p:nvSpPr>
                <p:cNvPr id="11293" name="Rectangle 36"/>
                <p:cNvSpPr>
                  <a:spLocks noChangeAspect="1" noChangeArrowheads="1"/>
                </p:cNvSpPr>
                <p:nvPr/>
              </p:nvSpPr>
              <p:spPr bwMode="auto">
                <a:xfrm>
                  <a:off x="4992" y="2655"/>
                  <a:ext cx="96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lnSpc>
                      <a:spcPts val="700"/>
                    </a:lnSpc>
                  </a:pPr>
                  <a:r>
                    <a:rPr lang="de-DE" sz="1000">
                      <a:latin typeface="Bookman Old Style" pitchFamily="18" charset="0"/>
                    </a:rPr>
                    <a:t>NetCDF</a:t>
                  </a:r>
                </a:p>
              </p:txBody>
            </p:sp>
          </p:grpSp>
        </p:grpSp>
        <p:sp>
          <p:nvSpPr>
            <p:cNvPr id="11281" name="TextBox 40"/>
            <p:cNvSpPr txBox="1">
              <a:spLocks noChangeArrowheads="1"/>
            </p:cNvSpPr>
            <p:nvPr/>
          </p:nvSpPr>
          <p:spPr bwMode="auto">
            <a:xfrm>
              <a:off x="1154468" y="4115024"/>
              <a:ext cx="4930247" cy="45409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bg1"/>
                  </a:solidFill>
                  <a:latin typeface="Times New Roman" pitchFamily="18" charset="0"/>
                  <a:cs typeface="Arial" pitchFamily="34" charset="0"/>
                </a:defRPr>
              </a:lvl1pPr>
              <a:lvl2pPr>
                <a:defRPr sz="2400">
                  <a:solidFill>
                    <a:schemeClr val="bg1"/>
                  </a:solidFill>
                  <a:latin typeface="Times New Roman" pitchFamily="18" charset="0"/>
                  <a:cs typeface="Arial" pitchFamily="34" charset="0"/>
                </a:defRPr>
              </a:lvl2pPr>
              <a:lvl3pPr>
                <a:defRPr sz="2400">
                  <a:solidFill>
                    <a:schemeClr val="bg1"/>
                  </a:solidFill>
                  <a:latin typeface="Times New Roman" pitchFamily="18" charset="0"/>
                  <a:cs typeface="Arial" pitchFamily="34" charset="0"/>
                </a:defRPr>
              </a:lvl3pPr>
              <a:lvl4pPr>
                <a:defRPr sz="2400">
                  <a:solidFill>
                    <a:schemeClr val="bg1"/>
                  </a:solidFill>
                  <a:latin typeface="Times New Roman" pitchFamily="18" charset="0"/>
                  <a:cs typeface="Arial" pitchFamily="34" charset="0"/>
                </a:defRPr>
              </a:lvl4pPr>
              <a:lvl5pPr>
                <a:defRPr sz="2400">
                  <a:solidFill>
                    <a:schemeClr val="bg1"/>
                  </a:solidFill>
                  <a:latin typeface="Times New Roman" pitchFamily="18"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9pPr>
            </a:lstStyle>
            <a:p>
              <a:pPr marL="0" lvl="1">
                <a:lnSpc>
                  <a:spcPts val="2000"/>
                </a:lnSpc>
                <a:spcBef>
                  <a:spcPct val="20000"/>
                </a:spcBef>
                <a:buClr>
                  <a:schemeClr val="accent2"/>
                </a:buClr>
                <a:buSzPct val="110000"/>
              </a:pPr>
              <a:r>
                <a:rPr lang="en-US" sz="1600" b="1" noProof="1">
                  <a:solidFill>
                    <a:schemeClr val="tx1"/>
                  </a:solidFill>
                  <a:latin typeface="Courier New" pitchFamily="49" charset="0"/>
                </a:rPr>
                <a:t>select</a:t>
              </a:r>
              <a:r>
                <a:rPr lang="de-DE" sz="1600" b="1" dirty="0">
                  <a:latin typeface="Courier New" pitchFamily="49" charset="0"/>
                </a:rPr>
                <a:t> </a:t>
              </a:r>
              <a:r>
                <a:rPr lang="de-DE" sz="1600" b="1" dirty="0">
                  <a:solidFill>
                    <a:srgbClr val="C00000"/>
                  </a:solidFill>
                  <a:latin typeface="Courier New" pitchFamily="49" charset="0"/>
                </a:rPr>
                <a:t>encode(</a:t>
              </a:r>
              <a:r>
                <a:rPr lang="de-DE" sz="1600" b="1" dirty="0">
                  <a:latin typeface="Courier New" pitchFamily="49" charset="0"/>
                </a:rPr>
                <a:t> </a:t>
              </a:r>
              <a:r>
                <a:rPr lang="de-DE" sz="1600" b="1" dirty="0">
                  <a:solidFill>
                    <a:schemeClr val="tx1"/>
                  </a:solidFill>
                  <a:latin typeface="Courier New" pitchFamily="49" charset="0"/>
                </a:rPr>
                <a:t>img.red</a:t>
              </a:r>
              <a:r>
                <a:rPr lang="de-DE" sz="1600" b="1" dirty="0">
                  <a:solidFill>
                    <a:srgbClr val="C00000"/>
                  </a:solidFill>
                  <a:latin typeface="Courier New" pitchFamily="49" charset="0"/>
                </a:rPr>
                <a:t>, "image/png " )</a:t>
              </a:r>
              <a:br>
                <a:rPr lang="de-DE" sz="1600" b="1" dirty="0">
                  <a:solidFill>
                    <a:srgbClr val="C00000"/>
                  </a:solidFill>
                  <a:latin typeface="Courier New" pitchFamily="49" charset="0"/>
                </a:rPr>
              </a:br>
              <a:r>
                <a:rPr lang="de-DE" sz="1600" b="1" dirty="0">
                  <a:solidFill>
                    <a:schemeClr val="tx1"/>
                  </a:solidFill>
                  <a:latin typeface="Courier New" pitchFamily="49" charset="0"/>
                </a:rPr>
                <a:t>from   LandsatArchive as img</a:t>
              </a:r>
              <a:endParaRPr lang="de-DE" sz="1600" b="1" dirty="0">
                <a:solidFill>
                  <a:schemeClr val="tx1"/>
                </a:solidFill>
                <a:latin typeface="Arial" pitchFamily="34" charset="0"/>
              </a:endParaRPr>
            </a:p>
          </p:txBody>
        </p:sp>
      </p:grpSp>
      <p:grpSp>
        <p:nvGrpSpPr>
          <p:cNvPr id="8" name="Group 42"/>
          <p:cNvGrpSpPr>
            <a:grpSpLocks/>
          </p:cNvGrpSpPr>
          <p:nvPr/>
        </p:nvGrpSpPr>
        <p:grpSpPr bwMode="auto">
          <a:xfrm>
            <a:off x="1782763" y="1243013"/>
            <a:ext cx="8191500" cy="1638300"/>
            <a:chOff x="258763" y="931688"/>
            <a:chExt cx="8190361" cy="1229297"/>
          </a:xfrm>
        </p:grpSpPr>
        <p:sp>
          <p:nvSpPr>
            <p:cNvPr id="11276" name="Rectangle 2"/>
            <p:cNvSpPr>
              <a:spLocks noChangeArrowheads="1"/>
            </p:cNvSpPr>
            <p:nvPr/>
          </p:nvSpPr>
          <p:spPr bwMode="auto">
            <a:xfrm>
              <a:off x="258763" y="1002506"/>
              <a:ext cx="6159500" cy="115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77825" indent="-377825">
                <a:lnSpc>
                  <a:spcPts val="3000"/>
                </a:lnSpc>
                <a:spcBef>
                  <a:spcPct val="50000"/>
                </a:spcBef>
                <a:spcAft>
                  <a:spcPct val="10000"/>
                </a:spcAft>
                <a:buSzPct val="90000"/>
                <a:buFont typeface="Wingdings" pitchFamily="2" charset="2"/>
                <a:buChar char="§"/>
              </a:pPr>
              <a:r>
                <a:rPr lang="de-DE" sz="2000">
                  <a:solidFill>
                    <a:srgbClr val="004578"/>
                  </a:solidFill>
                  <a:latin typeface="Arial Narrow" pitchFamily="34" charset="0"/>
                </a:rPr>
                <a:t>trimming &amp; slicing</a:t>
              </a:r>
              <a:br>
                <a:rPr lang="de-DE" sz="2000" b="1">
                  <a:latin typeface="Courier New" pitchFamily="49" charset="0"/>
                </a:rPr>
              </a:br>
              <a:endParaRPr lang="de-DE" sz="2000" b="1">
                <a:latin typeface="Courier New" pitchFamily="49" charset="0"/>
              </a:endParaRPr>
            </a:p>
          </p:txBody>
        </p:sp>
        <p:sp>
          <p:nvSpPr>
            <p:cNvPr id="11277" name="TextBox 36"/>
            <p:cNvSpPr txBox="1">
              <a:spLocks noChangeArrowheads="1"/>
            </p:cNvSpPr>
            <p:nvPr/>
          </p:nvSpPr>
          <p:spPr bwMode="auto">
            <a:xfrm>
              <a:off x="2565579" y="1069138"/>
              <a:ext cx="4381117" cy="4541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bg1"/>
                  </a:solidFill>
                  <a:latin typeface="Times New Roman" pitchFamily="18" charset="0"/>
                  <a:cs typeface="Arial" pitchFamily="34" charset="0"/>
                </a:defRPr>
              </a:lvl1pPr>
              <a:lvl2pPr>
                <a:defRPr sz="2400">
                  <a:solidFill>
                    <a:schemeClr val="bg1"/>
                  </a:solidFill>
                  <a:latin typeface="Times New Roman" pitchFamily="18" charset="0"/>
                  <a:cs typeface="Arial" pitchFamily="34" charset="0"/>
                </a:defRPr>
              </a:lvl2pPr>
              <a:lvl3pPr>
                <a:defRPr sz="2400">
                  <a:solidFill>
                    <a:schemeClr val="bg1"/>
                  </a:solidFill>
                  <a:latin typeface="Times New Roman" pitchFamily="18" charset="0"/>
                  <a:cs typeface="Arial" pitchFamily="34" charset="0"/>
                </a:defRPr>
              </a:lvl3pPr>
              <a:lvl4pPr>
                <a:defRPr sz="2400">
                  <a:solidFill>
                    <a:schemeClr val="bg1"/>
                  </a:solidFill>
                  <a:latin typeface="Times New Roman" pitchFamily="18" charset="0"/>
                  <a:cs typeface="Arial" pitchFamily="34" charset="0"/>
                </a:defRPr>
              </a:lvl4pPr>
              <a:lvl5pPr>
                <a:defRPr sz="2400">
                  <a:solidFill>
                    <a:schemeClr val="bg1"/>
                  </a:solidFill>
                  <a:latin typeface="Times New Roman" pitchFamily="18"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9pPr>
            </a:lstStyle>
            <a:p>
              <a:pPr marL="0" lvl="1">
                <a:lnSpc>
                  <a:spcPts val="2000"/>
                </a:lnSpc>
                <a:spcBef>
                  <a:spcPct val="20000"/>
                </a:spcBef>
                <a:buClr>
                  <a:schemeClr val="accent2"/>
                </a:buClr>
                <a:buSzPct val="110000"/>
              </a:pPr>
              <a:r>
                <a:rPr lang="de-DE" sz="1600" b="1" dirty="0" err="1">
                  <a:solidFill>
                    <a:schemeClr val="tx1"/>
                  </a:solidFill>
                  <a:latin typeface="Courier New" pitchFamily="49" charset="0"/>
                </a:rPr>
                <a:t>select</a:t>
              </a:r>
              <a:r>
                <a:rPr lang="de-DE" sz="1600" b="1" dirty="0">
                  <a:solidFill>
                    <a:schemeClr val="tx1"/>
                  </a:solidFill>
                  <a:latin typeface="Courier New" pitchFamily="49" charset="0"/>
                </a:rPr>
                <a:t> c</a:t>
              </a:r>
              <a:r>
                <a:rPr lang="de-DE" sz="1600" b="1" dirty="0">
                  <a:solidFill>
                    <a:srgbClr val="C00000"/>
                  </a:solidFill>
                  <a:latin typeface="Courier New" pitchFamily="49" charset="0"/>
                </a:rPr>
                <a:t>[ *:*, 100:200, *:*, 42 ]</a:t>
              </a:r>
              <a:r>
                <a:rPr lang="de-DE" sz="1600" b="1" dirty="0">
                  <a:latin typeface="Courier New" pitchFamily="49" charset="0"/>
                </a:rPr>
                <a:t> </a:t>
              </a:r>
              <a:br>
                <a:rPr lang="de-DE" sz="1600" b="1" dirty="0">
                  <a:latin typeface="Courier New" pitchFamily="49" charset="0"/>
                </a:rPr>
              </a:br>
              <a:r>
                <a:rPr lang="de-DE" sz="1600" b="1" dirty="0" err="1">
                  <a:solidFill>
                    <a:schemeClr val="tx1"/>
                  </a:solidFill>
                  <a:latin typeface="Courier New" pitchFamily="49" charset="0"/>
                </a:rPr>
                <a:t>from</a:t>
              </a:r>
              <a:r>
                <a:rPr lang="de-DE" sz="1600" b="1" dirty="0">
                  <a:solidFill>
                    <a:schemeClr val="tx1"/>
                  </a:solidFill>
                  <a:latin typeface="Courier New" pitchFamily="49" charset="0"/>
                </a:rPr>
                <a:t>   </a:t>
              </a:r>
              <a:r>
                <a:rPr lang="de-DE" sz="1600" b="1" dirty="0" err="1">
                  <a:solidFill>
                    <a:schemeClr val="tx1"/>
                  </a:solidFill>
                  <a:latin typeface="Courier New" pitchFamily="49" charset="0"/>
                </a:rPr>
                <a:t>ClimateSimulations</a:t>
              </a:r>
              <a:r>
                <a:rPr lang="de-DE" sz="1600" b="1" dirty="0">
                  <a:solidFill>
                    <a:schemeClr val="tx1"/>
                  </a:solidFill>
                  <a:latin typeface="Courier New" pitchFamily="49" charset="0"/>
                </a:rPr>
                <a:t> </a:t>
              </a:r>
              <a:r>
                <a:rPr lang="de-DE" sz="1600" b="1" dirty="0" err="1">
                  <a:solidFill>
                    <a:schemeClr val="tx1"/>
                  </a:solidFill>
                  <a:latin typeface="Courier New" pitchFamily="49" charset="0"/>
                </a:rPr>
                <a:t>as</a:t>
              </a:r>
              <a:r>
                <a:rPr lang="de-DE" sz="1600" b="1" dirty="0">
                  <a:solidFill>
                    <a:schemeClr val="tx1"/>
                  </a:solidFill>
                  <a:latin typeface="Courier New" pitchFamily="49" charset="0"/>
                </a:rPr>
                <a:t> c </a:t>
              </a:r>
            </a:p>
          </p:txBody>
        </p:sp>
        <p:graphicFrame>
          <p:nvGraphicFramePr>
            <p:cNvPr id="11278" name="Object 8"/>
            <p:cNvGraphicFramePr>
              <a:graphicFrameLocks noChangeAspect="1"/>
            </p:cNvGraphicFramePr>
            <p:nvPr/>
          </p:nvGraphicFramePr>
          <p:xfrm>
            <a:off x="6965251" y="931688"/>
            <a:ext cx="1483873" cy="818090"/>
          </p:xfrm>
          <a:graphic>
            <a:graphicData uri="http://schemas.openxmlformats.org/presentationml/2006/ole">
              <mc:AlternateContent xmlns:mc="http://schemas.openxmlformats.org/markup-compatibility/2006">
                <mc:Choice xmlns:v="urn:schemas-microsoft-com:vml" Requires="v">
                  <p:oleObj r:id="rId5" imgW="1533231" imgH="996754" progId="">
                    <p:embed/>
                  </p:oleObj>
                </mc:Choice>
                <mc:Fallback>
                  <p:oleObj r:id="rId5" imgW="1533231" imgH="996754" progId="">
                    <p:embed/>
                    <p:pic>
                      <p:nvPicPr>
                        <p:cNvPr id="1127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51" y="931688"/>
                          <a:ext cx="1483873" cy="818090"/>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44"/>
          <p:cNvGrpSpPr>
            <a:grpSpLocks/>
          </p:cNvGrpSpPr>
          <p:nvPr/>
        </p:nvGrpSpPr>
        <p:grpSpPr bwMode="auto">
          <a:xfrm>
            <a:off x="1782763" y="3714751"/>
            <a:ext cx="7834312" cy="1382713"/>
            <a:chOff x="258763" y="2785712"/>
            <a:chExt cx="7834831" cy="1037035"/>
          </a:xfrm>
        </p:grpSpPr>
        <p:sp>
          <p:nvSpPr>
            <p:cNvPr id="11271" name="Rectangle 8"/>
            <p:cNvSpPr>
              <a:spLocks noChangeArrowheads="1"/>
            </p:cNvSpPr>
            <p:nvPr/>
          </p:nvSpPr>
          <p:spPr bwMode="auto">
            <a:xfrm>
              <a:off x="258763" y="2785712"/>
              <a:ext cx="7219950" cy="103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77825" indent="-377825">
                <a:lnSpc>
                  <a:spcPts val="3000"/>
                </a:lnSpc>
                <a:spcBef>
                  <a:spcPct val="50000"/>
                </a:spcBef>
                <a:spcAft>
                  <a:spcPct val="10000"/>
                </a:spcAft>
                <a:buSzPct val="90000"/>
                <a:buFont typeface="Wingdings" pitchFamily="2" charset="2"/>
                <a:buChar char="§"/>
              </a:pPr>
              <a:r>
                <a:rPr lang="de-DE" sz="2000">
                  <a:solidFill>
                    <a:srgbClr val="004578"/>
                  </a:solidFill>
                  <a:latin typeface="Arial Narrow" pitchFamily="34" charset="0"/>
                </a:rPr>
                <a:t>search &amp; </a:t>
              </a:r>
              <a:br>
                <a:rPr lang="de-DE" sz="2000">
                  <a:solidFill>
                    <a:srgbClr val="004578"/>
                  </a:solidFill>
                  <a:latin typeface="Arial Narrow" pitchFamily="34" charset="0"/>
                </a:rPr>
              </a:br>
              <a:r>
                <a:rPr lang="de-DE" sz="2000">
                  <a:solidFill>
                    <a:srgbClr val="004578"/>
                  </a:solidFill>
                  <a:latin typeface="Arial Narrow" pitchFamily="34" charset="0"/>
                </a:rPr>
                <a:t>aggregation</a:t>
              </a:r>
            </a:p>
            <a:p>
              <a:pPr marL="796925" lvl="1" indent="-228600">
                <a:lnSpc>
                  <a:spcPts val="2000"/>
                </a:lnSpc>
                <a:spcBef>
                  <a:spcPct val="20000"/>
                </a:spcBef>
                <a:buClr>
                  <a:schemeClr val="accent2"/>
                </a:buClr>
                <a:buSzPct val="110000"/>
                <a:buFontTx/>
                <a:buChar char="–"/>
              </a:pPr>
              <a:endParaRPr lang="de-DE" sz="2000" b="1">
                <a:solidFill>
                  <a:schemeClr val="hlink"/>
                </a:solidFill>
                <a:latin typeface="Arial" pitchFamily="34" charset="0"/>
              </a:endParaRPr>
            </a:p>
          </p:txBody>
        </p:sp>
        <p:sp>
          <p:nvSpPr>
            <p:cNvPr id="11272" name="TextBox 38"/>
            <p:cNvSpPr txBox="1">
              <a:spLocks noChangeArrowheads="1"/>
            </p:cNvSpPr>
            <p:nvPr/>
          </p:nvSpPr>
          <p:spPr bwMode="auto">
            <a:xfrm>
              <a:off x="2181747" y="2873732"/>
              <a:ext cx="4628186" cy="64657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bg1"/>
                  </a:solidFill>
                  <a:latin typeface="Times New Roman" pitchFamily="18" charset="0"/>
                  <a:cs typeface="Arial" pitchFamily="34" charset="0"/>
                </a:defRPr>
              </a:lvl1pPr>
              <a:lvl2pPr>
                <a:defRPr sz="2400">
                  <a:solidFill>
                    <a:schemeClr val="bg1"/>
                  </a:solidFill>
                  <a:latin typeface="Times New Roman" pitchFamily="18" charset="0"/>
                  <a:cs typeface="Arial" pitchFamily="34" charset="0"/>
                </a:defRPr>
              </a:lvl2pPr>
              <a:lvl3pPr>
                <a:defRPr sz="2400">
                  <a:solidFill>
                    <a:schemeClr val="bg1"/>
                  </a:solidFill>
                  <a:latin typeface="Times New Roman" pitchFamily="18" charset="0"/>
                  <a:cs typeface="Arial" pitchFamily="34" charset="0"/>
                </a:defRPr>
              </a:lvl3pPr>
              <a:lvl4pPr>
                <a:defRPr sz="2400">
                  <a:solidFill>
                    <a:schemeClr val="bg1"/>
                  </a:solidFill>
                  <a:latin typeface="Times New Roman" pitchFamily="18" charset="0"/>
                  <a:cs typeface="Arial" pitchFamily="34" charset="0"/>
                </a:defRPr>
              </a:lvl4pPr>
              <a:lvl5pPr>
                <a:defRPr sz="2400">
                  <a:solidFill>
                    <a:schemeClr val="bg1"/>
                  </a:solidFill>
                  <a:latin typeface="Times New Roman" pitchFamily="18"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Arial" pitchFamily="34" charset="0"/>
                </a:defRPr>
              </a:lvl9pPr>
            </a:lstStyle>
            <a:p>
              <a:pPr marL="0" lvl="1">
                <a:lnSpc>
                  <a:spcPts val="2000"/>
                </a:lnSpc>
                <a:spcBef>
                  <a:spcPct val="20000"/>
                </a:spcBef>
                <a:buClr>
                  <a:schemeClr val="accent2"/>
                </a:buClr>
                <a:buSzPct val="110000"/>
              </a:pPr>
              <a:r>
                <a:rPr lang="en-US" sz="1600" b="1" noProof="1">
                  <a:solidFill>
                    <a:schemeClr val="tx1"/>
                  </a:solidFill>
                  <a:latin typeface="Courier New" pitchFamily="49" charset="0"/>
                </a:rPr>
                <a:t>select</a:t>
              </a:r>
              <a:r>
                <a:rPr lang="de-DE" sz="1600" b="1" dirty="0">
                  <a:solidFill>
                    <a:schemeClr val="tx1"/>
                  </a:solidFill>
                  <a:latin typeface="Courier New" pitchFamily="49" charset="0"/>
                </a:rPr>
                <a:t> mri</a:t>
              </a:r>
              <a:br>
                <a:rPr lang="de-DE" sz="1600" b="1" dirty="0">
                  <a:solidFill>
                    <a:schemeClr val="tx1"/>
                  </a:solidFill>
                  <a:latin typeface="Courier New" pitchFamily="49" charset="0"/>
                </a:rPr>
              </a:br>
              <a:r>
                <a:rPr lang="de-DE" sz="1600" b="1" noProof="1">
                  <a:solidFill>
                    <a:schemeClr val="tx1"/>
                  </a:solidFill>
                  <a:latin typeface="Courier New" pitchFamily="49" charset="0"/>
                </a:rPr>
                <a:t>from</a:t>
              </a:r>
              <a:r>
                <a:rPr lang="de-DE" sz="1600" b="1" dirty="0">
                  <a:solidFill>
                    <a:schemeClr val="tx1"/>
                  </a:solidFill>
                  <a:latin typeface="Courier New" pitchFamily="49" charset="0"/>
                </a:rPr>
                <a:t>   MRI </a:t>
              </a:r>
              <a:r>
                <a:rPr lang="de-DE" sz="1600" b="1" noProof="1">
                  <a:solidFill>
                    <a:schemeClr val="tx1"/>
                  </a:solidFill>
                  <a:latin typeface="Courier New" pitchFamily="49" charset="0"/>
                </a:rPr>
                <a:t>as</a:t>
              </a:r>
              <a:r>
                <a:rPr lang="de-DE" sz="1600" b="1" dirty="0">
                  <a:solidFill>
                    <a:schemeClr val="tx1"/>
                  </a:solidFill>
                  <a:latin typeface="Courier New" pitchFamily="49" charset="0"/>
                </a:rPr>
                <a:t> mri, masks as m</a:t>
              </a:r>
              <a:br>
                <a:rPr lang="de-DE" sz="1600" b="1" dirty="0">
                  <a:solidFill>
                    <a:schemeClr val="tx1"/>
                  </a:solidFill>
                  <a:latin typeface="Courier New" pitchFamily="49" charset="0"/>
                </a:rPr>
              </a:br>
              <a:r>
                <a:rPr lang="de-DE" sz="1600" b="1" noProof="1">
                  <a:solidFill>
                    <a:srgbClr val="C00000"/>
                  </a:solidFill>
                  <a:latin typeface="Courier New" pitchFamily="49" charset="0"/>
                </a:rPr>
                <a:t>where</a:t>
              </a:r>
              <a:r>
                <a:rPr lang="de-DE" sz="1600" b="1" dirty="0">
                  <a:latin typeface="Courier New" pitchFamily="49" charset="0"/>
                </a:rPr>
                <a:t>  </a:t>
              </a:r>
              <a:r>
                <a:rPr lang="de-DE" sz="1600" b="1" noProof="1">
                  <a:solidFill>
                    <a:srgbClr val="C00000"/>
                  </a:solidFill>
                  <a:latin typeface="Courier New" pitchFamily="49" charset="0"/>
                </a:rPr>
                <a:t>some_cells(</a:t>
              </a:r>
              <a:r>
                <a:rPr lang="de-DE" sz="1600" b="1" dirty="0">
                  <a:solidFill>
                    <a:srgbClr val="C00000"/>
                  </a:solidFill>
                  <a:latin typeface="Courier New" pitchFamily="49" charset="0"/>
                </a:rPr>
                <a:t> </a:t>
              </a:r>
              <a:r>
                <a:rPr lang="de-DE" sz="1600" b="1" dirty="0">
                  <a:solidFill>
                    <a:schemeClr val="tx1"/>
                  </a:solidFill>
                  <a:latin typeface="Courier New" pitchFamily="49" charset="0"/>
                </a:rPr>
                <a:t>mri</a:t>
              </a:r>
              <a:r>
                <a:rPr lang="de-DE" sz="1600" b="1" noProof="1">
                  <a:solidFill>
                    <a:schemeClr val="tx1"/>
                  </a:solidFill>
                  <a:latin typeface="Courier New" pitchFamily="49" charset="0"/>
                </a:rPr>
                <a:t> &gt;</a:t>
              </a:r>
              <a:r>
                <a:rPr lang="de-DE" sz="1600" b="1" dirty="0">
                  <a:solidFill>
                    <a:schemeClr val="tx1"/>
                  </a:solidFill>
                  <a:latin typeface="Courier New" pitchFamily="49" charset="0"/>
                </a:rPr>
                <a:t> 250 and m </a:t>
              </a:r>
              <a:r>
                <a:rPr lang="de-DE" sz="1600" b="1" noProof="1">
                  <a:solidFill>
                    <a:srgbClr val="C00000"/>
                  </a:solidFill>
                  <a:latin typeface="Courier New" pitchFamily="49" charset="0"/>
                </a:rPr>
                <a:t>)</a:t>
              </a:r>
              <a:endParaRPr lang="de-DE" sz="1600" b="1" dirty="0">
                <a:solidFill>
                  <a:srgbClr val="C00000"/>
                </a:solidFill>
                <a:latin typeface="Arial" pitchFamily="34" charset="0"/>
              </a:endParaRPr>
            </a:p>
          </p:txBody>
        </p:sp>
        <p:pic>
          <p:nvPicPr>
            <p:cNvPr id="11273" name="Picture 9" descr="\\sunforw0.forwiss.tu-muenchen.de\wiss\troeger\images\mr_m7.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91868" y="2872343"/>
              <a:ext cx="889000"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0" descr="\\sunforw0.forwiss.tu-muenchen.de\wiss\troeger\images\mr_m7.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8231" y="2972356"/>
              <a:ext cx="889000"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1" descr="\\sunforw0.forwiss.tu-muenchen.de\wiss\troeger\images\mr_m7.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3007" y="3072368"/>
              <a:ext cx="890587"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058849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Linear Algebra in Array Queries</a:t>
            </a:r>
            <a:endParaRPr lang="en-US" dirty="0"/>
          </a:p>
        </p:txBody>
      </p:sp>
      <p:sp>
        <p:nvSpPr>
          <p:cNvPr id="8" name="Content Placeholder 7"/>
          <p:cNvSpPr>
            <a:spLocks noGrp="1"/>
          </p:cNvSpPr>
          <p:nvPr>
            <p:ph idx="1"/>
          </p:nvPr>
        </p:nvSpPr>
        <p:spPr/>
        <p:txBody>
          <a:bodyPr/>
          <a:lstStyle/>
          <a:p>
            <a:r>
              <a:rPr lang="de-DE" dirty="0"/>
              <a:t>Matrix multiplication</a:t>
            </a:r>
          </a:p>
          <a:p>
            <a:pPr lvl="1"/>
            <a:endParaRPr lang="de-DE" dirty="0"/>
          </a:p>
          <a:p>
            <a:pPr lvl="1"/>
            <a:endParaRPr lang="de-DE" dirty="0"/>
          </a:p>
          <a:p>
            <a:pPr lvl="1"/>
            <a:endParaRPr lang="de-DE" dirty="0"/>
          </a:p>
          <a:p>
            <a:pPr lvl="1"/>
            <a:endParaRPr lang="de-DE" dirty="0"/>
          </a:p>
          <a:p>
            <a:endParaRPr lang="de-DE" dirty="0"/>
          </a:p>
          <a:p>
            <a:r>
              <a:rPr lang="de-DE" dirty="0" err="1"/>
              <a:t>Histogram</a:t>
            </a:r>
            <a:r>
              <a:rPr lang="de-DE" dirty="0"/>
              <a:t> </a:t>
            </a:r>
            <a:endParaRPr lang="en-US" dirty="0"/>
          </a:p>
        </p:txBody>
      </p:sp>
      <p:sp>
        <p:nvSpPr>
          <p:cNvPr id="4" name="Rectangle 8"/>
          <p:cNvSpPr>
            <a:spLocks noChangeArrowheads="1"/>
          </p:cNvSpPr>
          <p:nvPr/>
        </p:nvSpPr>
        <p:spPr bwMode="auto">
          <a:xfrm>
            <a:off x="1649169" y="2140952"/>
            <a:ext cx="8773584" cy="1892300"/>
          </a:xfrm>
          <a:prstGeom prst="rect">
            <a:avLst/>
          </a:prstGeom>
          <a:solidFill>
            <a:srgbClr val="FFFFCC"/>
          </a:solidFill>
          <a:ln w="9525">
            <a:noFill/>
            <a:miter lim="800000"/>
            <a:headEnd/>
            <a:tailEnd/>
          </a:ln>
        </p:spPr>
        <p:txBody>
          <a:bodyPr wrap="none" anchor="ctr"/>
          <a:lstStyle/>
          <a:p>
            <a:r>
              <a:rPr lang="de-DE" sz="2400" b="1" dirty="0">
                <a:latin typeface="Courier New" pitchFamily="49" charset="0"/>
              </a:rPr>
              <a:t>select </a:t>
            </a:r>
            <a:r>
              <a:rPr lang="de-DE" sz="2400" b="1" dirty="0">
                <a:solidFill>
                  <a:srgbClr val="C00000"/>
                </a:solidFill>
                <a:latin typeface="Courier New" pitchFamily="49" charset="0"/>
              </a:rPr>
              <a:t>mdarray i in [0:m], j in [0:p] </a:t>
            </a:r>
            <a:br>
              <a:rPr lang="de-DE" sz="2400" b="1" dirty="0">
                <a:solidFill>
                  <a:srgbClr val="C00000"/>
                </a:solidFill>
                <a:latin typeface="Courier New" pitchFamily="49" charset="0"/>
              </a:rPr>
            </a:br>
            <a:r>
              <a:rPr lang="de-DE" sz="2400" b="1" dirty="0">
                <a:solidFill>
                  <a:srgbClr val="C00000"/>
                </a:solidFill>
                <a:latin typeface="Courier New" pitchFamily="49" charset="0"/>
              </a:rPr>
              <a:t>       values  </a:t>
            </a:r>
            <a:r>
              <a:rPr lang="de-DE" sz="2400" b="1" dirty="0">
                <a:solidFill>
                  <a:srgbClr val="00B050"/>
                </a:solidFill>
                <a:latin typeface="Courier New" pitchFamily="49" charset="0"/>
              </a:rPr>
              <a:t>condense +</a:t>
            </a:r>
            <a:br>
              <a:rPr lang="de-DE" sz="2400" b="1" dirty="0">
                <a:solidFill>
                  <a:srgbClr val="00B050"/>
                </a:solidFill>
                <a:latin typeface="Courier New" pitchFamily="49" charset="0"/>
              </a:rPr>
            </a:br>
            <a:r>
              <a:rPr lang="de-DE" sz="2400" b="1" dirty="0">
                <a:solidFill>
                  <a:srgbClr val="00B050"/>
                </a:solidFill>
                <a:latin typeface="Courier New" pitchFamily="49" charset="0"/>
              </a:rPr>
              <a:t>               over     k in [0:n]</a:t>
            </a:r>
            <a:br>
              <a:rPr lang="de-DE" sz="2400" b="1" dirty="0">
                <a:solidFill>
                  <a:srgbClr val="00B050"/>
                </a:solidFill>
                <a:latin typeface="Courier New" pitchFamily="49" charset="0"/>
              </a:rPr>
            </a:br>
            <a:r>
              <a:rPr lang="de-DE" sz="2400" b="1" dirty="0">
                <a:solidFill>
                  <a:srgbClr val="00B050"/>
                </a:solidFill>
                <a:latin typeface="Courier New" pitchFamily="49" charset="0"/>
              </a:rPr>
              <a:t>               using    a [ i, k ] * b [ k, j ] </a:t>
            </a:r>
          </a:p>
          <a:p>
            <a:r>
              <a:rPr lang="de-DE" sz="2400" b="1" dirty="0">
                <a:latin typeface="Courier New" pitchFamily="49" charset="0"/>
              </a:rPr>
              <a:t>from   matrix as a, matrix as b</a:t>
            </a:r>
            <a:endParaRPr lang="en-US" sz="2400" dirty="0"/>
          </a:p>
        </p:txBody>
      </p:sp>
      <p:pic>
        <p:nvPicPr>
          <p:cNvPr id="5"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602298" y="1993564"/>
            <a:ext cx="3444548" cy="1140939"/>
          </a:xfrm>
          <a:prstGeom prst="rect">
            <a:avLst/>
          </a:prstGeom>
          <a:solidFill>
            <a:srgbClr val="C0C0C0"/>
          </a:solidFill>
          <a:ln w="9525">
            <a:noFill/>
            <a:miter lim="800000"/>
            <a:headEnd/>
            <a:tailEnd/>
          </a:ln>
        </p:spPr>
      </p:pic>
      <p:sp>
        <p:nvSpPr>
          <p:cNvPr id="6" name="Rectangle 8"/>
          <p:cNvSpPr>
            <a:spLocks noChangeArrowheads="1"/>
          </p:cNvSpPr>
          <p:nvPr/>
        </p:nvSpPr>
        <p:spPr bwMode="auto">
          <a:xfrm>
            <a:off x="1631024" y="4761241"/>
            <a:ext cx="7930987" cy="1219200"/>
          </a:xfrm>
          <a:prstGeom prst="rect">
            <a:avLst/>
          </a:prstGeom>
          <a:solidFill>
            <a:srgbClr val="FFFFCC"/>
          </a:solidFill>
          <a:ln w="9525">
            <a:noFill/>
            <a:miter lim="800000"/>
            <a:headEnd/>
            <a:tailEnd/>
          </a:ln>
        </p:spPr>
        <p:txBody>
          <a:bodyPr wrap="none" anchor="ctr"/>
          <a:lstStyle/>
          <a:p>
            <a:r>
              <a:rPr lang="de-DE" sz="2400" b="1" dirty="0">
                <a:latin typeface="Courier New" pitchFamily="49" charset="0"/>
              </a:rPr>
              <a:t>select </a:t>
            </a:r>
            <a:r>
              <a:rPr lang="de-DE" sz="2400" b="1" dirty="0">
                <a:solidFill>
                  <a:srgbClr val="C00000"/>
                </a:solidFill>
                <a:latin typeface="Courier New" pitchFamily="49" charset="0"/>
              </a:rPr>
              <a:t>mdarray bucket in [0:255] </a:t>
            </a:r>
            <a:br>
              <a:rPr lang="de-DE" sz="2400" b="1" dirty="0">
                <a:solidFill>
                  <a:srgbClr val="C00000"/>
                </a:solidFill>
                <a:latin typeface="Courier New" pitchFamily="49" charset="0"/>
              </a:rPr>
            </a:br>
            <a:r>
              <a:rPr lang="de-DE" sz="2400" b="1" dirty="0">
                <a:solidFill>
                  <a:srgbClr val="C00000"/>
                </a:solidFill>
                <a:latin typeface="Courier New" pitchFamily="49" charset="0"/>
              </a:rPr>
              <a:t>       values  </a:t>
            </a:r>
            <a:r>
              <a:rPr lang="de-DE" sz="2400" b="1" dirty="0">
                <a:solidFill>
                  <a:srgbClr val="00B050"/>
                </a:solidFill>
                <a:latin typeface="Courier New" pitchFamily="49" charset="0"/>
              </a:rPr>
              <a:t>count_cells( img = bucket )</a:t>
            </a:r>
          </a:p>
          <a:p>
            <a:r>
              <a:rPr lang="de-DE" sz="2400" b="1" dirty="0">
                <a:latin typeface="Courier New" pitchFamily="49" charset="0"/>
              </a:rPr>
              <a:t>from   img</a:t>
            </a:r>
            <a:endParaRPr lang="en-US" sz="2400" dirty="0"/>
          </a:p>
        </p:txBody>
      </p:sp>
      <p:graphicFrame>
        <p:nvGraphicFramePr>
          <p:cNvPr id="46082" name="Object 5"/>
          <p:cNvGraphicFramePr>
            <a:graphicFrameLocks noChangeAspect="1"/>
          </p:cNvGraphicFramePr>
          <p:nvPr/>
        </p:nvGraphicFramePr>
        <p:xfrm>
          <a:off x="9542443" y="4382814"/>
          <a:ext cx="2171845" cy="2171845"/>
        </p:xfrm>
        <a:graphic>
          <a:graphicData uri="http://schemas.openxmlformats.org/presentationml/2006/ole">
            <mc:AlternateContent xmlns:mc="http://schemas.openxmlformats.org/markup-compatibility/2006">
              <mc:Choice xmlns:v="urn:schemas-microsoft-com:vml" Requires="v">
                <p:oleObj r:id="rId4" imgW="3181513" imgH="3181513" progId="">
                  <p:embed/>
                </p:oleObj>
              </mc:Choice>
              <mc:Fallback>
                <p:oleObj r:id="rId4" imgW="3181513" imgH="3181513" progId="">
                  <p:embed/>
                  <p:pic>
                    <p:nvPicPr>
                      <p:cNvPr id="4608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2443" y="4382814"/>
                        <a:ext cx="2171845" cy="21718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7"/>
          <p:cNvGraphicFramePr>
            <a:graphicFrameLocks noChangeAspect="1"/>
          </p:cNvGraphicFramePr>
          <p:nvPr/>
        </p:nvGraphicFramePr>
        <p:xfrm>
          <a:off x="8769278" y="5636465"/>
          <a:ext cx="1909233" cy="690033"/>
        </p:xfrm>
        <a:graphic>
          <a:graphicData uri="http://schemas.openxmlformats.org/presentationml/2006/ole">
            <mc:AlternateContent xmlns:mc="http://schemas.openxmlformats.org/markup-compatibility/2006">
              <mc:Choice xmlns:v="urn:schemas-microsoft-com:vml" Requires="v">
                <p:oleObj r:id="rId6" imgW="10154172" imgH="3676839" progId="">
                  <p:embed/>
                </p:oleObj>
              </mc:Choice>
              <mc:Fallback>
                <p:oleObj r:id="rId6" imgW="10154172" imgH="3676839" progId="">
                  <p:embed/>
                  <p:pic>
                    <p:nvPicPr>
                      <p:cNvPr id="460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9278" y="5636465"/>
                        <a:ext cx="1909233" cy="690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4587211"/>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2903-6250-6244-B905-EB495313A911}"/>
              </a:ext>
            </a:extLst>
          </p:cNvPr>
          <p:cNvSpPr>
            <a:spLocks noGrp="1"/>
          </p:cNvSpPr>
          <p:nvPr>
            <p:ph type="title"/>
          </p:nvPr>
        </p:nvSpPr>
        <p:spPr>
          <a:xfrm>
            <a:off x="390355" y="4429418"/>
            <a:ext cx="10966451" cy="1139825"/>
          </a:xfrm>
        </p:spPr>
        <p:txBody>
          <a:bodyPr/>
          <a:lstStyle/>
          <a:p>
            <a:r>
              <a:rPr lang="en-US" dirty="0"/>
              <a:t>ARCHITECTURE</a:t>
            </a:r>
          </a:p>
        </p:txBody>
      </p:sp>
    </p:spTree>
    <p:extLst>
      <p:ext uri="{BB962C8B-B14F-4D97-AF65-F5344CB8AC3E}">
        <p14:creationId xmlns:p14="http://schemas.microsoft.com/office/powerpoint/2010/main" val="3972243620"/>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p:txBody>
          <a:bodyPr/>
          <a:lstStyle/>
          <a:p>
            <a:r>
              <a:rPr lang="de-DE" dirty="0"/>
              <a:t>Adaptive Transparent Partitioning („Tiling“)</a:t>
            </a:r>
            <a:endParaRPr lang="en-GB" dirty="0"/>
          </a:p>
        </p:txBody>
      </p:sp>
      <p:sp>
        <p:nvSpPr>
          <p:cNvPr id="8196" name="Rectangle 2"/>
          <p:cNvSpPr>
            <a:spLocks noGrp="1" noChangeArrowheads="1"/>
          </p:cNvSpPr>
          <p:nvPr>
            <p:ph idx="1"/>
          </p:nvPr>
        </p:nvSpPr>
        <p:spPr>
          <a:xfrm>
            <a:off x="469900" y="1500174"/>
            <a:ext cx="10668000" cy="4521200"/>
          </a:xfrm>
        </p:spPr>
        <p:txBody>
          <a:bodyPr/>
          <a:lstStyle/>
          <a:p>
            <a:r>
              <a:rPr lang="de-DE" sz="2800" dirty="0"/>
              <a:t>Any tiling, canned into strategies  [ICDE 1999]</a:t>
            </a:r>
          </a:p>
          <a:p>
            <a:pPr lvl="1">
              <a:buFontTx/>
              <a:buNone/>
            </a:pPr>
            <a:r>
              <a:rPr lang="de-DE" sz="2400" dirty="0"/>
              <a:t>	                       regular              </a:t>
            </a:r>
            <a:r>
              <a:rPr lang="de-DE" sz="2400" dirty="0" err="1"/>
              <a:t>directional</a:t>
            </a:r>
            <a:r>
              <a:rPr lang="de-DE" sz="2400" dirty="0"/>
              <a:t>      </a:t>
            </a:r>
            <a:r>
              <a:rPr lang="de-DE" sz="2400" dirty="0" err="1"/>
              <a:t>nonaligned</a:t>
            </a:r>
            <a:r>
              <a:rPr lang="de-DE" sz="2400" dirty="0"/>
              <a:t>             </a:t>
            </a:r>
            <a:r>
              <a:rPr lang="de-DE" sz="2400" dirty="0" err="1"/>
              <a:t>area</a:t>
            </a:r>
            <a:r>
              <a:rPr lang="de-DE" sz="2400" dirty="0"/>
              <a:t> of interest</a:t>
            </a:r>
          </a:p>
          <a:p>
            <a:pPr lvl="1"/>
            <a:endParaRPr lang="de-DE" sz="2400" dirty="0"/>
          </a:p>
          <a:p>
            <a:pPr lvl="1"/>
            <a:endParaRPr lang="de-DE" sz="2400" dirty="0"/>
          </a:p>
          <a:p>
            <a:pPr lvl="1"/>
            <a:endParaRPr lang="de-DE" sz="2400" dirty="0"/>
          </a:p>
          <a:p>
            <a:pPr marL="457200" lvl="1" indent="0">
              <a:buNone/>
            </a:pPr>
            <a:endParaRPr lang="de-DE" sz="2400" dirty="0"/>
          </a:p>
          <a:p>
            <a:r>
              <a:rPr lang="de-DE" sz="2800" dirty="0"/>
              <a:t>rasdaman storage layout language [IEEE SSTDM 2010]</a:t>
            </a:r>
          </a:p>
          <a:p>
            <a:pPr>
              <a:buNone/>
            </a:pPr>
            <a:endParaRPr lang="de-DE" sz="2800" dirty="0"/>
          </a:p>
        </p:txBody>
      </p:sp>
      <p:grpSp>
        <p:nvGrpSpPr>
          <p:cNvPr id="2" name="Group 4"/>
          <p:cNvGrpSpPr>
            <a:grpSpLocks/>
          </p:cNvGrpSpPr>
          <p:nvPr/>
        </p:nvGrpSpPr>
        <p:grpSpPr bwMode="auto">
          <a:xfrm>
            <a:off x="3090894" y="2364673"/>
            <a:ext cx="1113469" cy="1204027"/>
            <a:chOff x="5038" y="1148"/>
            <a:chExt cx="890" cy="952"/>
          </a:xfrm>
        </p:grpSpPr>
        <p:sp>
          <p:nvSpPr>
            <p:cNvPr id="8246" name="Rectangle 5"/>
            <p:cNvSpPr>
              <a:spLocks noChangeArrowheads="1"/>
            </p:cNvSpPr>
            <p:nvPr/>
          </p:nvSpPr>
          <p:spPr bwMode="auto">
            <a:xfrm rot="5400000">
              <a:off x="5010" y="1184"/>
              <a:ext cx="944" cy="888"/>
            </a:xfrm>
            <a:prstGeom prst="rect">
              <a:avLst/>
            </a:prstGeom>
            <a:gradFill rotWithShape="0">
              <a:gsLst>
                <a:gs pos="0">
                  <a:srgbClr val="FFFFA9"/>
                </a:gs>
                <a:gs pos="100000">
                  <a:srgbClr val="FFFF00"/>
                </a:gs>
              </a:gsLst>
              <a:lin ang="18900000" scaled="1"/>
            </a:gradFill>
            <a:ln w="12700">
              <a:solidFill>
                <a:schemeClr val="tx1"/>
              </a:solidFill>
              <a:miter lim="800000"/>
              <a:headEnd type="none" w="sm" len="sm"/>
              <a:tailEnd type="none" w="sm" len="sm"/>
            </a:ln>
          </p:spPr>
          <p:txBody>
            <a:bodyPr wrap="none" anchor="ctr"/>
            <a:lstStyle/>
            <a:p>
              <a:endParaRPr lang="en-US"/>
            </a:p>
          </p:txBody>
        </p:sp>
        <p:sp>
          <p:nvSpPr>
            <p:cNvPr id="8247" name="Line 6"/>
            <p:cNvSpPr>
              <a:spLocks noChangeShapeType="1"/>
            </p:cNvSpPr>
            <p:nvPr/>
          </p:nvSpPr>
          <p:spPr bwMode="auto">
            <a:xfrm rot="5400000">
              <a:off x="5481" y="872"/>
              <a:ext cx="0" cy="882"/>
            </a:xfrm>
            <a:prstGeom prst="line">
              <a:avLst/>
            </a:prstGeom>
            <a:noFill/>
            <a:ln w="9525">
              <a:solidFill>
                <a:schemeClr val="tx1"/>
              </a:solidFill>
              <a:round/>
              <a:headEnd/>
              <a:tailEnd/>
            </a:ln>
          </p:spPr>
          <p:txBody>
            <a:bodyPr wrap="none" anchor="ctr"/>
            <a:lstStyle/>
            <a:p>
              <a:endParaRPr lang="en-US"/>
            </a:p>
          </p:txBody>
        </p:sp>
        <p:sp>
          <p:nvSpPr>
            <p:cNvPr id="8248" name="Line 7"/>
            <p:cNvSpPr>
              <a:spLocks noChangeShapeType="1"/>
            </p:cNvSpPr>
            <p:nvPr/>
          </p:nvSpPr>
          <p:spPr bwMode="auto">
            <a:xfrm rot="5400000">
              <a:off x="5484" y="1019"/>
              <a:ext cx="0" cy="888"/>
            </a:xfrm>
            <a:prstGeom prst="line">
              <a:avLst/>
            </a:prstGeom>
            <a:noFill/>
            <a:ln w="9525">
              <a:solidFill>
                <a:schemeClr val="tx1"/>
              </a:solidFill>
              <a:round/>
              <a:headEnd/>
              <a:tailEnd/>
            </a:ln>
          </p:spPr>
          <p:txBody>
            <a:bodyPr wrap="none" anchor="ctr"/>
            <a:lstStyle/>
            <a:p>
              <a:endParaRPr lang="en-US"/>
            </a:p>
          </p:txBody>
        </p:sp>
        <p:sp>
          <p:nvSpPr>
            <p:cNvPr id="8249" name="Line 8"/>
            <p:cNvSpPr>
              <a:spLocks noChangeShapeType="1"/>
            </p:cNvSpPr>
            <p:nvPr/>
          </p:nvSpPr>
          <p:spPr bwMode="auto">
            <a:xfrm rot="5400000" flipH="1">
              <a:off x="5480" y="1500"/>
              <a:ext cx="3" cy="885"/>
            </a:xfrm>
            <a:prstGeom prst="line">
              <a:avLst/>
            </a:prstGeom>
            <a:noFill/>
            <a:ln w="9525">
              <a:solidFill>
                <a:schemeClr val="tx1"/>
              </a:solidFill>
              <a:round/>
              <a:headEnd/>
              <a:tailEnd/>
            </a:ln>
          </p:spPr>
          <p:txBody>
            <a:bodyPr wrap="none" anchor="ctr"/>
            <a:lstStyle/>
            <a:p>
              <a:endParaRPr lang="en-US"/>
            </a:p>
          </p:txBody>
        </p:sp>
        <p:sp>
          <p:nvSpPr>
            <p:cNvPr id="8250" name="Line 9"/>
            <p:cNvSpPr>
              <a:spLocks noChangeShapeType="1"/>
            </p:cNvSpPr>
            <p:nvPr/>
          </p:nvSpPr>
          <p:spPr bwMode="auto">
            <a:xfrm rot="5400000" flipV="1">
              <a:off x="5246" y="1625"/>
              <a:ext cx="938" cy="0"/>
            </a:xfrm>
            <a:prstGeom prst="line">
              <a:avLst/>
            </a:prstGeom>
            <a:noFill/>
            <a:ln w="9525">
              <a:solidFill>
                <a:schemeClr val="tx1"/>
              </a:solidFill>
              <a:round/>
              <a:headEnd/>
              <a:tailEnd/>
            </a:ln>
          </p:spPr>
          <p:txBody>
            <a:bodyPr wrap="none" anchor="ctr"/>
            <a:lstStyle/>
            <a:p>
              <a:endParaRPr lang="en-US"/>
            </a:p>
          </p:txBody>
        </p:sp>
        <p:sp>
          <p:nvSpPr>
            <p:cNvPr id="8251" name="Line 10"/>
            <p:cNvSpPr>
              <a:spLocks noChangeShapeType="1"/>
            </p:cNvSpPr>
            <p:nvPr/>
          </p:nvSpPr>
          <p:spPr bwMode="auto">
            <a:xfrm rot="5400000">
              <a:off x="5071" y="1626"/>
              <a:ext cx="942" cy="0"/>
            </a:xfrm>
            <a:prstGeom prst="line">
              <a:avLst/>
            </a:prstGeom>
            <a:noFill/>
            <a:ln w="9525">
              <a:solidFill>
                <a:schemeClr val="tx1"/>
              </a:solidFill>
              <a:round/>
              <a:headEnd/>
              <a:tailEnd/>
            </a:ln>
          </p:spPr>
          <p:txBody>
            <a:bodyPr wrap="none" anchor="ctr"/>
            <a:lstStyle/>
            <a:p>
              <a:endParaRPr lang="en-US"/>
            </a:p>
          </p:txBody>
        </p:sp>
        <p:sp>
          <p:nvSpPr>
            <p:cNvPr id="8252" name="Line 11"/>
            <p:cNvSpPr>
              <a:spLocks noChangeShapeType="1"/>
            </p:cNvSpPr>
            <p:nvPr/>
          </p:nvSpPr>
          <p:spPr bwMode="auto">
            <a:xfrm rot="5400000">
              <a:off x="4915" y="1625"/>
              <a:ext cx="933" cy="0"/>
            </a:xfrm>
            <a:prstGeom prst="line">
              <a:avLst/>
            </a:prstGeom>
            <a:noFill/>
            <a:ln w="9525">
              <a:solidFill>
                <a:schemeClr val="tx1"/>
              </a:solidFill>
              <a:round/>
              <a:headEnd/>
              <a:tailEnd/>
            </a:ln>
          </p:spPr>
          <p:txBody>
            <a:bodyPr wrap="none" anchor="ctr"/>
            <a:lstStyle/>
            <a:p>
              <a:endParaRPr lang="en-US"/>
            </a:p>
          </p:txBody>
        </p:sp>
        <p:sp>
          <p:nvSpPr>
            <p:cNvPr id="8253" name="Line 12"/>
            <p:cNvSpPr>
              <a:spLocks noChangeShapeType="1"/>
            </p:cNvSpPr>
            <p:nvPr/>
          </p:nvSpPr>
          <p:spPr bwMode="auto">
            <a:xfrm rot="5400000">
              <a:off x="4742" y="1629"/>
              <a:ext cx="942" cy="0"/>
            </a:xfrm>
            <a:prstGeom prst="line">
              <a:avLst/>
            </a:prstGeom>
            <a:noFill/>
            <a:ln w="9525">
              <a:solidFill>
                <a:schemeClr val="tx1"/>
              </a:solidFill>
              <a:round/>
              <a:headEnd/>
              <a:tailEnd/>
            </a:ln>
          </p:spPr>
          <p:txBody>
            <a:bodyPr wrap="none" anchor="ctr"/>
            <a:lstStyle/>
            <a:p>
              <a:endParaRPr lang="en-US"/>
            </a:p>
          </p:txBody>
        </p:sp>
        <p:sp>
          <p:nvSpPr>
            <p:cNvPr id="8254" name="Line 13"/>
            <p:cNvSpPr>
              <a:spLocks noChangeShapeType="1"/>
            </p:cNvSpPr>
            <p:nvPr/>
          </p:nvSpPr>
          <p:spPr bwMode="auto">
            <a:xfrm rot="5400000">
              <a:off x="5484" y="1181"/>
              <a:ext cx="0" cy="888"/>
            </a:xfrm>
            <a:prstGeom prst="line">
              <a:avLst/>
            </a:prstGeom>
            <a:noFill/>
            <a:ln w="9525">
              <a:solidFill>
                <a:schemeClr val="tx1"/>
              </a:solidFill>
              <a:round/>
              <a:headEnd/>
              <a:tailEnd/>
            </a:ln>
          </p:spPr>
          <p:txBody>
            <a:bodyPr wrap="none" anchor="ctr"/>
            <a:lstStyle/>
            <a:p>
              <a:endParaRPr lang="en-US"/>
            </a:p>
          </p:txBody>
        </p:sp>
        <p:sp>
          <p:nvSpPr>
            <p:cNvPr id="8255" name="Line 14"/>
            <p:cNvSpPr>
              <a:spLocks noChangeShapeType="1"/>
            </p:cNvSpPr>
            <p:nvPr/>
          </p:nvSpPr>
          <p:spPr bwMode="auto">
            <a:xfrm rot="5400000">
              <a:off x="5484" y="1343"/>
              <a:ext cx="0" cy="888"/>
            </a:xfrm>
            <a:prstGeom prst="line">
              <a:avLst/>
            </a:prstGeom>
            <a:noFill/>
            <a:ln w="9525">
              <a:solidFill>
                <a:schemeClr val="tx1"/>
              </a:solidFill>
              <a:round/>
              <a:headEnd/>
              <a:tailEnd/>
            </a:ln>
          </p:spPr>
          <p:txBody>
            <a:bodyPr wrap="none" anchor="ctr"/>
            <a:lstStyle/>
            <a:p>
              <a:endParaRPr lang="en-US"/>
            </a:p>
          </p:txBody>
        </p:sp>
        <p:sp>
          <p:nvSpPr>
            <p:cNvPr id="8256" name="Line 15"/>
            <p:cNvSpPr>
              <a:spLocks noChangeShapeType="1"/>
            </p:cNvSpPr>
            <p:nvPr/>
          </p:nvSpPr>
          <p:spPr bwMode="auto">
            <a:xfrm rot="5400000" flipV="1">
              <a:off x="5414" y="1617"/>
              <a:ext cx="938" cy="0"/>
            </a:xfrm>
            <a:prstGeom prst="line">
              <a:avLst/>
            </a:prstGeom>
            <a:noFill/>
            <a:ln w="9525">
              <a:solidFill>
                <a:schemeClr val="tx1"/>
              </a:solidFill>
              <a:round/>
              <a:headEnd/>
              <a:tailEnd/>
            </a:ln>
          </p:spPr>
          <p:txBody>
            <a:bodyPr wrap="none" anchor="ctr"/>
            <a:lstStyle/>
            <a:p>
              <a:endParaRPr lang="en-US"/>
            </a:p>
          </p:txBody>
        </p:sp>
      </p:grpSp>
      <p:grpSp>
        <p:nvGrpSpPr>
          <p:cNvPr id="3" name="Group 16"/>
          <p:cNvGrpSpPr>
            <a:grpSpLocks/>
          </p:cNvGrpSpPr>
          <p:nvPr/>
        </p:nvGrpSpPr>
        <p:grpSpPr bwMode="auto">
          <a:xfrm>
            <a:off x="4576796" y="2466272"/>
            <a:ext cx="1125818" cy="1185504"/>
            <a:chOff x="4335" y="2595"/>
            <a:chExt cx="1223" cy="1171"/>
          </a:xfrm>
        </p:grpSpPr>
        <p:sp>
          <p:nvSpPr>
            <p:cNvPr id="8227" name="AutoShape 17"/>
            <p:cNvSpPr>
              <a:spLocks noChangeArrowheads="1"/>
            </p:cNvSpPr>
            <p:nvPr/>
          </p:nvSpPr>
          <p:spPr bwMode="auto">
            <a:xfrm>
              <a:off x="4338" y="2601"/>
              <a:ext cx="1220" cy="1165"/>
            </a:xfrm>
            <a:prstGeom prst="cube">
              <a:avLst>
                <a:gd name="adj" fmla="val 23898"/>
              </a:avLst>
            </a:prstGeom>
            <a:gradFill rotWithShape="0">
              <a:gsLst>
                <a:gs pos="0">
                  <a:srgbClr val="FFFFA9"/>
                </a:gs>
                <a:gs pos="100000">
                  <a:srgbClr val="FFFF00"/>
                </a:gs>
              </a:gsLst>
              <a:lin ang="18900000" scaled="1"/>
            </a:gradFill>
            <a:ln w="9525">
              <a:solidFill>
                <a:schemeClr val="tx1"/>
              </a:solidFill>
              <a:miter lim="800000"/>
              <a:headEnd/>
              <a:tailEnd/>
            </a:ln>
          </p:spPr>
          <p:txBody>
            <a:bodyPr wrap="none" anchor="ctr"/>
            <a:lstStyle/>
            <a:p>
              <a:endParaRPr lang="en-US"/>
            </a:p>
          </p:txBody>
        </p:sp>
        <p:sp>
          <p:nvSpPr>
            <p:cNvPr id="8228" name="Line 18"/>
            <p:cNvSpPr>
              <a:spLocks noChangeShapeType="1"/>
            </p:cNvSpPr>
            <p:nvPr/>
          </p:nvSpPr>
          <p:spPr bwMode="auto">
            <a:xfrm>
              <a:off x="4493" y="2875"/>
              <a:ext cx="0" cy="891"/>
            </a:xfrm>
            <a:prstGeom prst="line">
              <a:avLst/>
            </a:prstGeom>
            <a:noFill/>
            <a:ln w="9525">
              <a:solidFill>
                <a:schemeClr val="tx1"/>
              </a:solidFill>
              <a:round/>
              <a:headEnd/>
              <a:tailEnd/>
            </a:ln>
          </p:spPr>
          <p:txBody>
            <a:bodyPr wrap="none" anchor="ctr"/>
            <a:lstStyle/>
            <a:p>
              <a:endParaRPr lang="en-US"/>
            </a:p>
          </p:txBody>
        </p:sp>
        <p:sp>
          <p:nvSpPr>
            <p:cNvPr id="8229" name="Line 19"/>
            <p:cNvSpPr>
              <a:spLocks noChangeShapeType="1"/>
            </p:cNvSpPr>
            <p:nvPr/>
          </p:nvSpPr>
          <p:spPr bwMode="auto">
            <a:xfrm>
              <a:off x="4643" y="2878"/>
              <a:ext cx="0" cy="888"/>
            </a:xfrm>
            <a:prstGeom prst="line">
              <a:avLst/>
            </a:prstGeom>
            <a:noFill/>
            <a:ln w="9525">
              <a:solidFill>
                <a:schemeClr val="tx1"/>
              </a:solidFill>
              <a:round/>
              <a:headEnd/>
              <a:tailEnd/>
            </a:ln>
          </p:spPr>
          <p:txBody>
            <a:bodyPr wrap="none" anchor="ctr"/>
            <a:lstStyle/>
            <a:p>
              <a:endParaRPr lang="en-US"/>
            </a:p>
          </p:txBody>
        </p:sp>
        <p:sp>
          <p:nvSpPr>
            <p:cNvPr id="8230" name="Line 20"/>
            <p:cNvSpPr>
              <a:spLocks noChangeShapeType="1"/>
            </p:cNvSpPr>
            <p:nvPr/>
          </p:nvSpPr>
          <p:spPr bwMode="auto">
            <a:xfrm flipH="1">
              <a:off x="5121" y="2881"/>
              <a:ext cx="3" cy="885"/>
            </a:xfrm>
            <a:prstGeom prst="line">
              <a:avLst/>
            </a:prstGeom>
            <a:noFill/>
            <a:ln w="9525">
              <a:solidFill>
                <a:schemeClr val="tx1"/>
              </a:solidFill>
              <a:round/>
              <a:headEnd/>
              <a:tailEnd/>
            </a:ln>
          </p:spPr>
          <p:txBody>
            <a:bodyPr wrap="none" anchor="ctr"/>
            <a:lstStyle/>
            <a:p>
              <a:endParaRPr lang="en-US"/>
            </a:p>
          </p:txBody>
        </p:sp>
        <p:sp>
          <p:nvSpPr>
            <p:cNvPr id="8231" name="Line 21"/>
            <p:cNvSpPr>
              <a:spLocks noChangeShapeType="1"/>
            </p:cNvSpPr>
            <p:nvPr/>
          </p:nvSpPr>
          <p:spPr bwMode="auto">
            <a:xfrm flipV="1">
              <a:off x="4336" y="3091"/>
              <a:ext cx="938" cy="0"/>
            </a:xfrm>
            <a:prstGeom prst="line">
              <a:avLst/>
            </a:prstGeom>
            <a:noFill/>
            <a:ln w="9525">
              <a:solidFill>
                <a:schemeClr val="tx1"/>
              </a:solidFill>
              <a:round/>
              <a:headEnd/>
              <a:tailEnd/>
            </a:ln>
          </p:spPr>
          <p:txBody>
            <a:bodyPr wrap="none" anchor="ctr"/>
            <a:lstStyle/>
            <a:p>
              <a:endParaRPr lang="en-US"/>
            </a:p>
          </p:txBody>
        </p:sp>
        <p:sp>
          <p:nvSpPr>
            <p:cNvPr id="8232" name="Line 22"/>
            <p:cNvSpPr>
              <a:spLocks noChangeShapeType="1"/>
            </p:cNvSpPr>
            <p:nvPr/>
          </p:nvSpPr>
          <p:spPr bwMode="auto">
            <a:xfrm>
              <a:off x="4335" y="3264"/>
              <a:ext cx="942" cy="0"/>
            </a:xfrm>
            <a:prstGeom prst="line">
              <a:avLst/>
            </a:prstGeom>
            <a:noFill/>
            <a:ln w="9525">
              <a:solidFill>
                <a:schemeClr val="tx1"/>
              </a:solidFill>
              <a:round/>
              <a:headEnd/>
              <a:tailEnd/>
            </a:ln>
          </p:spPr>
          <p:txBody>
            <a:bodyPr wrap="none" anchor="ctr"/>
            <a:lstStyle/>
            <a:p>
              <a:endParaRPr lang="en-US"/>
            </a:p>
          </p:txBody>
        </p:sp>
        <p:sp>
          <p:nvSpPr>
            <p:cNvPr id="8233" name="Line 23"/>
            <p:cNvSpPr>
              <a:spLocks noChangeShapeType="1"/>
            </p:cNvSpPr>
            <p:nvPr/>
          </p:nvSpPr>
          <p:spPr bwMode="auto">
            <a:xfrm>
              <a:off x="4338" y="3424"/>
              <a:ext cx="933" cy="0"/>
            </a:xfrm>
            <a:prstGeom prst="line">
              <a:avLst/>
            </a:prstGeom>
            <a:noFill/>
            <a:ln w="9525">
              <a:solidFill>
                <a:schemeClr val="tx1"/>
              </a:solidFill>
              <a:round/>
              <a:headEnd/>
              <a:tailEnd/>
            </a:ln>
          </p:spPr>
          <p:txBody>
            <a:bodyPr wrap="none" anchor="ctr"/>
            <a:lstStyle/>
            <a:p>
              <a:endParaRPr lang="en-US"/>
            </a:p>
          </p:txBody>
        </p:sp>
        <p:sp>
          <p:nvSpPr>
            <p:cNvPr id="8234" name="Line 24"/>
            <p:cNvSpPr>
              <a:spLocks noChangeShapeType="1"/>
            </p:cNvSpPr>
            <p:nvPr/>
          </p:nvSpPr>
          <p:spPr bwMode="auto">
            <a:xfrm>
              <a:off x="4338" y="3593"/>
              <a:ext cx="942" cy="0"/>
            </a:xfrm>
            <a:prstGeom prst="line">
              <a:avLst/>
            </a:prstGeom>
            <a:noFill/>
            <a:ln w="9525">
              <a:solidFill>
                <a:schemeClr val="tx1"/>
              </a:solidFill>
              <a:round/>
              <a:headEnd/>
              <a:tailEnd/>
            </a:ln>
          </p:spPr>
          <p:txBody>
            <a:bodyPr wrap="none" anchor="ctr"/>
            <a:lstStyle/>
            <a:p>
              <a:endParaRPr lang="en-US"/>
            </a:p>
          </p:txBody>
        </p:sp>
        <p:sp>
          <p:nvSpPr>
            <p:cNvPr id="8235" name="Line 25"/>
            <p:cNvSpPr>
              <a:spLocks noChangeShapeType="1"/>
            </p:cNvSpPr>
            <p:nvPr/>
          </p:nvSpPr>
          <p:spPr bwMode="auto">
            <a:xfrm flipV="1">
              <a:off x="5280" y="2813"/>
              <a:ext cx="275" cy="271"/>
            </a:xfrm>
            <a:prstGeom prst="line">
              <a:avLst/>
            </a:prstGeom>
            <a:noFill/>
            <a:ln w="9525">
              <a:solidFill>
                <a:schemeClr val="tx1"/>
              </a:solidFill>
              <a:round/>
              <a:headEnd/>
              <a:tailEnd/>
            </a:ln>
          </p:spPr>
          <p:txBody>
            <a:bodyPr wrap="none" anchor="ctr"/>
            <a:lstStyle/>
            <a:p>
              <a:endParaRPr lang="en-US"/>
            </a:p>
          </p:txBody>
        </p:sp>
        <p:sp>
          <p:nvSpPr>
            <p:cNvPr id="8236" name="Line 26"/>
            <p:cNvSpPr>
              <a:spLocks noChangeShapeType="1"/>
            </p:cNvSpPr>
            <p:nvPr/>
          </p:nvSpPr>
          <p:spPr bwMode="auto">
            <a:xfrm flipV="1">
              <a:off x="4487" y="2601"/>
              <a:ext cx="278" cy="280"/>
            </a:xfrm>
            <a:prstGeom prst="line">
              <a:avLst/>
            </a:prstGeom>
            <a:noFill/>
            <a:ln w="9525">
              <a:solidFill>
                <a:schemeClr val="tx1"/>
              </a:solidFill>
              <a:round/>
              <a:headEnd/>
              <a:tailEnd/>
            </a:ln>
          </p:spPr>
          <p:txBody>
            <a:bodyPr wrap="none" anchor="ctr"/>
            <a:lstStyle/>
            <a:p>
              <a:endParaRPr lang="en-US"/>
            </a:p>
          </p:txBody>
        </p:sp>
        <p:sp>
          <p:nvSpPr>
            <p:cNvPr id="8237" name="Line 27"/>
            <p:cNvSpPr>
              <a:spLocks noChangeShapeType="1"/>
            </p:cNvSpPr>
            <p:nvPr/>
          </p:nvSpPr>
          <p:spPr bwMode="auto">
            <a:xfrm>
              <a:off x="4805" y="2878"/>
              <a:ext cx="0" cy="888"/>
            </a:xfrm>
            <a:prstGeom prst="line">
              <a:avLst/>
            </a:prstGeom>
            <a:noFill/>
            <a:ln w="9525">
              <a:solidFill>
                <a:schemeClr val="tx1"/>
              </a:solidFill>
              <a:round/>
              <a:headEnd/>
              <a:tailEnd/>
            </a:ln>
          </p:spPr>
          <p:txBody>
            <a:bodyPr wrap="none" anchor="ctr"/>
            <a:lstStyle/>
            <a:p>
              <a:endParaRPr lang="en-US"/>
            </a:p>
          </p:txBody>
        </p:sp>
        <p:sp>
          <p:nvSpPr>
            <p:cNvPr id="8238" name="Line 28"/>
            <p:cNvSpPr>
              <a:spLocks noChangeShapeType="1"/>
            </p:cNvSpPr>
            <p:nvPr/>
          </p:nvSpPr>
          <p:spPr bwMode="auto">
            <a:xfrm>
              <a:off x="4967" y="2878"/>
              <a:ext cx="0" cy="888"/>
            </a:xfrm>
            <a:prstGeom prst="line">
              <a:avLst/>
            </a:prstGeom>
            <a:noFill/>
            <a:ln w="9525">
              <a:solidFill>
                <a:schemeClr val="tx1"/>
              </a:solidFill>
              <a:round/>
              <a:headEnd/>
              <a:tailEnd/>
            </a:ln>
          </p:spPr>
          <p:txBody>
            <a:bodyPr wrap="none" anchor="ctr"/>
            <a:lstStyle/>
            <a:p>
              <a:endParaRPr lang="en-US"/>
            </a:p>
          </p:txBody>
        </p:sp>
        <p:sp>
          <p:nvSpPr>
            <p:cNvPr id="8239" name="Line 29"/>
            <p:cNvSpPr>
              <a:spLocks noChangeShapeType="1"/>
            </p:cNvSpPr>
            <p:nvPr/>
          </p:nvSpPr>
          <p:spPr bwMode="auto">
            <a:xfrm flipV="1">
              <a:off x="5126" y="2595"/>
              <a:ext cx="278" cy="280"/>
            </a:xfrm>
            <a:prstGeom prst="line">
              <a:avLst/>
            </a:prstGeom>
            <a:noFill/>
            <a:ln w="9525">
              <a:solidFill>
                <a:schemeClr val="tx1"/>
              </a:solidFill>
              <a:round/>
              <a:headEnd/>
              <a:tailEnd/>
            </a:ln>
          </p:spPr>
          <p:txBody>
            <a:bodyPr wrap="none" anchor="ctr"/>
            <a:lstStyle/>
            <a:p>
              <a:endParaRPr lang="en-US"/>
            </a:p>
          </p:txBody>
        </p:sp>
        <p:sp>
          <p:nvSpPr>
            <p:cNvPr id="8240" name="Line 30"/>
            <p:cNvSpPr>
              <a:spLocks noChangeShapeType="1"/>
            </p:cNvSpPr>
            <p:nvPr/>
          </p:nvSpPr>
          <p:spPr bwMode="auto">
            <a:xfrm flipV="1">
              <a:off x="4964" y="2598"/>
              <a:ext cx="278" cy="280"/>
            </a:xfrm>
            <a:prstGeom prst="line">
              <a:avLst/>
            </a:prstGeom>
            <a:noFill/>
            <a:ln w="9525">
              <a:solidFill>
                <a:schemeClr val="tx1"/>
              </a:solidFill>
              <a:round/>
              <a:headEnd/>
              <a:tailEnd/>
            </a:ln>
          </p:spPr>
          <p:txBody>
            <a:bodyPr wrap="none" anchor="ctr"/>
            <a:lstStyle/>
            <a:p>
              <a:endParaRPr lang="en-US"/>
            </a:p>
          </p:txBody>
        </p:sp>
        <p:sp>
          <p:nvSpPr>
            <p:cNvPr id="8241" name="Line 31"/>
            <p:cNvSpPr>
              <a:spLocks noChangeShapeType="1"/>
            </p:cNvSpPr>
            <p:nvPr/>
          </p:nvSpPr>
          <p:spPr bwMode="auto">
            <a:xfrm flipV="1">
              <a:off x="4808" y="2595"/>
              <a:ext cx="278" cy="280"/>
            </a:xfrm>
            <a:prstGeom prst="line">
              <a:avLst/>
            </a:prstGeom>
            <a:noFill/>
            <a:ln w="9525">
              <a:solidFill>
                <a:schemeClr val="tx1"/>
              </a:solidFill>
              <a:round/>
              <a:headEnd/>
              <a:tailEnd/>
            </a:ln>
          </p:spPr>
          <p:txBody>
            <a:bodyPr wrap="none" anchor="ctr"/>
            <a:lstStyle/>
            <a:p>
              <a:endParaRPr lang="en-US"/>
            </a:p>
          </p:txBody>
        </p:sp>
        <p:sp>
          <p:nvSpPr>
            <p:cNvPr id="8242" name="Line 32"/>
            <p:cNvSpPr>
              <a:spLocks noChangeShapeType="1"/>
            </p:cNvSpPr>
            <p:nvPr/>
          </p:nvSpPr>
          <p:spPr bwMode="auto">
            <a:xfrm flipV="1">
              <a:off x="4643" y="2595"/>
              <a:ext cx="278" cy="280"/>
            </a:xfrm>
            <a:prstGeom prst="line">
              <a:avLst/>
            </a:prstGeom>
            <a:noFill/>
            <a:ln w="9525">
              <a:solidFill>
                <a:schemeClr val="tx1"/>
              </a:solidFill>
              <a:round/>
              <a:headEnd/>
              <a:tailEnd/>
            </a:ln>
          </p:spPr>
          <p:txBody>
            <a:bodyPr wrap="none" anchor="ctr"/>
            <a:lstStyle/>
            <a:p>
              <a:endParaRPr lang="en-US"/>
            </a:p>
          </p:txBody>
        </p:sp>
        <p:sp>
          <p:nvSpPr>
            <p:cNvPr id="8243" name="Line 33"/>
            <p:cNvSpPr>
              <a:spLocks noChangeShapeType="1"/>
            </p:cNvSpPr>
            <p:nvPr/>
          </p:nvSpPr>
          <p:spPr bwMode="auto">
            <a:xfrm flipV="1">
              <a:off x="5280" y="2987"/>
              <a:ext cx="275" cy="271"/>
            </a:xfrm>
            <a:prstGeom prst="line">
              <a:avLst/>
            </a:prstGeom>
            <a:noFill/>
            <a:ln w="9525">
              <a:solidFill>
                <a:schemeClr val="tx1"/>
              </a:solidFill>
              <a:round/>
              <a:headEnd/>
              <a:tailEnd/>
            </a:ln>
          </p:spPr>
          <p:txBody>
            <a:bodyPr wrap="none" anchor="ctr"/>
            <a:lstStyle/>
            <a:p>
              <a:endParaRPr lang="en-US"/>
            </a:p>
          </p:txBody>
        </p:sp>
        <p:sp>
          <p:nvSpPr>
            <p:cNvPr id="8244" name="Line 34"/>
            <p:cNvSpPr>
              <a:spLocks noChangeShapeType="1"/>
            </p:cNvSpPr>
            <p:nvPr/>
          </p:nvSpPr>
          <p:spPr bwMode="auto">
            <a:xfrm flipV="1">
              <a:off x="5277" y="3149"/>
              <a:ext cx="275" cy="271"/>
            </a:xfrm>
            <a:prstGeom prst="line">
              <a:avLst/>
            </a:prstGeom>
            <a:noFill/>
            <a:ln w="9525">
              <a:solidFill>
                <a:schemeClr val="tx1"/>
              </a:solidFill>
              <a:round/>
              <a:headEnd/>
              <a:tailEnd/>
            </a:ln>
          </p:spPr>
          <p:txBody>
            <a:bodyPr wrap="none" anchor="ctr"/>
            <a:lstStyle/>
            <a:p>
              <a:endParaRPr lang="en-US"/>
            </a:p>
          </p:txBody>
        </p:sp>
        <p:sp>
          <p:nvSpPr>
            <p:cNvPr id="8245" name="Line 35"/>
            <p:cNvSpPr>
              <a:spLocks noChangeShapeType="1"/>
            </p:cNvSpPr>
            <p:nvPr/>
          </p:nvSpPr>
          <p:spPr bwMode="auto">
            <a:xfrm flipV="1">
              <a:off x="5277" y="3317"/>
              <a:ext cx="275" cy="271"/>
            </a:xfrm>
            <a:prstGeom prst="line">
              <a:avLst/>
            </a:prstGeom>
            <a:noFill/>
            <a:ln w="9525">
              <a:solidFill>
                <a:schemeClr val="tx1"/>
              </a:solidFill>
              <a:round/>
              <a:headEnd/>
              <a:tailEnd/>
            </a:ln>
          </p:spPr>
          <p:txBody>
            <a:bodyPr wrap="none" anchor="ctr"/>
            <a:lstStyle/>
            <a:p>
              <a:endParaRPr lang="en-US"/>
            </a:p>
          </p:txBody>
        </p:sp>
      </p:grpSp>
      <p:grpSp>
        <p:nvGrpSpPr>
          <p:cNvPr id="4" name="Group 36"/>
          <p:cNvGrpSpPr>
            <a:grpSpLocks/>
          </p:cNvGrpSpPr>
          <p:nvPr/>
        </p:nvGrpSpPr>
        <p:grpSpPr bwMode="auto">
          <a:xfrm>
            <a:off x="8183389" y="2466273"/>
            <a:ext cx="2091098" cy="1204027"/>
            <a:chOff x="4693" y="915"/>
            <a:chExt cx="1284" cy="656"/>
          </a:xfrm>
        </p:grpSpPr>
        <p:sp>
          <p:nvSpPr>
            <p:cNvPr id="8222" name="Rectangle 37"/>
            <p:cNvSpPr>
              <a:spLocks noChangeArrowheads="1"/>
            </p:cNvSpPr>
            <p:nvPr/>
          </p:nvSpPr>
          <p:spPr bwMode="auto">
            <a:xfrm>
              <a:off x="4693" y="915"/>
              <a:ext cx="1284" cy="656"/>
            </a:xfrm>
            <a:prstGeom prst="rect">
              <a:avLst/>
            </a:prstGeom>
            <a:gradFill rotWithShape="0">
              <a:gsLst>
                <a:gs pos="0">
                  <a:srgbClr val="FFFFA9"/>
                </a:gs>
                <a:gs pos="100000">
                  <a:srgbClr val="FFFF00"/>
                </a:gs>
              </a:gsLst>
              <a:lin ang="18900000" scaled="1"/>
            </a:gradFill>
            <a:ln w="19050">
              <a:solidFill>
                <a:schemeClr val="tx1"/>
              </a:solidFill>
              <a:miter lim="800000"/>
              <a:headEnd type="none" w="sm" len="sm"/>
              <a:tailEnd type="none" w="sm" len="sm"/>
            </a:ln>
          </p:spPr>
          <p:txBody>
            <a:bodyPr wrap="none" anchor="ctr"/>
            <a:lstStyle/>
            <a:p>
              <a:endParaRPr lang="en-US"/>
            </a:p>
          </p:txBody>
        </p:sp>
        <p:grpSp>
          <p:nvGrpSpPr>
            <p:cNvPr id="5" name="Group 38"/>
            <p:cNvGrpSpPr>
              <a:grpSpLocks/>
            </p:cNvGrpSpPr>
            <p:nvPr/>
          </p:nvGrpSpPr>
          <p:grpSpPr bwMode="auto">
            <a:xfrm>
              <a:off x="4765" y="1019"/>
              <a:ext cx="1122" cy="432"/>
              <a:chOff x="3334" y="2454"/>
              <a:chExt cx="1122" cy="432"/>
            </a:xfrm>
          </p:grpSpPr>
          <p:sp>
            <p:nvSpPr>
              <p:cNvPr id="8224" name="Rectangle 39"/>
              <p:cNvSpPr>
                <a:spLocks noChangeArrowheads="1"/>
              </p:cNvSpPr>
              <p:nvPr/>
            </p:nvSpPr>
            <p:spPr bwMode="auto">
              <a:xfrm>
                <a:off x="3412" y="2454"/>
                <a:ext cx="456" cy="228"/>
              </a:xfrm>
              <a:prstGeom prst="rect">
                <a:avLst/>
              </a:prstGeom>
              <a:noFill/>
              <a:ln w="19050">
                <a:solidFill>
                  <a:schemeClr val="accent1"/>
                </a:solidFill>
                <a:miter lim="800000"/>
                <a:headEnd type="none" w="sm" len="sm"/>
                <a:tailEnd type="none" w="sm" len="sm"/>
              </a:ln>
            </p:spPr>
            <p:txBody>
              <a:bodyPr wrap="none" anchor="ctr"/>
              <a:lstStyle/>
              <a:p>
                <a:endParaRPr lang="en-US"/>
              </a:p>
            </p:txBody>
          </p:sp>
          <p:sp>
            <p:nvSpPr>
              <p:cNvPr id="8225" name="Rectangle 40"/>
              <p:cNvSpPr>
                <a:spLocks noChangeArrowheads="1"/>
              </p:cNvSpPr>
              <p:nvPr/>
            </p:nvSpPr>
            <p:spPr bwMode="auto">
              <a:xfrm>
                <a:off x="3334" y="2526"/>
                <a:ext cx="456" cy="360"/>
              </a:xfrm>
              <a:prstGeom prst="rect">
                <a:avLst/>
              </a:prstGeom>
              <a:noFill/>
              <a:ln w="19050">
                <a:solidFill>
                  <a:srgbClr val="C21616"/>
                </a:solidFill>
                <a:miter lim="800000"/>
                <a:headEnd type="none" w="sm" len="sm"/>
                <a:tailEnd type="none" w="sm" len="sm"/>
              </a:ln>
            </p:spPr>
            <p:txBody>
              <a:bodyPr wrap="none" anchor="ctr"/>
              <a:lstStyle/>
              <a:p>
                <a:endParaRPr lang="en-US"/>
              </a:p>
            </p:txBody>
          </p:sp>
          <p:sp>
            <p:nvSpPr>
              <p:cNvPr id="8226" name="Rectangle 41"/>
              <p:cNvSpPr>
                <a:spLocks noChangeArrowheads="1"/>
              </p:cNvSpPr>
              <p:nvPr/>
            </p:nvSpPr>
            <p:spPr bwMode="auto">
              <a:xfrm>
                <a:off x="3700" y="2574"/>
                <a:ext cx="756" cy="228"/>
              </a:xfrm>
              <a:prstGeom prst="rect">
                <a:avLst/>
              </a:prstGeom>
              <a:noFill/>
              <a:ln w="19050">
                <a:solidFill>
                  <a:srgbClr val="64BA56"/>
                </a:solidFill>
                <a:miter lim="800000"/>
                <a:headEnd type="none" w="sm" len="sm"/>
                <a:tailEnd type="none" w="sm" len="sm"/>
              </a:ln>
            </p:spPr>
            <p:txBody>
              <a:bodyPr wrap="none" anchor="ctr"/>
              <a:lstStyle/>
              <a:p>
                <a:endParaRPr lang="en-US"/>
              </a:p>
            </p:txBody>
          </p:sp>
        </p:grpSp>
      </p:grpSp>
      <p:grpSp>
        <p:nvGrpSpPr>
          <p:cNvPr id="6" name="Group 71"/>
          <p:cNvGrpSpPr>
            <a:grpSpLocks/>
          </p:cNvGrpSpPr>
          <p:nvPr/>
        </p:nvGrpSpPr>
        <p:grpSpPr bwMode="auto">
          <a:xfrm>
            <a:off x="2276507" y="2226560"/>
            <a:ext cx="1208143" cy="1916154"/>
            <a:chOff x="9111184" y="1412053"/>
            <a:chExt cx="3306246" cy="4041777"/>
          </a:xfrm>
        </p:grpSpPr>
        <p:graphicFrame>
          <p:nvGraphicFramePr>
            <p:cNvPr id="8194" name="Object 13"/>
            <p:cNvGraphicFramePr>
              <a:graphicFrameLocks noChangeAspect="1"/>
            </p:cNvGraphicFramePr>
            <p:nvPr/>
          </p:nvGraphicFramePr>
          <p:xfrm>
            <a:off x="9111184" y="1500950"/>
            <a:ext cx="3290885" cy="3838576"/>
          </p:xfrm>
          <a:graphic>
            <a:graphicData uri="http://schemas.openxmlformats.org/presentationml/2006/ole">
              <mc:AlternateContent xmlns:mc="http://schemas.openxmlformats.org/markup-compatibility/2006">
                <mc:Choice xmlns:v="urn:schemas-microsoft-com:vml" Requires="v">
                  <p:oleObj name="Photo Editor Photo" r:id="rId3" imgW="2886478" imgH="3839111" progId="">
                    <p:embed/>
                  </p:oleObj>
                </mc:Choice>
                <mc:Fallback>
                  <p:oleObj name="Photo Editor Photo" r:id="rId3" imgW="2886478" imgH="3839111" progId="">
                    <p:embed/>
                    <p:pic>
                      <p:nvPicPr>
                        <p:cNvPr id="819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1184" y="1500950"/>
                          <a:ext cx="3290885" cy="38385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999999"/>
                                </a:outerShdw>
                              </a:effectLst>
                            </a14:hiddenEffects>
                          </a:ext>
                        </a:extLst>
                      </p:spPr>
                    </p:pic>
                  </p:oleObj>
                </mc:Fallback>
              </mc:AlternateContent>
            </a:graphicData>
          </a:graphic>
        </p:graphicFrame>
        <p:grpSp>
          <p:nvGrpSpPr>
            <p:cNvPr id="7" name="Group 17"/>
            <p:cNvGrpSpPr>
              <a:grpSpLocks/>
            </p:cNvGrpSpPr>
            <p:nvPr/>
          </p:nvGrpSpPr>
          <p:grpSpPr bwMode="auto">
            <a:xfrm>
              <a:off x="9174162" y="1412053"/>
              <a:ext cx="3243268" cy="4041777"/>
              <a:chOff x="229" y="1482"/>
              <a:chExt cx="2213" cy="2546"/>
            </a:xfrm>
          </p:grpSpPr>
          <p:sp>
            <p:nvSpPr>
              <p:cNvPr id="8206" name="Line 18"/>
              <p:cNvSpPr>
                <a:spLocks noChangeShapeType="1"/>
              </p:cNvSpPr>
              <p:nvPr/>
            </p:nvSpPr>
            <p:spPr bwMode="auto">
              <a:xfrm flipH="1" flipV="1">
                <a:off x="561" y="1491"/>
                <a:ext cx="1871" cy="911"/>
              </a:xfrm>
              <a:prstGeom prst="line">
                <a:avLst/>
              </a:prstGeom>
              <a:noFill/>
              <a:ln w="12700">
                <a:solidFill>
                  <a:srgbClr val="FFFF00"/>
                </a:solidFill>
                <a:round/>
                <a:headEnd type="none" w="sm" len="sm"/>
                <a:tailEnd type="none" w="sm" len="sm"/>
              </a:ln>
            </p:spPr>
            <p:txBody>
              <a:bodyPr/>
              <a:lstStyle/>
              <a:p>
                <a:endParaRPr lang="en-US"/>
              </a:p>
            </p:txBody>
          </p:sp>
          <p:sp>
            <p:nvSpPr>
              <p:cNvPr id="8207" name="Line 19"/>
              <p:cNvSpPr>
                <a:spLocks noChangeShapeType="1"/>
              </p:cNvSpPr>
              <p:nvPr/>
            </p:nvSpPr>
            <p:spPr bwMode="auto">
              <a:xfrm flipH="1" flipV="1">
                <a:off x="551" y="2125"/>
                <a:ext cx="1881" cy="447"/>
              </a:xfrm>
              <a:prstGeom prst="line">
                <a:avLst/>
              </a:prstGeom>
              <a:noFill/>
              <a:ln w="12700">
                <a:solidFill>
                  <a:srgbClr val="FFFF00"/>
                </a:solidFill>
                <a:round/>
                <a:headEnd type="none" w="sm" len="sm"/>
                <a:tailEnd type="none" w="sm" len="sm"/>
              </a:ln>
            </p:spPr>
            <p:txBody>
              <a:bodyPr/>
              <a:lstStyle/>
              <a:p>
                <a:endParaRPr lang="en-US"/>
              </a:p>
            </p:txBody>
          </p:sp>
          <p:sp>
            <p:nvSpPr>
              <p:cNvPr id="8208" name="Line 20"/>
              <p:cNvSpPr>
                <a:spLocks noChangeShapeType="1"/>
              </p:cNvSpPr>
              <p:nvPr/>
            </p:nvSpPr>
            <p:spPr bwMode="auto">
              <a:xfrm flipH="1">
                <a:off x="556" y="2918"/>
                <a:ext cx="1886" cy="446"/>
              </a:xfrm>
              <a:prstGeom prst="line">
                <a:avLst/>
              </a:prstGeom>
              <a:noFill/>
              <a:ln w="12700">
                <a:solidFill>
                  <a:srgbClr val="FFFF00"/>
                </a:solidFill>
                <a:round/>
                <a:headEnd type="none" w="sm" len="sm"/>
                <a:tailEnd type="none" w="sm" len="sm"/>
              </a:ln>
            </p:spPr>
            <p:txBody>
              <a:bodyPr/>
              <a:lstStyle/>
              <a:p>
                <a:endParaRPr lang="en-US"/>
              </a:p>
            </p:txBody>
          </p:sp>
          <p:sp>
            <p:nvSpPr>
              <p:cNvPr id="8209" name="Line 21"/>
              <p:cNvSpPr>
                <a:spLocks noChangeShapeType="1"/>
              </p:cNvSpPr>
              <p:nvPr/>
            </p:nvSpPr>
            <p:spPr bwMode="auto">
              <a:xfrm flipH="1">
                <a:off x="560" y="3120"/>
                <a:ext cx="1872" cy="901"/>
              </a:xfrm>
              <a:prstGeom prst="line">
                <a:avLst/>
              </a:prstGeom>
              <a:noFill/>
              <a:ln w="12700">
                <a:solidFill>
                  <a:srgbClr val="FFFF00"/>
                </a:solidFill>
                <a:round/>
                <a:headEnd type="none" w="sm" len="sm"/>
                <a:tailEnd type="none" w="sm" len="sm"/>
              </a:ln>
            </p:spPr>
            <p:txBody>
              <a:bodyPr/>
              <a:lstStyle/>
              <a:p>
                <a:endParaRPr lang="en-US"/>
              </a:p>
            </p:txBody>
          </p:sp>
          <p:sp>
            <p:nvSpPr>
              <p:cNvPr id="8210" name="Line 22"/>
              <p:cNvSpPr>
                <a:spLocks noChangeShapeType="1"/>
              </p:cNvSpPr>
              <p:nvPr/>
            </p:nvSpPr>
            <p:spPr bwMode="auto">
              <a:xfrm>
                <a:off x="2434" y="2406"/>
                <a:ext cx="0" cy="720"/>
              </a:xfrm>
              <a:prstGeom prst="line">
                <a:avLst/>
              </a:prstGeom>
              <a:noFill/>
              <a:ln w="12700">
                <a:solidFill>
                  <a:srgbClr val="FFFF00"/>
                </a:solidFill>
                <a:round/>
                <a:headEnd type="none" w="sm" len="sm"/>
                <a:tailEnd type="none" w="sm" len="sm"/>
              </a:ln>
            </p:spPr>
            <p:txBody>
              <a:bodyPr/>
              <a:lstStyle/>
              <a:p>
                <a:endParaRPr lang="en-US"/>
              </a:p>
            </p:txBody>
          </p:sp>
          <p:sp>
            <p:nvSpPr>
              <p:cNvPr id="8211" name="Line 23"/>
              <p:cNvSpPr>
                <a:spLocks noChangeShapeType="1"/>
              </p:cNvSpPr>
              <p:nvPr/>
            </p:nvSpPr>
            <p:spPr bwMode="auto">
              <a:xfrm flipH="1">
                <a:off x="2134" y="2244"/>
                <a:ext cx="0" cy="1017"/>
              </a:xfrm>
              <a:prstGeom prst="line">
                <a:avLst/>
              </a:prstGeom>
              <a:noFill/>
              <a:ln w="12700">
                <a:solidFill>
                  <a:srgbClr val="FFFF00"/>
                </a:solidFill>
                <a:round/>
                <a:headEnd type="none" w="sm" len="sm"/>
                <a:tailEnd type="none" w="sm" len="sm"/>
              </a:ln>
            </p:spPr>
            <p:txBody>
              <a:bodyPr/>
              <a:lstStyle/>
              <a:p>
                <a:endParaRPr lang="en-US"/>
              </a:p>
            </p:txBody>
          </p:sp>
          <p:sp>
            <p:nvSpPr>
              <p:cNvPr id="8212" name="Line 24"/>
              <p:cNvSpPr>
                <a:spLocks noChangeShapeType="1"/>
              </p:cNvSpPr>
              <p:nvPr/>
            </p:nvSpPr>
            <p:spPr bwMode="auto">
              <a:xfrm flipH="1">
                <a:off x="1151" y="1786"/>
                <a:ext cx="4" cy="1947"/>
              </a:xfrm>
              <a:prstGeom prst="line">
                <a:avLst/>
              </a:prstGeom>
              <a:noFill/>
              <a:ln w="12700">
                <a:solidFill>
                  <a:srgbClr val="FFFF00"/>
                </a:solidFill>
                <a:round/>
                <a:headEnd type="none" w="sm" len="sm"/>
                <a:tailEnd type="none" w="sm" len="sm"/>
              </a:ln>
            </p:spPr>
            <p:txBody>
              <a:bodyPr/>
              <a:lstStyle/>
              <a:p>
                <a:endParaRPr lang="en-US"/>
              </a:p>
            </p:txBody>
          </p:sp>
          <p:sp>
            <p:nvSpPr>
              <p:cNvPr id="8213" name="Line 25"/>
              <p:cNvSpPr>
                <a:spLocks noChangeShapeType="1"/>
              </p:cNvSpPr>
              <p:nvPr/>
            </p:nvSpPr>
            <p:spPr bwMode="auto">
              <a:xfrm flipH="1">
                <a:off x="558" y="1482"/>
                <a:ext cx="9" cy="2537"/>
              </a:xfrm>
              <a:prstGeom prst="line">
                <a:avLst/>
              </a:prstGeom>
              <a:noFill/>
              <a:ln w="12700">
                <a:solidFill>
                  <a:srgbClr val="FFFF00"/>
                </a:solidFill>
                <a:round/>
                <a:headEnd type="none" w="sm" len="sm"/>
                <a:tailEnd type="none" w="sm" len="sm"/>
              </a:ln>
            </p:spPr>
            <p:txBody>
              <a:bodyPr/>
              <a:lstStyle/>
              <a:p>
                <a:endParaRPr lang="en-US"/>
              </a:p>
            </p:txBody>
          </p:sp>
          <p:sp>
            <p:nvSpPr>
              <p:cNvPr id="8214" name="Line 26"/>
              <p:cNvSpPr>
                <a:spLocks noChangeShapeType="1"/>
              </p:cNvSpPr>
              <p:nvPr/>
            </p:nvSpPr>
            <p:spPr bwMode="auto">
              <a:xfrm flipH="1">
                <a:off x="234" y="4023"/>
                <a:ext cx="324" cy="5"/>
              </a:xfrm>
              <a:prstGeom prst="line">
                <a:avLst/>
              </a:prstGeom>
              <a:noFill/>
              <a:ln w="12700">
                <a:solidFill>
                  <a:srgbClr val="FFFF00"/>
                </a:solidFill>
                <a:round/>
                <a:headEnd type="none" w="sm" len="sm"/>
                <a:tailEnd type="none" w="sm" len="sm"/>
              </a:ln>
            </p:spPr>
            <p:txBody>
              <a:bodyPr/>
              <a:lstStyle/>
              <a:p>
                <a:endParaRPr lang="en-US"/>
              </a:p>
            </p:txBody>
          </p:sp>
          <p:sp>
            <p:nvSpPr>
              <p:cNvPr id="8215" name="Line 27"/>
              <p:cNvSpPr>
                <a:spLocks noChangeShapeType="1"/>
              </p:cNvSpPr>
              <p:nvPr/>
            </p:nvSpPr>
            <p:spPr bwMode="auto">
              <a:xfrm flipH="1">
                <a:off x="229" y="1488"/>
                <a:ext cx="9" cy="2537"/>
              </a:xfrm>
              <a:prstGeom prst="line">
                <a:avLst/>
              </a:prstGeom>
              <a:noFill/>
              <a:ln w="12700">
                <a:solidFill>
                  <a:srgbClr val="FFFF00"/>
                </a:solidFill>
                <a:round/>
                <a:headEnd type="none" w="sm" len="sm"/>
                <a:tailEnd type="none" w="sm" len="sm"/>
              </a:ln>
            </p:spPr>
            <p:txBody>
              <a:bodyPr/>
              <a:lstStyle/>
              <a:p>
                <a:endParaRPr lang="en-US"/>
              </a:p>
            </p:txBody>
          </p:sp>
          <p:sp>
            <p:nvSpPr>
              <p:cNvPr id="8216" name="Line 28"/>
              <p:cNvSpPr>
                <a:spLocks noChangeShapeType="1"/>
              </p:cNvSpPr>
              <p:nvPr/>
            </p:nvSpPr>
            <p:spPr bwMode="auto">
              <a:xfrm flipH="1">
                <a:off x="235" y="1484"/>
                <a:ext cx="324" cy="5"/>
              </a:xfrm>
              <a:prstGeom prst="line">
                <a:avLst/>
              </a:prstGeom>
              <a:noFill/>
              <a:ln w="12700">
                <a:solidFill>
                  <a:srgbClr val="FFFF00"/>
                </a:solidFill>
                <a:round/>
                <a:headEnd type="none" w="sm" len="sm"/>
                <a:tailEnd type="none" w="sm" len="sm"/>
              </a:ln>
            </p:spPr>
            <p:txBody>
              <a:bodyPr/>
              <a:lstStyle/>
              <a:p>
                <a:endParaRPr lang="en-US"/>
              </a:p>
            </p:txBody>
          </p:sp>
          <p:sp>
            <p:nvSpPr>
              <p:cNvPr id="8217" name="Line 29"/>
              <p:cNvSpPr>
                <a:spLocks noChangeShapeType="1"/>
              </p:cNvSpPr>
              <p:nvPr/>
            </p:nvSpPr>
            <p:spPr bwMode="auto">
              <a:xfrm>
                <a:off x="1689" y="2037"/>
                <a:ext cx="1" cy="1445"/>
              </a:xfrm>
              <a:prstGeom prst="line">
                <a:avLst/>
              </a:prstGeom>
              <a:noFill/>
              <a:ln w="12700">
                <a:solidFill>
                  <a:srgbClr val="FFFF00"/>
                </a:solidFill>
                <a:round/>
                <a:headEnd type="none" w="sm" len="sm"/>
                <a:tailEnd type="none" w="sm" len="sm"/>
              </a:ln>
            </p:spPr>
            <p:txBody>
              <a:bodyPr/>
              <a:lstStyle/>
              <a:p>
                <a:endParaRPr lang="en-US"/>
              </a:p>
            </p:txBody>
          </p:sp>
          <p:sp>
            <p:nvSpPr>
              <p:cNvPr id="8218" name="Line 30"/>
              <p:cNvSpPr>
                <a:spLocks noChangeShapeType="1"/>
              </p:cNvSpPr>
              <p:nvPr/>
            </p:nvSpPr>
            <p:spPr bwMode="auto">
              <a:xfrm flipH="1" flipV="1">
                <a:off x="567" y="2754"/>
                <a:ext cx="1863" cy="5"/>
              </a:xfrm>
              <a:prstGeom prst="line">
                <a:avLst/>
              </a:prstGeom>
              <a:noFill/>
              <a:ln w="12700">
                <a:solidFill>
                  <a:srgbClr val="FFFF00"/>
                </a:solidFill>
                <a:round/>
                <a:headEnd type="none" w="sm" len="sm"/>
                <a:tailEnd type="none" w="sm" len="sm"/>
              </a:ln>
            </p:spPr>
            <p:txBody>
              <a:bodyPr/>
              <a:lstStyle/>
              <a:p>
                <a:endParaRPr lang="en-US"/>
              </a:p>
            </p:txBody>
          </p:sp>
          <p:sp>
            <p:nvSpPr>
              <p:cNvPr id="8219" name="Line 31"/>
              <p:cNvSpPr>
                <a:spLocks noChangeShapeType="1"/>
              </p:cNvSpPr>
              <p:nvPr/>
            </p:nvSpPr>
            <p:spPr bwMode="auto">
              <a:xfrm flipH="1">
                <a:off x="230" y="3364"/>
                <a:ext cx="324" cy="5"/>
              </a:xfrm>
              <a:prstGeom prst="line">
                <a:avLst/>
              </a:prstGeom>
              <a:noFill/>
              <a:ln w="12700">
                <a:solidFill>
                  <a:srgbClr val="FFFF00"/>
                </a:solidFill>
                <a:round/>
                <a:headEnd type="none" w="sm" len="sm"/>
                <a:tailEnd type="none" w="sm" len="sm"/>
              </a:ln>
            </p:spPr>
            <p:txBody>
              <a:bodyPr/>
              <a:lstStyle/>
              <a:p>
                <a:endParaRPr lang="en-US"/>
              </a:p>
            </p:txBody>
          </p:sp>
          <p:sp>
            <p:nvSpPr>
              <p:cNvPr id="8220" name="Line 32"/>
              <p:cNvSpPr>
                <a:spLocks noChangeShapeType="1"/>
              </p:cNvSpPr>
              <p:nvPr/>
            </p:nvSpPr>
            <p:spPr bwMode="auto">
              <a:xfrm flipH="1">
                <a:off x="236" y="2755"/>
                <a:ext cx="324" cy="5"/>
              </a:xfrm>
              <a:prstGeom prst="line">
                <a:avLst/>
              </a:prstGeom>
              <a:noFill/>
              <a:ln w="12700">
                <a:solidFill>
                  <a:srgbClr val="FFFF00"/>
                </a:solidFill>
                <a:round/>
                <a:headEnd type="none" w="sm" len="sm"/>
                <a:tailEnd type="none" w="sm" len="sm"/>
              </a:ln>
            </p:spPr>
            <p:txBody>
              <a:bodyPr/>
              <a:lstStyle/>
              <a:p>
                <a:endParaRPr lang="en-US"/>
              </a:p>
            </p:txBody>
          </p:sp>
          <p:sp>
            <p:nvSpPr>
              <p:cNvPr id="8221" name="Line 33"/>
              <p:cNvSpPr>
                <a:spLocks noChangeShapeType="1"/>
              </p:cNvSpPr>
              <p:nvPr/>
            </p:nvSpPr>
            <p:spPr bwMode="auto">
              <a:xfrm flipH="1">
                <a:off x="237" y="2121"/>
                <a:ext cx="324" cy="5"/>
              </a:xfrm>
              <a:prstGeom prst="line">
                <a:avLst/>
              </a:prstGeom>
              <a:noFill/>
              <a:ln w="12700">
                <a:solidFill>
                  <a:srgbClr val="FFFF00"/>
                </a:solidFill>
                <a:round/>
                <a:headEnd type="none" w="sm" len="sm"/>
                <a:tailEnd type="none" w="sm" len="sm"/>
              </a:ln>
            </p:spPr>
            <p:txBody>
              <a:bodyPr/>
              <a:lstStyle/>
              <a:p>
                <a:endParaRPr lang="en-US"/>
              </a:p>
            </p:txBody>
          </p:sp>
        </p:grpSp>
      </p:grpSp>
      <p:pic>
        <p:nvPicPr>
          <p:cNvPr id="65" name="Picture 2"/>
          <p:cNvPicPr>
            <a:picLocks noChangeAspect="1" noChangeArrowheads="1"/>
          </p:cNvPicPr>
          <p:nvPr/>
        </p:nvPicPr>
        <p:blipFill>
          <a:blip r:embed="rId5" cstate="print"/>
          <a:srcRect l="75173" b="30709"/>
          <a:stretch>
            <a:fillRect/>
          </a:stretch>
        </p:blipFill>
        <p:spPr bwMode="auto">
          <a:xfrm>
            <a:off x="5979432" y="2403938"/>
            <a:ext cx="1438719" cy="1285940"/>
          </a:xfrm>
          <a:prstGeom prst="rect">
            <a:avLst/>
          </a:prstGeom>
          <a:noFill/>
          <a:ln w="9525">
            <a:noFill/>
            <a:miter lim="800000"/>
            <a:headEnd/>
            <a:tailEnd/>
          </a:ln>
        </p:spPr>
      </p:pic>
      <p:sp>
        <p:nvSpPr>
          <p:cNvPr id="64" name="Content Placeholder 2"/>
          <p:cNvSpPr txBox="1">
            <a:spLocks/>
          </p:cNvSpPr>
          <p:nvPr/>
        </p:nvSpPr>
        <p:spPr bwMode="auto">
          <a:xfrm>
            <a:off x="2687653" y="4874792"/>
            <a:ext cx="6610316" cy="1417629"/>
          </a:xfrm>
          <a:prstGeom prst="rect">
            <a:avLst/>
          </a:prstGeom>
          <a:solidFill>
            <a:srgbClr val="FFFFCC"/>
          </a:solidFill>
          <a:ln w="9525">
            <a:noFill/>
            <a:round/>
            <a:headEnd/>
            <a:tailEnd/>
          </a:ln>
        </p:spPr>
        <p:txBody>
          <a:bodyPr lIns="0" tIns="0" rIns="0" bIns="0"/>
          <a:lstStyle/>
          <a:p>
            <a:pPr marL="354013" indent="-268288">
              <a:spcBef>
                <a:spcPts val="1500"/>
              </a:spcBef>
              <a:spcAft>
                <a:spcPts val="300"/>
              </a:spcAft>
              <a:buClr>
                <a:srgbClr val="185082"/>
              </a:buClr>
            </a:pPr>
            <a:r>
              <a:rPr lang="en-US" b="1" dirty="0">
                <a:solidFill>
                  <a:srgbClr val="004578"/>
                </a:solidFill>
                <a:latin typeface="Courier New" pitchFamily="49" charset="0"/>
              </a:rPr>
              <a:t>insert into </a:t>
            </a:r>
            <a:r>
              <a:rPr lang="en-US" b="1" dirty="0" err="1">
                <a:solidFill>
                  <a:srgbClr val="004578"/>
                </a:solidFill>
                <a:latin typeface="Courier New" pitchFamily="49" charset="0"/>
              </a:rPr>
              <a:t>MyCollection</a:t>
            </a:r>
            <a:r>
              <a:rPr lang="en-US" b="1" dirty="0">
                <a:solidFill>
                  <a:srgbClr val="004578"/>
                </a:solidFill>
                <a:latin typeface="Courier New" pitchFamily="49" charset="0"/>
              </a:rPr>
              <a:t> </a:t>
            </a:r>
            <a:br>
              <a:rPr lang="en-US" b="1" dirty="0">
                <a:solidFill>
                  <a:srgbClr val="004578"/>
                </a:solidFill>
                <a:latin typeface="Courier New" pitchFamily="49" charset="0"/>
              </a:rPr>
            </a:br>
            <a:r>
              <a:rPr lang="en-US" b="1" dirty="0">
                <a:solidFill>
                  <a:srgbClr val="004578"/>
                </a:solidFill>
                <a:latin typeface="Courier New" pitchFamily="49" charset="0"/>
              </a:rPr>
              <a:t>values ...</a:t>
            </a:r>
            <a:br>
              <a:rPr lang="en-US" b="1" dirty="0">
                <a:solidFill>
                  <a:srgbClr val="004578"/>
                </a:solidFill>
                <a:latin typeface="Courier New" pitchFamily="49" charset="0"/>
              </a:rPr>
            </a:br>
            <a:r>
              <a:rPr lang="en-US" b="1" dirty="0">
                <a:solidFill>
                  <a:srgbClr val="C00000"/>
                </a:solidFill>
                <a:latin typeface="Courier New" pitchFamily="49" charset="0"/>
              </a:rPr>
              <a:t>tiling</a:t>
            </a:r>
            <a:br>
              <a:rPr lang="en-US" b="1" dirty="0">
                <a:solidFill>
                  <a:srgbClr val="C00000"/>
                </a:solidFill>
                <a:latin typeface="Courier New" pitchFamily="49" charset="0"/>
              </a:rPr>
            </a:br>
            <a:r>
              <a:rPr lang="en-US" b="1" dirty="0">
                <a:solidFill>
                  <a:srgbClr val="C00000"/>
                </a:solidFill>
                <a:latin typeface="Courier New" pitchFamily="49" charset="0"/>
              </a:rPr>
              <a:t>  area of interest [0:20,0:40], [45:80,80:85]</a:t>
            </a:r>
            <a:br>
              <a:rPr lang="en-US" b="1" dirty="0">
                <a:solidFill>
                  <a:srgbClr val="C00000"/>
                </a:solidFill>
                <a:latin typeface="Courier New" pitchFamily="49" charset="0"/>
              </a:rPr>
            </a:br>
            <a:r>
              <a:rPr lang="en-US" b="1" dirty="0">
                <a:solidFill>
                  <a:srgbClr val="C00000"/>
                </a:solidFill>
                <a:latin typeface="Courier New" pitchFamily="49" charset="0"/>
              </a:rPr>
              <a:t>  tile size 1000000</a:t>
            </a:r>
          </a:p>
        </p:txBody>
      </p:sp>
    </p:spTree>
    <p:extLst>
      <p:ext uri="{BB962C8B-B14F-4D97-AF65-F5344CB8AC3E}">
        <p14:creationId xmlns:p14="http://schemas.microsoft.com/office/powerpoint/2010/main" val="2518973364"/>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C42F-6352-5544-A724-BD96E0830B9E}"/>
              </a:ext>
            </a:extLst>
          </p:cNvPr>
          <p:cNvSpPr>
            <a:spLocks noGrp="1"/>
          </p:cNvSpPr>
          <p:nvPr>
            <p:ph type="title"/>
          </p:nvPr>
        </p:nvSpPr>
        <p:spPr>
          <a:xfrm>
            <a:off x="838200" y="542549"/>
            <a:ext cx="10515600" cy="1325563"/>
          </a:xfrm>
        </p:spPr>
        <p:txBody>
          <a:bodyPr/>
          <a:lstStyle/>
          <a:p>
            <a:r>
              <a:rPr lang="en-US" b="0" dirty="0"/>
              <a:t>What questions will we answer?</a:t>
            </a:r>
            <a:endParaRPr lang="en-US" dirty="0"/>
          </a:p>
        </p:txBody>
      </p:sp>
      <p:sp>
        <p:nvSpPr>
          <p:cNvPr id="3" name="Content Placeholder 2">
            <a:extLst>
              <a:ext uri="{FF2B5EF4-FFF2-40B4-BE49-F238E27FC236}">
                <a16:creationId xmlns:a16="http://schemas.microsoft.com/office/drawing/2014/main" id="{6FEBB15C-0332-BD47-9310-CC89386FEA4A}"/>
              </a:ext>
            </a:extLst>
          </p:cNvPr>
          <p:cNvSpPr>
            <a:spLocks noGrp="1"/>
          </p:cNvSpPr>
          <p:nvPr>
            <p:ph idx="1"/>
          </p:nvPr>
        </p:nvSpPr>
        <p:spPr>
          <a:xfrm>
            <a:off x="838200" y="2258185"/>
            <a:ext cx="10515600" cy="3393316"/>
          </a:xfrm>
        </p:spPr>
        <p:txBody>
          <a:bodyPr>
            <a:normAutofit/>
          </a:bodyPr>
          <a:lstStyle/>
          <a:p>
            <a:pPr algn="just"/>
            <a:r>
              <a:rPr lang="en-US" sz="3200" dirty="0"/>
              <a:t>How does big data look like?</a:t>
            </a:r>
          </a:p>
          <a:p>
            <a:pPr algn="just"/>
            <a:r>
              <a:rPr lang="en-US" sz="3200" dirty="0"/>
              <a:t>What are multidimensional arrays (aka. Data Cubes)?</a:t>
            </a:r>
          </a:p>
          <a:p>
            <a:pPr algn="just"/>
            <a:r>
              <a:rPr lang="en-US" sz="3200" dirty="0"/>
              <a:t>How can we model multidimensional arrays?</a:t>
            </a:r>
          </a:p>
          <a:p>
            <a:pPr algn="just"/>
            <a:r>
              <a:rPr lang="en-US" sz="3200" dirty="0"/>
              <a:t>Which tool can we use to analyze these cubes?</a:t>
            </a:r>
          </a:p>
          <a:p>
            <a:pPr algn="just"/>
            <a:r>
              <a:rPr lang="en-US" sz="3200" dirty="0"/>
              <a:t>What applications can be done with data cubes?</a:t>
            </a:r>
          </a:p>
          <a:p>
            <a:pPr algn="just"/>
            <a:r>
              <a:rPr lang="en-US" sz="3200" dirty="0"/>
              <a:t>What topics can you choose?</a:t>
            </a:r>
          </a:p>
        </p:txBody>
      </p:sp>
    </p:spTree>
    <p:extLst>
      <p:ext uri="{BB962C8B-B14F-4D97-AF65-F5344CB8AC3E}">
        <p14:creationId xmlns:p14="http://schemas.microsoft.com/office/powerpoint/2010/main" val="2156280921"/>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Parallel, Distributed Processing</a:t>
            </a:r>
            <a:endParaRPr lang="en-US" dirty="0"/>
          </a:p>
        </p:txBody>
      </p:sp>
      <p:sp>
        <p:nvSpPr>
          <p:cNvPr id="3" name="Content Placeholder 2"/>
          <p:cNvSpPr>
            <a:spLocks noGrp="1"/>
          </p:cNvSpPr>
          <p:nvPr>
            <p:ph idx="1"/>
          </p:nvPr>
        </p:nvSpPr>
        <p:spPr>
          <a:xfrm>
            <a:off x="476212" y="3023669"/>
            <a:ext cx="5179777" cy="876292"/>
          </a:xfrm>
        </p:spPr>
        <p:txBody>
          <a:bodyPr/>
          <a:lstStyle/>
          <a:p>
            <a:pPr lvl="0">
              <a:buNone/>
            </a:pPr>
            <a:r>
              <a:rPr lang="de-DE" dirty="0">
                <a:ea typeface="MS PGothic"/>
                <a:cs typeface="MS PGothic"/>
              </a:rPr>
              <a:t>1 query </a:t>
            </a:r>
            <a:r>
              <a:rPr lang="de-DE" dirty="0">
                <a:ea typeface="MS PGothic"/>
                <a:cs typeface="MS PGothic"/>
                <a:sym typeface="Wingdings 3" pitchFamily="18" charset="2"/>
              </a:rPr>
              <a:t> 1,000+ cloud nodes</a:t>
            </a:r>
          </a:p>
          <a:p>
            <a:pPr>
              <a:buNone/>
            </a:pPr>
            <a:endParaRPr lang="en-US" dirty="0"/>
          </a:p>
        </p:txBody>
      </p:sp>
      <p:grpSp>
        <p:nvGrpSpPr>
          <p:cNvPr id="30" name="Group 29"/>
          <p:cNvGrpSpPr/>
          <p:nvPr/>
        </p:nvGrpSpPr>
        <p:grpSpPr>
          <a:xfrm>
            <a:off x="7715261" y="2889261"/>
            <a:ext cx="2330677" cy="2159000"/>
            <a:chOff x="6092825" y="2776538"/>
            <a:chExt cx="1748008" cy="1619250"/>
          </a:xfrm>
        </p:grpSpPr>
        <p:pic>
          <p:nvPicPr>
            <p:cNvPr id="5" name="Picture 32"/>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092825" y="2776538"/>
              <a:ext cx="1619250" cy="1619250"/>
            </a:xfrm>
            <a:prstGeom prst="rect">
              <a:avLst/>
            </a:prstGeom>
            <a:noFill/>
            <a:ln w="9525">
              <a:noFill/>
              <a:miter lim="800000"/>
              <a:headEnd/>
              <a:tailEnd/>
            </a:ln>
          </p:spPr>
        </p:pic>
        <p:sp>
          <p:nvSpPr>
            <p:cNvPr id="11" name="AutoShape 10"/>
            <p:cNvSpPr>
              <a:spLocks noChangeArrowheads="1"/>
            </p:cNvSpPr>
            <p:nvPr/>
          </p:nvSpPr>
          <p:spPr bwMode="auto">
            <a:xfrm>
              <a:off x="6715125" y="3670300"/>
              <a:ext cx="1120775" cy="468313"/>
            </a:xfrm>
            <a:prstGeom prst="can">
              <a:avLst>
                <a:gd name="adj" fmla="val 25000"/>
              </a:avLst>
            </a:prstGeom>
            <a:gradFill rotWithShape="0">
              <a:gsLst>
                <a:gs pos="0">
                  <a:srgbClr val="33CCCC"/>
                </a:gs>
                <a:gs pos="50000">
                  <a:srgbClr val="66FFFF"/>
                </a:gs>
                <a:gs pos="100000">
                  <a:srgbClr val="33CCCC"/>
                </a:gs>
              </a:gsLst>
              <a:lin ang="0" scaled="1"/>
            </a:gradFill>
            <a:ln w="3240">
              <a:solidFill>
                <a:srgbClr val="828282"/>
              </a:solidFill>
              <a:miter lim="800000"/>
              <a:headEnd/>
              <a:tailEnd/>
            </a:ln>
          </p:spPr>
          <p:txBody>
            <a:bodyPr wrap="none" anchor="ctr"/>
            <a:lstStyle/>
            <a:p>
              <a:pPr algn="ctr"/>
              <a:endParaRPr lang="en-US" sz="2400"/>
            </a:p>
          </p:txBody>
        </p:sp>
        <p:sp>
          <p:nvSpPr>
            <p:cNvPr id="20" name="Text Box 11"/>
            <p:cNvSpPr txBox="1">
              <a:spLocks noChangeArrowheads="1"/>
            </p:cNvSpPr>
            <p:nvPr/>
          </p:nvSpPr>
          <p:spPr bwMode="auto">
            <a:xfrm>
              <a:off x="6760993" y="3754438"/>
              <a:ext cx="1079840" cy="354200"/>
            </a:xfrm>
            <a:prstGeom prst="rect">
              <a:avLst/>
            </a:prstGeom>
            <a:noFill/>
            <a:ln w="9525">
              <a:noFill/>
              <a:round/>
              <a:headEnd/>
              <a:tailEnd/>
            </a:ln>
          </p:spPr>
          <p:txBody>
            <a:bodyPr wrap="none" lIns="120000" tIns="62400" rIns="120000" bIns="62400">
              <a:spAutoFit/>
            </a:bodyPr>
            <a:lstStyle/>
            <a:p>
              <a:pPr algn="ctr">
                <a:lnSpc>
                  <a:spcPts val="2651"/>
                </a:lnSpc>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de-DE" sz="2400">
                  <a:solidFill>
                    <a:srgbClr val="000000"/>
                  </a:solidFill>
                  <a:latin typeface="Arial Narrow" pitchFamily="34" charset="0"/>
                </a:rPr>
                <a:t>Dataset  C</a:t>
              </a:r>
            </a:p>
          </p:txBody>
        </p:sp>
        <p:graphicFrame>
          <p:nvGraphicFramePr>
            <p:cNvPr id="21" name="Object 5"/>
            <p:cNvGraphicFramePr>
              <a:graphicFrameLocks noChangeAspect="1"/>
            </p:cNvGraphicFramePr>
            <p:nvPr/>
          </p:nvGraphicFramePr>
          <p:xfrm>
            <a:off x="6240463" y="3311525"/>
            <a:ext cx="609600" cy="703263"/>
          </p:xfrm>
          <a:graphic>
            <a:graphicData uri="http://schemas.openxmlformats.org/presentationml/2006/ole">
              <mc:AlternateContent xmlns:mc="http://schemas.openxmlformats.org/markup-compatibility/2006">
                <mc:Choice xmlns:v="urn:schemas-microsoft-com:vml" Requires="v">
                  <p:oleObj r:id="rId4" imgW="2521905" imgH="2933333" progId="">
                    <p:embed/>
                  </p:oleObj>
                </mc:Choice>
                <mc:Fallback>
                  <p:oleObj r:id="rId4" imgW="2521905" imgH="2933333" progId="">
                    <p:embed/>
                    <p:pic>
                      <p:nvPicPr>
                        <p:cNvPr id="2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3311525"/>
                          <a:ext cx="609600" cy="703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28" name="Group 27"/>
          <p:cNvGrpSpPr/>
          <p:nvPr/>
        </p:nvGrpSpPr>
        <p:grpSpPr>
          <a:xfrm>
            <a:off x="9048771" y="952483"/>
            <a:ext cx="2667000" cy="1976967"/>
            <a:chOff x="7054850" y="1279525"/>
            <a:chExt cx="2000250" cy="1482725"/>
          </a:xfrm>
        </p:grpSpPr>
        <p:pic>
          <p:nvPicPr>
            <p:cNvPr id="4" name="Picture 4"/>
            <p:cNvPicPr>
              <a:picLocks noChangeAspect="1" noChangeArrowheads="1"/>
            </p:cNvPicPr>
            <p:nvPr/>
          </p:nvPicPr>
          <p:blipFill>
            <a:blip r:embed="rId6" cstate="print"/>
            <a:srcRect/>
            <a:stretch>
              <a:fillRect/>
            </a:stretch>
          </p:blipFill>
          <p:spPr bwMode="auto">
            <a:xfrm>
              <a:off x="7216775" y="1279525"/>
              <a:ext cx="1838325" cy="1295400"/>
            </a:xfrm>
            <a:prstGeom prst="rect">
              <a:avLst/>
            </a:prstGeom>
            <a:noFill/>
            <a:ln w="9525">
              <a:noFill/>
              <a:miter lim="800000"/>
              <a:headEnd/>
              <a:tailEnd/>
            </a:ln>
          </p:spPr>
        </p:pic>
        <p:sp>
          <p:nvSpPr>
            <p:cNvPr id="14" name="AutoShape 10"/>
            <p:cNvSpPr>
              <a:spLocks noChangeArrowheads="1"/>
            </p:cNvSpPr>
            <p:nvPr/>
          </p:nvSpPr>
          <p:spPr bwMode="auto">
            <a:xfrm>
              <a:off x="7413625" y="2241550"/>
              <a:ext cx="1130300" cy="520700"/>
            </a:xfrm>
            <a:prstGeom prst="can">
              <a:avLst>
                <a:gd name="adj" fmla="val 25000"/>
              </a:avLst>
            </a:prstGeom>
            <a:gradFill rotWithShape="0">
              <a:gsLst>
                <a:gs pos="0">
                  <a:schemeClr val="bg2">
                    <a:lumMod val="75000"/>
                  </a:schemeClr>
                </a:gs>
                <a:gs pos="50000">
                  <a:schemeClr val="bg2">
                    <a:lumMod val="40000"/>
                    <a:lumOff val="60000"/>
                  </a:schemeClr>
                </a:gs>
                <a:gs pos="100000">
                  <a:schemeClr val="bg2">
                    <a:lumMod val="75000"/>
                  </a:schemeClr>
                </a:gs>
              </a:gsLst>
              <a:lin ang="0" scaled="1"/>
            </a:gradFill>
            <a:ln w="3240">
              <a:solidFill>
                <a:srgbClr val="828282"/>
              </a:solidFill>
              <a:miter lim="800000"/>
              <a:headEnd/>
              <a:tailEnd/>
            </a:ln>
          </p:spPr>
          <p:txBody>
            <a:bodyPr wrap="none" anchor="ctr"/>
            <a:lstStyle/>
            <a:p>
              <a:pPr algn="ctr">
                <a:defRPr/>
              </a:pPr>
              <a:endParaRPr lang="en-US" sz="2400">
                <a:ea typeface="WenQuanYi Micro Hei"/>
                <a:cs typeface="WenQuanYi Micro Hei"/>
              </a:endParaRPr>
            </a:p>
          </p:txBody>
        </p:sp>
        <p:sp>
          <p:nvSpPr>
            <p:cNvPr id="15" name="Text Box 11"/>
            <p:cNvSpPr txBox="1">
              <a:spLocks noChangeArrowheads="1"/>
            </p:cNvSpPr>
            <p:nvPr/>
          </p:nvSpPr>
          <p:spPr bwMode="auto">
            <a:xfrm>
              <a:off x="7251700" y="2371725"/>
              <a:ext cx="1409700" cy="354200"/>
            </a:xfrm>
            <a:prstGeom prst="rect">
              <a:avLst/>
            </a:prstGeom>
            <a:noFill/>
            <a:ln w="9525">
              <a:noFill/>
              <a:round/>
              <a:headEnd/>
              <a:tailEnd/>
            </a:ln>
          </p:spPr>
          <p:txBody>
            <a:bodyPr lIns="120000" tIns="62400" rIns="120000" bIns="62400">
              <a:spAutoFit/>
            </a:bodyPr>
            <a:lstStyle/>
            <a:p>
              <a:pPr algn="ctr">
                <a:lnSpc>
                  <a:spcPts val="2651"/>
                </a:lnSpc>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de-DE" sz="2400">
                  <a:solidFill>
                    <a:srgbClr val="000000"/>
                  </a:solidFill>
                  <a:latin typeface="Arial Narrow" pitchFamily="34" charset="0"/>
                </a:rPr>
                <a:t>Dataset D</a:t>
              </a:r>
            </a:p>
          </p:txBody>
        </p:sp>
        <p:graphicFrame>
          <p:nvGraphicFramePr>
            <p:cNvPr id="16" name="Object 2"/>
            <p:cNvGraphicFramePr>
              <a:graphicFrameLocks noChangeAspect="1"/>
            </p:cNvGraphicFramePr>
            <p:nvPr/>
          </p:nvGraphicFramePr>
          <p:xfrm>
            <a:off x="7054850" y="2036763"/>
            <a:ext cx="425450" cy="604837"/>
          </p:xfrm>
          <a:graphic>
            <a:graphicData uri="http://schemas.openxmlformats.org/presentationml/2006/ole">
              <mc:AlternateContent xmlns:mc="http://schemas.openxmlformats.org/markup-compatibility/2006">
                <mc:Choice xmlns:v="urn:schemas-microsoft-com:vml" Requires="v">
                  <p:oleObj r:id="rId7" imgW="2521905" imgH="2933333" progId="">
                    <p:embed/>
                  </p:oleObj>
                </mc:Choice>
                <mc:Fallback>
                  <p:oleObj r:id="rId7" imgW="2521905" imgH="2933333" progId="">
                    <p:embed/>
                    <p:pic>
                      <p:nvPicPr>
                        <p:cNvPr id="1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4850" y="2036763"/>
                          <a:ext cx="425450"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6" name="Picture 31"/>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4897932" y="2952747"/>
            <a:ext cx="3613149" cy="3691467"/>
          </a:xfrm>
          <a:prstGeom prst="rect">
            <a:avLst/>
          </a:prstGeom>
          <a:noFill/>
          <a:ln w="9525">
            <a:noFill/>
            <a:miter lim="800000"/>
            <a:headEnd/>
            <a:tailEnd/>
          </a:ln>
          <a:effectLst>
            <a:innerShdw blurRad="63500" dist="50800" dir="2700000">
              <a:prstClr val="black">
                <a:alpha val="50000"/>
              </a:prstClr>
            </a:innerShdw>
          </a:effectLst>
        </p:spPr>
      </p:pic>
      <p:sp>
        <p:nvSpPr>
          <p:cNvPr id="7" name="AutoShape 10"/>
          <p:cNvSpPr>
            <a:spLocks noChangeArrowheads="1"/>
          </p:cNvSpPr>
          <p:nvPr/>
        </p:nvSpPr>
        <p:spPr bwMode="auto">
          <a:xfrm>
            <a:off x="6193333" y="5581609"/>
            <a:ext cx="1492249" cy="624416"/>
          </a:xfrm>
          <a:prstGeom prst="can">
            <a:avLst>
              <a:gd name="adj" fmla="val 25000"/>
            </a:avLst>
          </a:prstGeom>
          <a:gradFill rotWithShape="0">
            <a:gsLst>
              <a:gs pos="0">
                <a:srgbClr val="FFC000"/>
              </a:gs>
              <a:gs pos="50000">
                <a:srgbClr val="FFFF99"/>
              </a:gs>
              <a:gs pos="100000">
                <a:srgbClr val="FFC000"/>
              </a:gs>
            </a:gsLst>
            <a:lin ang="0" scaled="1"/>
          </a:gradFill>
          <a:ln w="3240">
            <a:solidFill>
              <a:srgbClr val="828282"/>
            </a:solidFill>
            <a:miter lim="800000"/>
            <a:headEnd/>
            <a:tailEnd/>
          </a:ln>
        </p:spPr>
        <p:txBody>
          <a:bodyPr wrap="none" anchor="ctr"/>
          <a:lstStyle/>
          <a:p>
            <a:pPr algn="ctr"/>
            <a:endParaRPr lang="en-US" sz="2400"/>
          </a:p>
        </p:txBody>
      </p:sp>
      <p:sp>
        <p:nvSpPr>
          <p:cNvPr id="9" name="AutoShape 10"/>
          <p:cNvSpPr>
            <a:spLocks noChangeArrowheads="1"/>
          </p:cNvSpPr>
          <p:nvPr/>
        </p:nvSpPr>
        <p:spPr bwMode="auto">
          <a:xfrm>
            <a:off x="6206033" y="4332776"/>
            <a:ext cx="1494367" cy="626533"/>
          </a:xfrm>
          <a:prstGeom prst="can">
            <a:avLst>
              <a:gd name="adj" fmla="val 25000"/>
            </a:avLst>
          </a:prstGeom>
          <a:gradFill rotWithShape="0">
            <a:gsLst>
              <a:gs pos="0">
                <a:srgbClr val="FFFF00"/>
              </a:gs>
              <a:gs pos="50000">
                <a:srgbClr val="FFFFCC"/>
              </a:gs>
              <a:gs pos="100000">
                <a:srgbClr val="FFFF00"/>
              </a:gs>
            </a:gsLst>
            <a:lin ang="0" scaled="1"/>
          </a:gradFill>
          <a:ln w="3240">
            <a:solidFill>
              <a:srgbClr val="828282"/>
            </a:solidFill>
            <a:miter lim="800000"/>
            <a:headEnd/>
            <a:tailEnd/>
          </a:ln>
        </p:spPr>
        <p:txBody>
          <a:bodyPr wrap="none" anchor="ctr"/>
          <a:lstStyle/>
          <a:p>
            <a:pPr algn="ctr"/>
            <a:endParaRPr lang="en-US" sz="2400"/>
          </a:p>
        </p:txBody>
      </p:sp>
      <p:sp>
        <p:nvSpPr>
          <p:cNvPr id="10" name="Text Box 11"/>
          <p:cNvSpPr txBox="1">
            <a:spLocks noChangeArrowheads="1"/>
          </p:cNvSpPr>
          <p:nvPr/>
        </p:nvSpPr>
        <p:spPr bwMode="auto">
          <a:xfrm>
            <a:off x="6321310" y="5698026"/>
            <a:ext cx="1354828" cy="472267"/>
          </a:xfrm>
          <a:prstGeom prst="rect">
            <a:avLst/>
          </a:prstGeom>
          <a:noFill/>
          <a:ln w="9525">
            <a:noFill/>
            <a:round/>
            <a:headEnd/>
            <a:tailEnd/>
          </a:ln>
        </p:spPr>
        <p:txBody>
          <a:bodyPr wrap="none" lIns="120000" tIns="62400" rIns="120000" bIns="62400">
            <a:spAutoFit/>
          </a:bodyPr>
          <a:lstStyle/>
          <a:p>
            <a:pPr algn="ctr">
              <a:lnSpc>
                <a:spcPts val="2651"/>
              </a:lnSpc>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de-DE" sz="2400">
                <a:solidFill>
                  <a:srgbClr val="000000"/>
                </a:solidFill>
                <a:latin typeface="Arial Narrow" pitchFamily="34" charset="0"/>
              </a:rPr>
              <a:t>Dataset B</a:t>
            </a:r>
          </a:p>
        </p:txBody>
      </p:sp>
      <p:sp>
        <p:nvSpPr>
          <p:cNvPr id="12" name="Text Box 11"/>
          <p:cNvSpPr txBox="1">
            <a:spLocks noChangeArrowheads="1"/>
          </p:cNvSpPr>
          <p:nvPr/>
        </p:nvSpPr>
        <p:spPr bwMode="auto">
          <a:xfrm>
            <a:off x="6296485" y="4430143"/>
            <a:ext cx="1340978" cy="472267"/>
          </a:xfrm>
          <a:prstGeom prst="rect">
            <a:avLst/>
          </a:prstGeom>
          <a:noFill/>
          <a:ln w="9525">
            <a:noFill/>
            <a:round/>
            <a:headEnd/>
            <a:tailEnd/>
          </a:ln>
        </p:spPr>
        <p:txBody>
          <a:bodyPr wrap="none" lIns="120000" tIns="62400" rIns="120000" bIns="62400">
            <a:spAutoFit/>
          </a:bodyPr>
          <a:lstStyle/>
          <a:p>
            <a:pPr algn="ctr">
              <a:lnSpc>
                <a:spcPts val="2651"/>
              </a:lnSpc>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de-DE" sz="2400" dirty="0">
                <a:solidFill>
                  <a:srgbClr val="000000"/>
                </a:solidFill>
                <a:latin typeface="Arial Narrow" pitchFamily="34" charset="0"/>
              </a:rPr>
              <a:t>Dataset A</a:t>
            </a:r>
          </a:p>
        </p:txBody>
      </p:sp>
      <p:graphicFrame>
        <p:nvGraphicFramePr>
          <p:cNvPr id="13" name="Object 3"/>
          <p:cNvGraphicFramePr>
            <a:graphicFrameLocks noChangeAspect="1"/>
          </p:cNvGraphicFramePr>
          <p:nvPr/>
        </p:nvGraphicFramePr>
        <p:xfrm>
          <a:off x="5545632" y="3934843"/>
          <a:ext cx="812800" cy="937683"/>
        </p:xfrm>
        <a:graphic>
          <a:graphicData uri="http://schemas.openxmlformats.org/presentationml/2006/ole">
            <mc:AlternateContent xmlns:mc="http://schemas.openxmlformats.org/markup-compatibility/2006">
              <mc:Choice xmlns:v="urn:schemas-microsoft-com:vml" Requires="v">
                <p:oleObj r:id="rId9" imgW="2521905" imgH="2933333" progId="">
                  <p:embed/>
                </p:oleObj>
              </mc:Choice>
              <mc:Fallback>
                <p:oleObj r:id="rId9" imgW="2521905" imgH="2933333" progId="">
                  <p:embed/>
                  <p:pic>
                    <p:nvPicPr>
                      <p:cNvPr id="1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632" y="3934843"/>
                        <a:ext cx="812800" cy="93768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18" name="Object 4"/>
          <p:cNvGraphicFramePr>
            <a:graphicFrameLocks noChangeAspect="1"/>
          </p:cNvGraphicFramePr>
          <p:nvPr/>
        </p:nvGraphicFramePr>
        <p:xfrm>
          <a:off x="5575265" y="5257759"/>
          <a:ext cx="812800" cy="937684"/>
        </p:xfrm>
        <a:graphic>
          <a:graphicData uri="http://schemas.openxmlformats.org/presentationml/2006/ole">
            <mc:AlternateContent xmlns:mc="http://schemas.openxmlformats.org/markup-compatibility/2006">
              <mc:Choice xmlns:v="urn:schemas-microsoft-com:vml" Requires="v">
                <p:oleObj r:id="rId10" imgW="2521905" imgH="2933333" progId="">
                  <p:embed/>
                </p:oleObj>
              </mc:Choice>
              <mc:Fallback>
                <p:oleObj r:id="rId10" imgW="2521905" imgH="2933333" progId="">
                  <p:embed/>
                  <p:pic>
                    <p:nvPicPr>
                      <p:cNvPr id="1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5265" y="5257759"/>
                        <a:ext cx="812800" cy="937684"/>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22" name="Group 77"/>
          <p:cNvGrpSpPr>
            <a:grpSpLocks/>
          </p:cNvGrpSpPr>
          <p:nvPr/>
        </p:nvGrpSpPr>
        <p:grpSpPr bwMode="auto">
          <a:xfrm>
            <a:off x="1142966" y="4698998"/>
            <a:ext cx="3524249" cy="2095500"/>
            <a:chOff x="182" y="1343"/>
            <a:chExt cx="1440" cy="851"/>
          </a:xfrm>
        </p:grpSpPr>
        <p:pic>
          <p:nvPicPr>
            <p:cNvPr id="23" name="Picture 78"/>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182" y="1343"/>
              <a:ext cx="1440" cy="851"/>
            </a:xfrm>
            <a:prstGeom prst="rect">
              <a:avLst/>
            </a:prstGeom>
            <a:noFill/>
            <a:ln w="9525">
              <a:noFill/>
              <a:miter lim="800000"/>
              <a:headEnd/>
              <a:tailEnd/>
            </a:ln>
          </p:spPr>
        </p:pic>
        <p:pic>
          <p:nvPicPr>
            <p:cNvPr id="24" name="Picture 79"/>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1005" y="1361"/>
              <a:ext cx="590" cy="511"/>
            </a:xfrm>
            <a:prstGeom prst="rect">
              <a:avLst/>
            </a:prstGeom>
            <a:noFill/>
            <a:ln w="9525">
              <a:noFill/>
              <a:miter lim="800000"/>
              <a:headEnd/>
              <a:tailEnd/>
            </a:ln>
          </p:spPr>
        </p:pic>
      </p:grpSp>
      <p:sp>
        <p:nvSpPr>
          <p:cNvPr id="26" name="Freeform 55"/>
          <p:cNvSpPr>
            <a:spLocks noChangeArrowheads="1"/>
          </p:cNvSpPr>
          <p:nvPr/>
        </p:nvSpPr>
        <p:spPr bwMode="auto">
          <a:xfrm flipV="1">
            <a:off x="5854666" y="4698960"/>
            <a:ext cx="146049" cy="715433"/>
          </a:xfrm>
          <a:custGeom>
            <a:avLst/>
            <a:gdLst>
              <a:gd name="T0" fmla="*/ 0 w 1670304"/>
              <a:gd name="T1" fmla="*/ 1 h 934720"/>
              <a:gd name="T2" fmla="*/ 0 w 1670304"/>
              <a:gd name="T3" fmla="*/ 1 h 934720"/>
              <a:gd name="T4" fmla="*/ 0 w 1670304"/>
              <a:gd name="T5" fmla="*/ 1 h 934720"/>
              <a:gd name="T6" fmla="*/ 0 w 1670304"/>
              <a:gd name="T7" fmla="*/ 1 h 934720"/>
              <a:gd name="T8" fmla="*/ 0 60000 65536"/>
              <a:gd name="T9" fmla="*/ 0 60000 65536"/>
              <a:gd name="T10" fmla="*/ 0 60000 65536"/>
              <a:gd name="T11" fmla="*/ 0 60000 65536"/>
              <a:gd name="T12" fmla="*/ 0 w 1670304"/>
              <a:gd name="T13" fmla="*/ 0 h 934720"/>
              <a:gd name="T14" fmla="*/ 1670304 w 1670304"/>
              <a:gd name="T15" fmla="*/ 934720 h 934720"/>
            </a:gdLst>
            <a:ahLst/>
            <a:cxnLst>
              <a:cxn ang="T8">
                <a:pos x="T0" y="T1"/>
              </a:cxn>
              <a:cxn ang="T9">
                <a:pos x="T2" y="T3"/>
              </a:cxn>
              <a:cxn ang="T10">
                <a:pos x="T4" y="T5"/>
              </a:cxn>
              <a:cxn ang="T11">
                <a:pos x="T6" y="T7"/>
              </a:cxn>
            </a:cxnLst>
            <a:rect l="T12" t="T13" r="T14" b="T15"/>
            <a:pathLst>
              <a:path w="1670304" h="934720">
                <a:moveTo>
                  <a:pt x="0" y="934720"/>
                </a:moveTo>
                <a:cubicBezTo>
                  <a:pt x="232664" y="621792"/>
                  <a:pt x="465328" y="308864"/>
                  <a:pt x="743712" y="154432"/>
                </a:cubicBezTo>
                <a:cubicBezTo>
                  <a:pt x="1022096" y="0"/>
                  <a:pt x="1670304" y="8128"/>
                  <a:pt x="1670304" y="8128"/>
                </a:cubicBezTo>
              </a:path>
            </a:pathLst>
          </a:custGeom>
          <a:noFill/>
          <a:ln w="38100" algn="ctr">
            <a:solidFill>
              <a:srgbClr val="C00000"/>
            </a:solidFill>
            <a:round/>
            <a:headEnd/>
            <a:tailEnd type="stealth" w="lg" len="lg"/>
          </a:ln>
        </p:spPr>
        <p:txBody>
          <a:bodyPr/>
          <a:lstStyle/>
          <a:p>
            <a:endParaRPr lang="en-US" sz="2400"/>
          </a:p>
        </p:txBody>
      </p:sp>
      <p:sp>
        <p:nvSpPr>
          <p:cNvPr id="27" name="TextBox 26"/>
          <p:cNvSpPr txBox="1"/>
          <p:nvPr/>
        </p:nvSpPr>
        <p:spPr>
          <a:xfrm>
            <a:off x="569381" y="1619238"/>
            <a:ext cx="4669363" cy="1405256"/>
          </a:xfrm>
          <a:prstGeom prst="rect">
            <a:avLst/>
          </a:prstGeom>
          <a:solidFill>
            <a:srgbClr val="C0C0C0"/>
          </a:solidFill>
        </p:spPr>
        <p:txBody>
          <a:bodyPr wrap="square">
            <a:spAutoFit/>
          </a:bodyPr>
          <a:lstStyle/>
          <a:p>
            <a:pPr>
              <a:defRPr/>
            </a:pPr>
            <a:r>
              <a:rPr lang="de-DE" sz="2133" b="1" dirty="0">
                <a:solidFill>
                  <a:srgbClr val="FFFF00"/>
                </a:solidFill>
                <a:latin typeface="Arial Narrow" pitchFamily="34" charset="0"/>
                <a:ea typeface="MS PGothic" pitchFamily="34" charset="-128"/>
              </a:rPr>
              <a:t>       max( (A.nir - A.red) / (A.nir + A.red) )</a:t>
            </a:r>
            <a:br>
              <a:rPr lang="de-DE" sz="2133" b="1" dirty="0">
                <a:latin typeface="Arial Narrow" pitchFamily="34" charset="0"/>
                <a:ea typeface="MS PGothic" pitchFamily="34" charset="-128"/>
              </a:rPr>
            </a:br>
            <a:r>
              <a:rPr lang="de-DE" sz="2133" b="1" dirty="0">
                <a:latin typeface="Arial Narrow" pitchFamily="34" charset="0"/>
                <a:ea typeface="MS PGothic" pitchFamily="34" charset="-128"/>
              </a:rPr>
              <a:t>    + </a:t>
            </a:r>
            <a:r>
              <a:rPr lang="de-DE" sz="2133" b="1" dirty="0">
                <a:solidFill>
                  <a:srgbClr val="FFC000"/>
                </a:solidFill>
                <a:latin typeface="Arial Narrow" pitchFamily="34" charset="0"/>
                <a:ea typeface="MS PGothic" pitchFamily="34" charset="-128"/>
              </a:rPr>
              <a:t>avg( B.green ) </a:t>
            </a:r>
            <a:br>
              <a:rPr lang="de-DE" sz="2133" b="1" dirty="0">
                <a:latin typeface="Arial Narrow" pitchFamily="34" charset="0"/>
                <a:ea typeface="MS PGothic" pitchFamily="34" charset="-128"/>
              </a:rPr>
            </a:br>
            <a:r>
              <a:rPr lang="de-DE" sz="2133" b="1" dirty="0">
                <a:latin typeface="Arial Narrow" pitchFamily="34" charset="0"/>
                <a:ea typeface="MS PGothic" pitchFamily="34" charset="-128"/>
              </a:rPr>
              <a:t>    + </a:t>
            </a:r>
            <a:r>
              <a:rPr lang="de-DE" sz="2133" b="1" dirty="0">
                <a:solidFill>
                  <a:schemeClr val="accent5">
                    <a:lumMod val="75000"/>
                  </a:schemeClr>
                </a:solidFill>
                <a:latin typeface="Arial Narrow" pitchFamily="34" charset="0"/>
                <a:ea typeface="MS PGothic" pitchFamily="34" charset="-128"/>
              </a:rPr>
              <a:t>max( (C.red + C.green + C.blue) / 3 )</a:t>
            </a:r>
            <a:br>
              <a:rPr lang="de-DE" sz="2133" b="1" dirty="0">
                <a:solidFill>
                  <a:schemeClr val="accent5">
                    <a:lumMod val="75000"/>
                  </a:schemeClr>
                </a:solidFill>
                <a:latin typeface="Arial Narrow" pitchFamily="34" charset="0"/>
                <a:ea typeface="MS PGothic" pitchFamily="34" charset="-128"/>
              </a:rPr>
            </a:br>
            <a:r>
              <a:rPr lang="de-DE" sz="2133" b="1" dirty="0">
                <a:latin typeface="Arial Narrow" pitchFamily="34" charset="0"/>
                <a:ea typeface="MS PGothic" pitchFamily="34" charset="-128"/>
              </a:rPr>
              <a:t>    + </a:t>
            </a:r>
            <a:r>
              <a:rPr lang="de-DE" sz="2133" b="1" dirty="0">
                <a:solidFill>
                  <a:schemeClr val="tx1">
                    <a:lumMod val="65000"/>
                    <a:lumOff val="35000"/>
                  </a:schemeClr>
                </a:solidFill>
                <a:latin typeface="Arial Narrow" pitchFamily="34" charset="0"/>
                <a:ea typeface="MS PGothic" pitchFamily="34" charset="-128"/>
              </a:rPr>
              <a:t>max( (D.nir + D.red) / 2 )</a:t>
            </a:r>
            <a:endParaRPr lang="en-US" sz="2133" b="1" dirty="0">
              <a:solidFill>
                <a:schemeClr val="tx1">
                  <a:lumMod val="65000"/>
                  <a:lumOff val="35000"/>
                </a:schemeClr>
              </a:solidFill>
              <a:latin typeface="Arial Narrow" pitchFamily="34" charset="0"/>
              <a:ea typeface="MS PGothic" pitchFamily="34" charset="-128"/>
            </a:endParaRPr>
          </a:p>
        </p:txBody>
      </p:sp>
      <p:sp>
        <p:nvSpPr>
          <p:cNvPr id="19" name="Freeform 55"/>
          <p:cNvSpPr>
            <a:spLocks noChangeArrowheads="1"/>
          </p:cNvSpPr>
          <p:nvPr/>
        </p:nvSpPr>
        <p:spPr bwMode="auto">
          <a:xfrm>
            <a:off x="6096000" y="3810003"/>
            <a:ext cx="2190765" cy="345008"/>
          </a:xfrm>
          <a:custGeom>
            <a:avLst/>
            <a:gdLst>
              <a:gd name="T0" fmla="*/ 0 w 1670304"/>
              <a:gd name="T1" fmla="*/ 2147483647 h 934720"/>
              <a:gd name="T2" fmla="*/ 9 w 1670304"/>
              <a:gd name="T3" fmla="*/ 2147483647 h 934720"/>
              <a:gd name="T4" fmla="*/ 20 w 1670304"/>
              <a:gd name="T5" fmla="*/ 2147483647 h 934720"/>
              <a:gd name="T6" fmla="*/ 20 w 1670304"/>
              <a:gd name="T7" fmla="*/ 2147483647 h 934720"/>
              <a:gd name="T8" fmla="*/ 0 60000 65536"/>
              <a:gd name="T9" fmla="*/ 0 60000 65536"/>
              <a:gd name="T10" fmla="*/ 0 60000 65536"/>
              <a:gd name="T11" fmla="*/ 0 60000 65536"/>
              <a:gd name="T12" fmla="*/ 0 w 1670304"/>
              <a:gd name="T13" fmla="*/ 0 h 934720"/>
              <a:gd name="T14" fmla="*/ 1670304 w 1670304"/>
              <a:gd name="T15" fmla="*/ 934720 h 934720"/>
            </a:gdLst>
            <a:ahLst/>
            <a:cxnLst>
              <a:cxn ang="T8">
                <a:pos x="T0" y="T1"/>
              </a:cxn>
              <a:cxn ang="T9">
                <a:pos x="T2" y="T3"/>
              </a:cxn>
              <a:cxn ang="T10">
                <a:pos x="T4" y="T5"/>
              </a:cxn>
              <a:cxn ang="T11">
                <a:pos x="T6" y="T7"/>
              </a:cxn>
            </a:cxnLst>
            <a:rect l="T12" t="T13" r="T14" b="T15"/>
            <a:pathLst>
              <a:path w="1670304" h="934720">
                <a:moveTo>
                  <a:pt x="0" y="934720"/>
                </a:moveTo>
                <a:cubicBezTo>
                  <a:pt x="232664" y="621792"/>
                  <a:pt x="465328" y="308864"/>
                  <a:pt x="743712" y="154432"/>
                </a:cubicBezTo>
                <a:cubicBezTo>
                  <a:pt x="1022096" y="0"/>
                  <a:pt x="1670304" y="8128"/>
                  <a:pt x="1670304" y="8128"/>
                </a:cubicBezTo>
              </a:path>
            </a:pathLst>
          </a:custGeom>
          <a:noFill/>
          <a:ln w="38100" algn="ctr">
            <a:solidFill>
              <a:srgbClr val="C00000"/>
            </a:solidFill>
            <a:round/>
            <a:headEnd/>
            <a:tailEnd type="stealth" w="lg" len="lg"/>
          </a:ln>
        </p:spPr>
        <p:txBody>
          <a:bodyPr/>
          <a:lstStyle/>
          <a:p>
            <a:endParaRPr lang="en-US" sz="2400"/>
          </a:p>
        </p:txBody>
      </p:sp>
      <p:sp>
        <p:nvSpPr>
          <p:cNvPr id="17" name="Freeform 55"/>
          <p:cNvSpPr>
            <a:spLocks noChangeArrowheads="1"/>
          </p:cNvSpPr>
          <p:nvPr/>
        </p:nvSpPr>
        <p:spPr bwMode="auto">
          <a:xfrm>
            <a:off x="6000749" y="2285992"/>
            <a:ext cx="3143272" cy="1756824"/>
          </a:xfrm>
          <a:custGeom>
            <a:avLst/>
            <a:gdLst>
              <a:gd name="T0" fmla="*/ 0 w 1670304"/>
              <a:gd name="T1" fmla="*/ 2147483647 h 934720"/>
              <a:gd name="T2" fmla="*/ 2147483647 w 1670304"/>
              <a:gd name="T3" fmla="*/ 2147483647 h 934720"/>
              <a:gd name="T4" fmla="*/ 2147483647 w 1670304"/>
              <a:gd name="T5" fmla="*/ 2147483647 h 934720"/>
              <a:gd name="T6" fmla="*/ 2147483647 w 1670304"/>
              <a:gd name="T7" fmla="*/ 2147483647 h 934720"/>
              <a:gd name="T8" fmla="*/ 0 60000 65536"/>
              <a:gd name="T9" fmla="*/ 0 60000 65536"/>
              <a:gd name="T10" fmla="*/ 0 60000 65536"/>
              <a:gd name="T11" fmla="*/ 0 60000 65536"/>
              <a:gd name="T12" fmla="*/ 0 w 1670304"/>
              <a:gd name="T13" fmla="*/ 0 h 934720"/>
              <a:gd name="T14" fmla="*/ 1670304 w 1670304"/>
              <a:gd name="T15" fmla="*/ 934720 h 934720"/>
            </a:gdLst>
            <a:ahLst/>
            <a:cxnLst>
              <a:cxn ang="T8">
                <a:pos x="T0" y="T1"/>
              </a:cxn>
              <a:cxn ang="T9">
                <a:pos x="T2" y="T3"/>
              </a:cxn>
              <a:cxn ang="T10">
                <a:pos x="T4" y="T5"/>
              </a:cxn>
              <a:cxn ang="T11">
                <a:pos x="T6" y="T7"/>
              </a:cxn>
            </a:cxnLst>
            <a:rect l="T12" t="T13" r="T14" b="T15"/>
            <a:pathLst>
              <a:path w="1670304" h="934720">
                <a:moveTo>
                  <a:pt x="0" y="934720"/>
                </a:moveTo>
                <a:cubicBezTo>
                  <a:pt x="232664" y="621792"/>
                  <a:pt x="465328" y="308864"/>
                  <a:pt x="743712" y="154432"/>
                </a:cubicBezTo>
                <a:cubicBezTo>
                  <a:pt x="1022096" y="0"/>
                  <a:pt x="1670304" y="8128"/>
                  <a:pt x="1670304" y="8128"/>
                </a:cubicBezTo>
              </a:path>
            </a:pathLst>
          </a:custGeom>
          <a:noFill/>
          <a:ln w="38100" algn="ctr">
            <a:solidFill>
              <a:srgbClr val="C00000"/>
            </a:solidFill>
            <a:round/>
            <a:headEnd/>
            <a:tailEnd type="stealth" w="lg" len="lg"/>
          </a:ln>
        </p:spPr>
        <p:txBody>
          <a:bodyPr/>
          <a:lstStyle/>
          <a:p>
            <a:endParaRPr lang="en-US" sz="2400"/>
          </a:p>
        </p:txBody>
      </p:sp>
      <p:pic>
        <p:nvPicPr>
          <p:cNvPr id="32" name="Picture 3"/>
          <p:cNvPicPr>
            <a:picLocks noChangeAspect="1" noChangeArrowheads="1"/>
          </p:cNvPicPr>
          <p:nvPr/>
        </p:nvPicPr>
        <p:blipFill>
          <a:blip r:embed="rId13" cstate="print"/>
          <a:srcRect b="22713"/>
          <a:stretch>
            <a:fillRect/>
          </a:stretch>
        </p:blipFill>
        <p:spPr bwMode="auto">
          <a:xfrm>
            <a:off x="3128282" y="4756816"/>
            <a:ext cx="1482148" cy="1263155"/>
          </a:xfrm>
          <a:prstGeom prst="rect">
            <a:avLst/>
          </a:prstGeom>
          <a:noFill/>
          <a:ln w="9525">
            <a:noFill/>
            <a:miter lim="800000"/>
            <a:headEnd/>
            <a:tailEnd/>
          </a:ln>
          <a:effectLst/>
        </p:spPr>
      </p:pic>
      <p:sp>
        <p:nvSpPr>
          <p:cNvPr id="25" name="Freeform 55"/>
          <p:cNvSpPr>
            <a:spLocks noChangeArrowheads="1"/>
          </p:cNvSpPr>
          <p:nvPr/>
        </p:nvSpPr>
        <p:spPr bwMode="auto">
          <a:xfrm rot="970228">
            <a:off x="2684791" y="4051145"/>
            <a:ext cx="2647269" cy="1910705"/>
          </a:xfrm>
          <a:custGeom>
            <a:avLst/>
            <a:gdLst>
              <a:gd name="T0" fmla="*/ 0 w 1670304"/>
              <a:gd name="T1" fmla="*/ 2147483647 h 934720"/>
              <a:gd name="T2" fmla="*/ 2147483647 w 1670304"/>
              <a:gd name="T3" fmla="*/ 2147483647 h 934720"/>
              <a:gd name="T4" fmla="*/ 2147483647 w 1670304"/>
              <a:gd name="T5" fmla="*/ 2147483647 h 934720"/>
              <a:gd name="T6" fmla="*/ 2147483647 w 1670304"/>
              <a:gd name="T7" fmla="*/ 2147483647 h 934720"/>
              <a:gd name="T8" fmla="*/ 0 60000 65536"/>
              <a:gd name="T9" fmla="*/ 0 60000 65536"/>
              <a:gd name="T10" fmla="*/ 0 60000 65536"/>
              <a:gd name="T11" fmla="*/ 0 60000 65536"/>
              <a:gd name="T12" fmla="*/ 0 w 1670304"/>
              <a:gd name="T13" fmla="*/ 0 h 934720"/>
              <a:gd name="T14" fmla="*/ 1670304 w 1670304"/>
              <a:gd name="T15" fmla="*/ 934720 h 934720"/>
            </a:gdLst>
            <a:ahLst/>
            <a:cxnLst>
              <a:cxn ang="T8">
                <a:pos x="T0" y="T1"/>
              </a:cxn>
              <a:cxn ang="T9">
                <a:pos x="T2" y="T3"/>
              </a:cxn>
              <a:cxn ang="T10">
                <a:pos x="T4" y="T5"/>
              </a:cxn>
              <a:cxn ang="T11">
                <a:pos x="T6" y="T7"/>
              </a:cxn>
            </a:cxnLst>
            <a:rect l="T12" t="T13" r="T14" b="T15"/>
            <a:pathLst>
              <a:path w="1670304" h="934720">
                <a:moveTo>
                  <a:pt x="0" y="934720"/>
                </a:moveTo>
                <a:cubicBezTo>
                  <a:pt x="232664" y="621792"/>
                  <a:pt x="465328" y="308864"/>
                  <a:pt x="743712" y="154432"/>
                </a:cubicBezTo>
                <a:cubicBezTo>
                  <a:pt x="1022096" y="0"/>
                  <a:pt x="1670304" y="8128"/>
                  <a:pt x="1670304" y="8128"/>
                </a:cubicBezTo>
              </a:path>
            </a:pathLst>
          </a:custGeom>
          <a:noFill/>
          <a:ln w="38100" algn="ctr">
            <a:solidFill>
              <a:srgbClr val="C00000"/>
            </a:solidFill>
            <a:round/>
            <a:headEnd/>
            <a:tailEnd type="stealth" w="lg" len="lg"/>
          </a:ln>
        </p:spPr>
        <p:txBody>
          <a:bodyPr/>
          <a:lstStyle/>
          <a:p>
            <a:endParaRPr lang="en-US" sz="2400"/>
          </a:p>
        </p:txBody>
      </p:sp>
      <p:sp>
        <p:nvSpPr>
          <p:cNvPr id="31" name="Content Placeholder 2"/>
          <p:cNvSpPr txBox="1">
            <a:spLocks/>
          </p:cNvSpPr>
          <p:nvPr/>
        </p:nvSpPr>
        <p:spPr>
          <a:xfrm>
            <a:off x="490012" y="3598377"/>
            <a:ext cx="3294112" cy="625692"/>
          </a:xfrm>
          <a:prstGeom prst="rect">
            <a:avLst/>
          </a:prstGeom>
          <a:noFill/>
        </p:spPr>
        <p:txBody>
          <a:bodyPr vert="horz" lIns="121920" tIns="60960" rIns="121920" bIns="60960" rtlCol="0">
            <a:normAutofit fontScale="55000" lnSpcReduction="20000"/>
          </a:bodyPr>
          <a:lstStyle/>
          <a:p>
            <a:pPr>
              <a:buFont typeface="Wingdings" pitchFamily="2" charset="2"/>
              <a:buNone/>
            </a:pPr>
            <a:r>
              <a:rPr lang="de-DE" sz="3200" dirty="0">
                <a:ea typeface="MS PGothic"/>
                <a:cs typeface="MS PGothic"/>
                <a:sym typeface="Wingdings 3" pitchFamily="18" charset="2"/>
              </a:rPr>
              <a:t>[VLDB BOSS 2016]</a:t>
            </a:r>
            <a:br>
              <a:rPr lang="de-DE" sz="3200" dirty="0">
                <a:ea typeface="MS PGothic"/>
                <a:cs typeface="MS PGothic"/>
                <a:sym typeface="Wingdings 3" pitchFamily="18" charset="2"/>
              </a:rPr>
            </a:br>
            <a:r>
              <a:rPr lang="de-DE" sz="3200" dirty="0">
                <a:ea typeface="MS PGothic"/>
                <a:cs typeface="MS PGothic"/>
                <a:sym typeface="Wingdings 3" pitchFamily="18" charset="2"/>
              </a:rPr>
              <a:t>[ACM SIGMOD DanaC 2014]</a:t>
            </a:r>
            <a:endParaRPr lang="de-DE" sz="3200" dirty="0">
              <a:latin typeface="Arial Narrow" pitchFamily="34" charset="0"/>
              <a:ea typeface="MS PGothic"/>
              <a:cs typeface="MS PGothic"/>
              <a:sym typeface="Wingdings 3" pitchFamily="18" charset="2"/>
            </a:endParaRPr>
          </a:p>
        </p:txBody>
      </p:sp>
    </p:spTree>
    <p:extLst>
      <p:ext uri="{BB962C8B-B14F-4D97-AF65-F5344CB8AC3E}">
        <p14:creationId xmlns:p14="http://schemas.microsoft.com/office/powerpoint/2010/main" val="3612712895"/>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2903-6250-6244-B905-EB495313A911}"/>
              </a:ext>
            </a:extLst>
          </p:cNvPr>
          <p:cNvSpPr>
            <a:spLocks noGrp="1"/>
          </p:cNvSpPr>
          <p:nvPr>
            <p:ph type="title"/>
          </p:nvPr>
        </p:nvSpPr>
        <p:spPr>
          <a:xfrm>
            <a:off x="390355" y="4429418"/>
            <a:ext cx="10966451" cy="1139825"/>
          </a:xfrm>
        </p:spPr>
        <p:txBody>
          <a:bodyPr/>
          <a:lstStyle/>
          <a:p>
            <a:r>
              <a:rPr lang="en-US" dirty="0"/>
              <a:t>APPLICATIONS</a:t>
            </a:r>
          </a:p>
        </p:txBody>
      </p:sp>
    </p:spTree>
    <p:extLst>
      <p:ext uri="{BB962C8B-B14F-4D97-AF65-F5344CB8AC3E}">
        <p14:creationId xmlns:p14="http://schemas.microsoft.com/office/powerpoint/2010/main" val="3517184908"/>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p:cNvPicPr>
            <a:picLocks noChangeAspect="1" noChangeArrowheads="1"/>
          </p:cNvPicPr>
          <p:nvPr/>
        </p:nvPicPr>
        <p:blipFill>
          <a:blip r:embed="rId3" cstate="print">
            <a:clrChange>
              <a:clrFrom>
                <a:srgbClr val="FFFFFF"/>
              </a:clrFrom>
              <a:clrTo>
                <a:srgbClr val="FFFFFF">
                  <a:alpha val="0"/>
                </a:srgbClr>
              </a:clrTo>
            </a:clrChange>
          </a:blip>
          <a:srcRect r="208" b="4327"/>
          <a:stretch>
            <a:fillRect/>
          </a:stretch>
        </p:blipFill>
        <p:spPr bwMode="auto">
          <a:xfrm>
            <a:off x="0" y="821717"/>
            <a:ext cx="12140010" cy="6036283"/>
          </a:xfrm>
          <a:prstGeom prst="rect">
            <a:avLst/>
          </a:prstGeom>
          <a:noFill/>
          <a:ln w="9525">
            <a:noFill/>
            <a:miter lim="800000"/>
            <a:headEnd/>
            <a:tailEnd/>
          </a:ln>
        </p:spPr>
      </p:pic>
      <p:sp>
        <p:nvSpPr>
          <p:cNvPr id="23554" name="Title 4"/>
          <p:cNvSpPr>
            <a:spLocks noGrp="1"/>
          </p:cNvSpPr>
          <p:nvPr>
            <p:ph type="title"/>
          </p:nvPr>
        </p:nvSpPr>
        <p:spPr>
          <a:xfrm>
            <a:off x="1804988" y="381001"/>
            <a:ext cx="8863012" cy="665163"/>
          </a:xfrm>
        </p:spPr>
        <p:txBody>
          <a:bodyPr/>
          <a:lstStyle/>
          <a:p>
            <a:pPr>
              <a:defRPr/>
            </a:pPr>
            <a:r>
              <a:rPr lang="de-DE" dirty="0"/>
              <a:t>Starting Point:</a:t>
            </a:r>
            <a:r>
              <a:rPr lang="de-DE" b="0" spc="-140" dirty="0">
                <a:solidFill>
                  <a:srgbClr val="334D95"/>
                </a:solidFill>
                <a:latin typeface="Eras Demi ITC" pitchFamily="34" charset="0"/>
                <a:ea typeface="Calibri" pitchFamily="34" charset="0"/>
                <a:cs typeface="Calibri" pitchFamily="34" charset="0"/>
              </a:rPr>
              <a:t>          Earth</a:t>
            </a:r>
            <a:r>
              <a:rPr lang="de-DE" sz="1400" b="0" spc="-140" dirty="0">
                <a:solidFill>
                  <a:srgbClr val="334D95"/>
                </a:solidFill>
                <a:latin typeface="Eras Demi ITC" pitchFamily="34" charset="0"/>
                <a:ea typeface="Calibri" pitchFamily="34" charset="0"/>
                <a:cs typeface="Calibri" pitchFamily="34" charset="0"/>
              </a:rPr>
              <a:t> </a:t>
            </a:r>
            <a:r>
              <a:rPr lang="de-DE" b="0" spc="-140" dirty="0">
                <a:solidFill>
                  <a:srgbClr val="B2B2B2"/>
                </a:solidFill>
                <a:latin typeface="Eras Demi ITC" pitchFamily="34" charset="0"/>
                <a:ea typeface="Calibri" pitchFamily="34" charset="0"/>
                <a:cs typeface="Calibri" pitchFamily="34" charset="0"/>
              </a:rPr>
              <a:t>Server</a:t>
            </a:r>
            <a:r>
              <a:rPr lang="de-DE" dirty="0"/>
              <a:t> Initiative</a:t>
            </a:r>
            <a:endParaRPr lang="en-US" dirty="0"/>
          </a:p>
        </p:txBody>
      </p:sp>
      <p:sp>
        <p:nvSpPr>
          <p:cNvPr id="40964" name="Content Placeholder 1407"/>
          <p:cNvSpPr>
            <a:spLocks noGrp="1"/>
          </p:cNvSpPr>
          <p:nvPr>
            <p:ph idx="1"/>
          </p:nvPr>
        </p:nvSpPr>
        <p:spPr/>
        <p:txBody>
          <a:bodyPr/>
          <a:lstStyle/>
          <a:p>
            <a:r>
              <a:rPr lang="de-DE" dirty="0">
                <a:solidFill>
                  <a:srgbClr val="C00000"/>
                </a:solidFill>
              </a:rPr>
              <a:t>Agile Analytics </a:t>
            </a:r>
            <a:r>
              <a:rPr lang="de-DE" dirty="0"/>
              <a:t>on x/y/t + x/y/z/t Earth &amp; Planetary</a:t>
            </a:r>
            <a:r>
              <a:rPr lang="de-DE" dirty="0">
                <a:solidFill>
                  <a:srgbClr val="C00000"/>
                </a:solidFill>
              </a:rPr>
              <a:t> datacubes</a:t>
            </a:r>
          </a:p>
          <a:p>
            <a:pPr lvl="1"/>
            <a:r>
              <a:rPr lang="de-DE" dirty="0"/>
              <a:t>Rigorously standards: OGC WMS + WCS + WCPS</a:t>
            </a:r>
          </a:p>
          <a:p>
            <a:pPr lvl="1"/>
            <a:r>
              <a:rPr lang="de-DE" dirty="0"/>
              <a:t>EU rasdaman + NASA WorldWind</a:t>
            </a:r>
          </a:p>
          <a:p>
            <a:pPr lvl="1"/>
            <a:r>
              <a:rPr lang="de-DE" dirty="0"/>
              <a:t>&gt;100 PB federated</a:t>
            </a:r>
          </a:p>
          <a:p>
            <a:r>
              <a:rPr lang="de-DE" dirty="0">
                <a:solidFill>
                  <a:srgbClr val="C00000"/>
                </a:solidFill>
                <a:hlinkClick r:id="rId4"/>
              </a:rPr>
              <a:t>http://www.earthserver.eu/</a:t>
            </a:r>
            <a:endParaRPr lang="de-DE" dirty="0">
              <a:solidFill>
                <a:srgbClr val="C00000"/>
              </a:solidFill>
            </a:endParaRPr>
          </a:p>
        </p:txBody>
      </p:sp>
      <p:pic>
        <p:nvPicPr>
          <p:cNvPr id="40965"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22181" y="522897"/>
            <a:ext cx="753076" cy="634033"/>
          </a:xfrm>
          <a:prstGeom prst="rect">
            <a:avLst/>
          </a:prstGeom>
          <a:noFill/>
          <a:ln w="9525">
            <a:noFill/>
            <a:miter lim="800000"/>
            <a:headEnd/>
            <a:tailEnd/>
          </a:ln>
        </p:spPr>
      </p:pic>
      <p:pic>
        <p:nvPicPr>
          <p:cNvPr id="40969" name="Picture 910"/>
          <p:cNvPicPr>
            <a:picLocks noChangeAspect="1"/>
          </p:cNvPicPr>
          <p:nvPr/>
        </p:nvPicPr>
        <p:blipFill>
          <a:blip r:embed="rId6" cstate="print"/>
          <a:srcRect/>
          <a:stretch>
            <a:fillRect/>
          </a:stretch>
        </p:blipFill>
        <p:spPr bwMode="auto">
          <a:xfrm>
            <a:off x="368336" y="6293035"/>
            <a:ext cx="1931988" cy="547687"/>
          </a:xfrm>
          <a:prstGeom prst="rect">
            <a:avLst/>
          </a:prstGeom>
          <a:noFill/>
          <a:ln w="9525">
            <a:noFill/>
            <a:miter lim="800000"/>
            <a:headEnd/>
            <a:tailEnd/>
          </a:ln>
        </p:spPr>
      </p:pic>
      <p:pic>
        <p:nvPicPr>
          <p:cNvPr id="40970" name="Picture 1008" descr="Picture1_300_trans.png"/>
          <p:cNvPicPr>
            <a:picLocks noChangeAspect="1"/>
          </p:cNvPicPr>
          <p:nvPr/>
        </p:nvPicPr>
        <p:blipFill>
          <a:blip r:embed="rId7" cstate="print"/>
          <a:srcRect r="519"/>
          <a:stretch>
            <a:fillRect/>
          </a:stretch>
        </p:blipFill>
        <p:spPr bwMode="auto">
          <a:xfrm>
            <a:off x="6119813" y="4819651"/>
            <a:ext cx="2671762" cy="1624013"/>
          </a:xfrm>
          <a:prstGeom prst="rect">
            <a:avLst/>
          </a:prstGeom>
          <a:noFill/>
          <a:ln w="9525">
            <a:noFill/>
            <a:miter lim="800000"/>
            <a:headEnd/>
            <a:tailEnd/>
          </a:ln>
        </p:spPr>
      </p:pic>
      <p:pic>
        <p:nvPicPr>
          <p:cNvPr id="20517" name="Picture 60"/>
          <p:cNvPicPr>
            <a:picLocks noChangeAspect="1" noChangeArrowheads="1"/>
          </p:cNvPicPr>
          <p:nvPr/>
        </p:nvPicPr>
        <p:blipFill>
          <a:blip r:embed="rId8" cstate="print"/>
          <a:srcRect t="4031" r="27654" b="35201"/>
          <a:stretch>
            <a:fillRect/>
          </a:stretch>
        </p:blipFill>
        <p:spPr bwMode="auto">
          <a:xfrm>
            <a:off x="7612063" y="4859339"/>
            <a:ext cx="1154112" cy="993775"/>
          </a:xfrm>
          <a:prstGeom prst="rect">
            <a:avLst/>
          </a:prstGeom>
          <a:noFill/>
          <a:ln w="9525">
            <a:noFill/>
            <a:miter lim="800000"/>
            <a:headEnd/>
            <a:tailEnd/>
          </a:ln>
        </p:spPr>
      </p:pic>
      <p:grpSp>
        <p:nvGrpSpPr>
          <p:cNvPr id="2" name="Group 36"/>
          <p:cNvGrpSpPr>
            <a:grpSpLocks noChangeAspect="1"/>
          </p:cNvGrpSpPr>
          <p:nvPr/>
        </p:nvGrpSpPr>
        <p:grpSpPr bwMode="auto">
          <a:xfrm>
            <a:off x="9467267" y="2092326"/>
            <a:ext cx="1451560" cy="917575"/>
            <a:chOff x="6969551" y="1868906"/>
            <a:chExt cx="1877269" cy="1187249"/>
          </a:xfrm>
        </p:grpSpPr>
        <p:pic>
          <p:nvPicPr>
            <p:cNvPr id="40994" name="Picture 50"/>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711757" y="1868906"/>
              <a:ext cx="1135063" cy="1135062"/>
            </a:xfrm>
            <a:prstGeom prst="rect">
              <a:avLst/>
            </a:prstGeom>
            <a:noFill/>
            <a:ln w="9525">
              <a:noFill/>
              <a:miter lim="800000"/>
              <a:headEnd/>
              <a:tailEnd/>
            </a:ln>
          </p:spPr>
        </p:pic>
        <p:pic>
          <p:nvPicPr>
            <p:cNvPr id="40996" name="Grafik 9"/>
            <p:cNvPicPr>
              <a:picLocks noChangeAspect="1"/>
            </p:cNvPicPr>
            <p:nvPr/>
          </p:nvPicPr>
          <p:blipFill>
            <a:blip r:embed="rId10" cstate="print">
              <a:lum bright="10000"/>
            </a:blip>
            <a:srcRect l="26193" t="11195" r="26912" b="3156"/>
            <a:stretch>
              <a:fillRect/>
            </a:stretch>
          </p:blipFill>
          <p:spPr bwMode="auto">
            <a:xfrm rot="4858854">
              <a:off x="6956851" y="1935380"/>
              <a:ext cx="1133475" cy="1108076"/>
            </a:xfrm>
            <a:prstGeom prst="rect">
              <a:avLst/>
            </a:prstGeom>
            <a:noFill/>
            <a:ln w="9525">
              <a:noFill/>
              <a:miter lim="800000"/>
              <a:headEnd/>
              <a:tailEnd/>
            </a:ln>
          </p:spPr>
        </p:pic>
      </p:grpSp>
      <p:grpSp>
        <p:nvGrpSpPr>
          <p:cNvPr id="4" name="Group 38"/>
          <p:cNvGrpSpPr>
            <a:grpSpLocks/>
          </p:cNvGrpSpPr>
          <p:nvPr/>
        </p:nvGrpSpPr>
        <p:grpSpPr bwMode="auto">
          <a:xfrm>
            <a:off x="8523287" y="4656138"/>
            <a:ext cx="1842038" cy="1473200"/>
            <a:chOff x="6999651" y="4656363"/>
            <a:chExt cx="1841704" cy="1472975"/>
          </a:xfrm>
        </p:grpSpPr>
        <p:pic>
          <p:nvPicPr>
            <p:cNvPr id="40989" name="Grafik 32"/>
            <p:cNvPicPr>
              <a:picLocks noChangeAspect="1"/>
            </p:cNvPicPr>
            <p:nvPr/>
          </p:nvPicPr>
          <p:blipFill>
            <a:blip r:embed="rId11" cstate="print"/>
            <a:srcRect l="25948" t="10785" r="24834" b="3093"/>
            <a:stretch>
              <a:fillRect/>
            </a:stretch>
          </p:blipFill>
          <p:spPr bwMode="auto">
            <a:xfrm>
              <a:off x="7344265" y="4656363"/>
              <a:ext cx="1497090" cy="1472975"/>
            </a:xfrm>
            <a:prstGeom prst="rect">
              <a:avLst/>
            </a:prstGeom>
            <a:noFill/>
            <a:ln w="9525">
              <a:noFill/>
              <a:miter lim="800000"/>
              <a:headEnd/>
              <a:tailEnd/>
            </a:ln>
          </p:spPr>
        </p:pic>
        <p:cxnSp>
          <p:nvCxnSpPr>
            <p:cNvPr id="40990" name="Straight Arrow Connector 1027"/>
            <p:cNvCxnSpPr>
              <a:cxnSpLocks noChangeShapeType="1"/>
            </p:cNvCxnSpPr>
            <p:nvPr/>
          </p:nvCxnSpPr>
          <p:spPr bwMode="auto">
            <a:xfrm rot="10800000">
              <a:off x="6999651" y="5507948"/>
              <a:ext cx="915202" cy="42367"/>
            </a:xfrm>
            <a:prstGeom prst="straightConnector1">
              <a:avLst/>
            </a:prstGeom>
            <a:noFill/>
            <a:ln w="25400" algn="ctr">
              <a:solidFill>
                <a:srgbClr val="C00000"/>
              </a:solidFill>
              <a:prstDash val="dash"/>
              <a:round/>
              <a:headEnd/>
              <a:tailEnd type="none" w="lg" len="lg"/>
            </a:ln>
          </p:spPr>
        </p:cxnSp>
      </p:grpSp>
      <p:grpSp>
        <p:nvGrpSpPr>
          <p:cNvPr id="6" name="Group 37"/>
          <p:cNvGrpSpPr>
            <a:grpSpLocks/>
          </p:cNvGrpSpPr>
          <p:nvPr/>
        </p:nvGrpSpPr>
        <p:grpSpPr bwMode="auto">
          <a:xfrm>
            <a:off x="8421689" y="3314701"/>
            <a:ext cx="1990725" cy="1746249"/>
            <a:chOff x="6897962" y="3314727"/>
            <a:chExt cx="1990001" cy="1745539"/>
          </a:xfrm>
        </p:grpSpPr>
        <p:cxnSp>
          <p:nvCxnSpPr>
            <p:cNvPr id="40986" name="Straight Arrow Connector 1024"/>
            <p:cNvCxnSpPr>
              <a:cxnSpLocks noChangeShapeType="1"/>
            </p:cNvCxnSpPr>
            <p:nvPr/>
          </p:nvCxnSpPr>
          <p:spPr bwMode="auto">
            <a:xfrm rot="10800000" flipV="1">
              <a:off x="6897962" y="4126769"/>
              <a:ext cx="1499915" cy="933497"/>
            </a:xfrm>
            <a:prstGeom prst="straightConnector1">
              <a:avLst/>
            </a:prstGeom>
            <a:noFill/>
            <a:ln w="25400" algn="ctr">
              <a:solidFill>
                <a:srgbClr val="C00000"/>
              </a:solidFill>
              <a:prstDash val="dash"/>
              <a:round/>
              <a:headEnd/>
              <a:tailEnd type="none" w="lg" len="lg"/>
            </a:ln>
          </p:spPr>
        </p:cxnSp>
        <p:pic>
          <p:nvPicPr>
            <p:cNvPr id="40987" name="Picture 41" descr="Würfel3_0001.png"/>
            <p:cNvPicPr>
              <a:picLocks noChangeAspect="1"/>
            </p:cNvPicPr>
            <p:nvPr/>
          </p:nvPicPr>
          <p:blipFill>
            <a:blip r:embed="rId12" cstate="print"/>
            <a:srcRect l="27541" r="31744" b="29147"/>
            <a:stretch>
              <a:fillRect/>
            </a:stretch>
          </p:blipFill>
          <p:spPr bwMode="auto">
            <a:xfrm>
              <a:off x="7614024" y="3314727"/>
              <a:ext cx="1273939" cy="1247016"/>
            </a:xfrm>
            <a:prstGeom prst="rect">
              <a:avLst/>
            </a:prstGeom>
            <a:noFill/>
            <a:ln w="9525">
              <a:noFill/>
              <a:miter lim="800000"/>
              <a:headEnd/>
              <a:tailEnd/>
            </a:ln>
          </p:spPr>
        </p:pic>
      </p:grpSp>
      <p:grpSp>
        <p:nvGrpSpPr>
          <p:cNvPr id="7" name="Group 39"/>
          <p:cNvGrpSpPr>
            <a:grpSpLocks/>
          </p:cNvGrpSpPr>
          <p:nvPr/>
        </p:nvGrpSpPr>
        <p:grpSpPr bwMode="auto">
          <a:xfrm>
            <a:off x="7583488" y="3170677"/>
            <a:ext cx="1433512" cy="1929962"/>
            <a:chOff x="6059027" y="3170677"/>
            <a:chExt cx="1433535" cy="1930543"/>
          </a:xfrm>
        </p:grpSpPr>
        <p:pic>
          <p:nvPicPr>
            <p:cNvPr id="40983" name="Grafik 31"/>
            <p:cNvPicPr>
              <a:picLocks noChangeAspect="1"/>
            </p:cNvPicPr>
            <p:nvPr/>
          </p:nvPicPr>
          <p:blipFill>
            <a:blip r:embed="rId13" cstate="print"/>
            <a:srcRect l="25688" t="10930" r="25871" b="2448"/>
            <a:stretch>
              <a:fillRect/>
            </a:stretch>
          </p:blipFill>
          <p:spPr bwMode="auto">
            <a:xfrm>
              <a:off x="6059027" y="3170677"/>
              <a:ext cx="1433535" cy="1439081"/>
            </a:xfrm>
            <a:prstGeom prst="rect">
              <a:avLst/>
            </a:prstGeom>
            <a:noFill/>
            <a:ln w="9525">
              <a:noFill/>
              <a:miter lim="800000"/>
              <a:headEnd/>
              <a:tailEnd/>
            </a:ln>
          </p:spPr>
        </p:pic>
        <p:cxnSp>
          <p:nvCxnSpPr>
            <p:cNvPr id="40985" name="Straight Arrow Connector 1017"/>
            <p:cNvCxnSpPr>
              <a:cxnSpLocks noChangeShapeType="1"/>
            </p:cNvCxnSpPr>
            <p:nvPr/>
          </p:nvCxnSpPr>
          <p:spPr bwMode="auto">
            <a:xfrm rot="5400000">
              <a:off x="6235600" y="4625288"/>
              <a:ext cx="830402" cy="121462"/>
            </a:xfrm>
            <a:prstGeom prst="straightConnector1">
              <a:avLst/>
            </a:prstGeom>
            <a:noFill/>
            <a:ln w="25400" algn="ctr">
              <a:solidFill>
                <a:srgbClr val="C00000"/>
              </a:solidFill>
              <a:prstDash val="dash"/>
              <a:round/>
              <a:headEnd/>
              <a:tailEnd type="none" w="lg" len="lg"/>
            </a:ln>
          </p:spPr>
        </p:cxnSp>
      </p:grpSp>
      <p:grpSp>
        <p:nvGrpSpPr>
          <p:cNvPr id="8" name="Group 40"/>
          <p:cNvGrpSpPr>
            <a:grpSpLocks/>
          </p:cNvGrpSpPr>
          <p:nvPr/>
        </p:nvGrpSpPr>
        <p:grpSpPr bwMode="auto">
          <a:xfrm>
            <a:off x="6094490" y="3489325"/>
            <a:ext cx="1717597" cy="1720850"/>
            <a:chOff x="4570460" y="3489254"/>
            <a:chExt cx="1717386" cy="1721532"/>
          </a:xfrm>
        </p:grpSpPr>
        <p:pic>
          <p:nvPicPr>
            <p:cNvPr id="40978" name="Grafik 1"/>
            <p:cNvPicPr>
              <a:picLocks noChangeAspect="1"/>
            </p:cNvPicPr>
            <p:nvPr/>
          </p:nvPicPr>
          <p:blipFill>
            <a:blip r:embed="rId14" cstate="print"/>
            <a:srcRect l="26367" t="9792" r="26198" b="1421"/>
            <a:stretch>
              <a:fillRect/>
            </a:stretch>
          </p:blipFill>
          <p:spPr bwMode="auto">
            <a:xfrm rot="9879084" flipH="1" flipV="1">
              <a:off x="4570460" y="3489254"/>
              <a:ext cx="1533811" cy="1615613"/>
            </a:xfrm>
            <a:prstGeom prst="rect">
              <a:avLst/>
            </a:prstGeom>
            <a:noFill/>
            <a:ln w="9525">
              <a:noFill/>
              <a:miter lim="800000"/>
              <a:headEnd/>
              <a:tailEnd/>
            </a:ln>
          </p:spPr>
        </p:pic>
        <p:cxnSp>
          <p:nvCxnSpPr>
            <p:cNvPr id="40979" name="Straight Arrow Connector 1015"/>
            <p:cNvCxnSpPr>
              <a:cxnSpLocks noChangeShapeType="1"/>
            </p:cNvCxnSpPr>
            <p:nvPr/>
          </p:nvCxnSpPr>
          <p:spPr bwMode="auto">
            <a:xfrm>
              <a:off x="5451735" y="4435461"/>
              <a:ext cx="836111" cy="775325"/>
            </a:xfrm>
            <a:prstGeom prst="straightConnector1">
              <a:avLst/>
            </a:prstGeom>
            <a:noFill/>
            <a:ln w="25400" algn="ctr">
              <a:solidFill>
                <a:srgbClr val="C00000"/>
              </a:solidFill>
              <a:prstDash val="dash"/>
              <a:round/>
              <a:headEnd/>
              <a:tailEnd type="none" w="lg" len="lg"/>
            </a:ln>
          </p:spPr>
        </p:cxnSp>
      </p:grpSp>
    </p:spTree>
    <p:extLst>
      <p:ext uri="{BB962C8B-B14F-4D97-AF65-F5344CB8AC3E}">
        <p14:creationId xmlns:p14="http://schemas.microsoft.com/office/powerpoint/2010/main" val="234490622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17"/>
                                        </p:tgtEl>
                                        <p:attrNameLst>
                                          <p:attrName>style.visibility</p:attrName>
                                        </p:attrNameLst>
                                      </p:cBhvr>
                                      <p:to>
                                        <p:strVal val="visible"/>
                                      </p:to>
                                    </p:set>
                                    <p:animEffect transition="in" filter="fade">
                                      <p:cBhvr>
                                        <p:cTn id="23" dur="500"/>
                                        <p:tgtEl>
                                          <p:spTgt spid="20517"/>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61878"/>
            <a:ext cx="12192000" cy="5820777"/>
          </a:xfrm>
          <a:prstGeom prst="rect">
            <a:avLst/>
          </a:prstGeom>
          <a:blipFill>
            <a:blip r:embed="rId3" cstate="print"/>
            <a:stretch>
              <a:fillRect/>
            </a:stretch>
          </a:blipFill>
        </p:spPr>
        <p:txBody>
          <a:bodyPr wrap="square" lIns="0" tIns="0" rIns="0" bIns="0" rtlCol="0"/>
          <a:lstStyle/>
          <a:p>
            <a:endParaRPr sz="1798" dirty="0"/>
          </a:p>
        </p:txBody>
      </p:sp>
      <p:sp>
        <p:nvSpPr>
          <p:cNvPr id="4" name="object 4"/>
          <p:cNvSpPr txBox="1">
            <a:spLocks noGrp="1"/>
          </p:cNvSpPr>
          <p:nvPr>
            <p:ph type="title"/>
          </p:nvPr>
        </p:nvSpPr>
        <p:spPr>
          <a:xfrm>
            <a:off x="365869" y="142280"/>
            <a:ext cx="2883405" cy="582391"/>
          </a:xfrm>
          <a:prstGeom prst="rect">
            <a:avLst/>
          </a:prstGeom>
        </p:spPr>
        <p:txBody>
          <a:bodyPr vert="horz" wrap="square" lIns="0" tIns="13323" rIns="0" bIns="0" numCol="1" rtlCol="0" anchor="ctr" anchorCtr="0" compatLnSpc="1">
            <a:prstTxWarp prst="textNoShape">
              <a:avLst/>
            </a:prstTxWarp>
            <a:spAutoFit/>
          </a:bodyPr>
          <a:lstStyle/>
          <a:p>
            <a:pPr marL="12689">
              <a:spcBef>
                <a:spcPts val="105"/>
              </a:spcBef>
            </a:pPr>
            <a:r>
              <a:rPr spc="-20" dirty="0"/>
              <a:t>River</a:t>
            </a:r>
            <a:r>
              <a:rPr spc="-240" dirty="0"/>
              <a:t> </a:t>
            </a:r>
            <a:r>
              <a:rPr spc="-5" dirty="0"/>
              <a:t>Discharge</a:t>
            </a:r>
          </a:p>
        </p:txBody>
      </p:sp>
      <p:sp>
        <p:nvSpPr>
          <p:cNvPr id="5" name="object 5"/>
          <p:cNvSpPr txBox="1"/>
          <p:nvPr/>
        </p:nvSpPr>
        <p:spPr>
          <a:xfrm>
            <a:off x="220192" y="6559059"/>
            <a:ext cx="2025045" cy="277063"/>
          </a:xfrm>
          <a:prstGeom prst="rect">
            <a:avLst/>
          </a:prstGeom>
        </p:spPr>
        <p:txBody>
          <a:bodyPr vert="horz" wrap="square" lIns="0" tIns="634" rIns="0" bIns="0" rtlCol="0">
            <a:spAutoFit/>
          </a:bodyPr>
          <a:lstStyle/>
          <a:p>
            <a:pPr marL="12689">
              <a:spcBef>
                <a:spcPts val="5"/>
              </a:spcBef>
            </a:pPr>
            <a:r>
              <a:rPr sz="1798" dirty="0">
                <a:latin typeface="Arial Narrow"/>
                <a:cs typeface="Arial Narrow"/>
              </a:rPr>
              <a:t>[EarthServer/rasdaman]</a:t>
            </a:r>
          </a:p>
        </p:txBody>
      </p:sp>
      <p:sp>
        <p:nvSpPr>
          <p:cNvPr id="7" name="object 7"/>
          <p:cNvSpPr txBox="1">
            <a:spLocks noGrp="1"/>
          </p:cNvSpPr>
          <p:nvPr>
            <p:ph type="sldNum" sz="quarter" idx="7"/>
          </p:nvPr>
        </p:nvSpPr>
        <p:spPr>
          <a:xfrm>
            <a:off x="3877690" y="6596622"/>
            <a:ext cx="247014"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80"/>
              </a:lnSpc>
            </a:pPr>
            <a:fld id="{81D60167-4931-47E6-BA6A-407CBD079E47}" type="slidenum">
              <a:rPr lang="en-US" spc="-5" smtClean="0"/>
              <a:pPr marL="38100">
                <a:lnSpc>
                  <a:spcPts val="1480"/>
                </a:lnSpc>
              </a:pPr>
              <a:t>23</a:t>
            </a:fld>
            <a:endParaRPr spc="-5" dirty="0"/>
          </a:p>
        </p:txBody>
      </p:sp>
    </p:spTree>
    <p:extLst>
      <p:ext uri="{BB962C8B-B14F-4D97-AF65-F5344CB8AC3E}">
        <p14:creationId xmlns:p14="http://schemas.microsoft.com/office/powerpoint/2010/main" val="327762403"/>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0400"/>
            <a:ext cx="12192000" cy="5901012"/>
          </a:xfrm>
          <a:prstGeom prst="rect">
            <a:avLst/>
          </a:prstGeom>
          <a:blipFill>
            <a:blip r:embed="rId3" cstate="print"/>
            <a:stretch>
              <a:fillRect/>
            </a:stretch>
          </a:blipFill>
        </p:spPr>
        <p:txBody>
          <a:bodyPr wrap="square" lIns="0" tIns="0" rIns="0" bIns="0" rtlCol="0"/>
          <a:lstStyle/>
          <a:p>
            <a:endParaRPr sz="1798"/>
          </a:p>
        </p:txBody>
      </p:sp>
      <p:sp>
        <p:nvSpPr>
          <p:cNvPr id="4" name="object 4"/>
          <p:cNvSpPr txBox="1">
            <a:spLocks noGrp="1"/>
          </p:cNvSpPr>
          <p:nvPr>
            <p:ph type="title"/>
          </p:nvPr>
        </p:nvSpPr>
        <p:spPr>
          <a:xfrm>
            <a:off x="5921" y="172999"/>
            <a:ext cx="3928283" cy="582391"/>
          </a:xfrm>
          <a:prstGeom prst="rect">
            <a:avLst/>
          </a:prstGeom>
        </p:spPr>
        <p:txBody>
          <a:bodyPr vert="horz" wrap="square" lIns="0" tIns="13323" rIns="0" bIns="0" numCol="1" rtlCol="0" anchor="ctr" anchorCtr="0" compatLnSpc="1">
            <a:prstTxWarp prst="textNoShape">
              <a:avLst/>
            </a:prstTxWarp>
            <a:spAutoFit/>
          </a:bodyPr>
          <a:lstStyle/>
          <a:p>
            <a:pPr marL="12689">
              <a:spcBef>
                <a:spcPts val="105"/>
              </a:spcBef>
            </a:pPr>
            <a:r>
              <a:rPr spc="-10" dirty="0"/>
              <a:t>Daily </a:t>
            </a:r>
            <a:r>
              <a:rPr spc="-5" dirty="0"/>
              <a:t>Hydro</a:t>
            </a:r>
            <a:r>
              <a:rPr spc="-395" dirty="0"/>
              <a:t> </a:t>
            </a:r>
            <a:r>
              <a:rPr spc="-20" dirty="0"/>
              <a:t>Estimator</a:t>
            </a:r>
          </a:p>
        </p:txBody>
      </p:sp>
      <p:sp>
        <p:nvSpPr>
          <p:cNvPr id="5" name="object 5"/>
          <p:cNvSpPr txBox="1"/>
          <p:nvPr/>
        </p:nvSpPr>
        <p:spPr>
          <a:xfrm>
            <a:off x="220192" y="6561412"/>
            <a:ext cx="2025045" cy="277063"/>
          </a:xfrm>
          <a:prstGeom prst="rect">
            <a:avLst/>
          </a:prstGeom>
        </p:spPr>
        <p:txBody>
          <a:bodyPr vert="horz" wrap="square" lIns="0" tIns="634" rIns="0" bIns="0" rtlCol="0">
            <a:spAutoFit/>
          </a:bodyPr>
          <a:lstStyle/>
          <a:p>
            <a:pPr marL="12689">
              <a:spcBef>
                <a:spcPts val="5"/>
              </a:spcBef>
            </a:pPr>
            <a:r>
              <a:rPr sz="1798" dirty="0">
                <a:latin typeface="Arial Narrow"/>
                <a:cs typeface="Arial Narrow"/>
              </a:rPr>
              <a:t>[EarthServer/rasdaman]</a:t>
            </a:r>
            <a:endParaRPr sz="1798">
              <a:latin typeface="Arial Narrow"/>
              <a:cs typeface="Arial Narrow"/>
            </a:endParaRPr>
          </a:p>
        </p:txBody>
      </p:sp>
      <p:sp>
        <p:nvSpPr>
          <p:cNvPr id="7" name="object 7"/>
          <p:cNvSpPr txBox="1">
            <a:spLocks noGrp="1"/>
          </p:cNvSpPr>
          <p:nvPr>
            <p:ph type="sldNum" sz="quarter" idx="7"/>
          </p:nvPr>
        </p:nvSpPr>
        <p:spPr>
          <a:xfrm>
            <a:off x="3877690" y="6596622"/>
            <a:ext cx="247014"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80"/>
              </a:lnSpc>
            </a:pPr>
            <a:fld id="{81D60167-4931-47E6-BA6A-407CBD079E47}" type="slidenum">
              <a:rPr lang="en-US" spc="-5" smtClean="0"/>
              <a:pPr marL="38100">
                <a:lnSpc>
                  <a:spcPts val="1480"/>
                </a:lnSpc>
              </a:pPr>
              <a:t>24</a:t>
            </a:fld>
            <a:endParaRPr spc="-5" dirty="0"/>
          </a:p>
        </p:txBody>
      </p:sp>
    </p:spTree>
    <p:extLst>
      <p:ext uri="{BB962C8B-B14F-4D97-AF65-F5344CB8AC3E}">
        <p14:creationId xmlns:p14="http://schemas.microsoft.com/office/powerpoint/2010/main" val="317109484"/>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80102"/>
            <a:ext cx="12192000" cy="5709713"/>
          </a:xfrm>
          <a:prstGeom prst="rect">
            <a:avLst/>
          </a:prstGeom>
          <a:blipFill>
            <a:blip r:embed="rId3" cstate="print"/>
            <a:stretch>
              <a:fillRect/>
            </a:stretch>
          </a:blipFill>
        </p:spPr>
        <p:txBody>
          <a:bodyPr wrap="square" lIns="0" tIns="0" rIns="0" bIns="0" rtlCol="0"/>
          <a:lstStyle/>
          <a:p>
            <a:endParaRPr sz="1798"/>
          </a:p>
        </p:txBody>
      </p:sp>
      <p:sp>
        <p:nvSpPr>
          <p:cNvPr id="4" name="object 4"/>
          <p:cNvSpPr txBox="1">
            <a:spLocks noGrp="1"/>
          </p:cNvSpPr>
          <p:nvPr>
            <p:ph type="title"/>
          </p:nvPr>
        </p:nvSpPr>
        <p:spPr>
          <a:xfrm>
            <a:off x="220192" y="223799"/>
            <a:ext cx="6735558" cy="582391"/>
          </a:xfrm>
          <a:prstGeom prst="rect">
            <a:avLst/>
          </a:prstGeom>
        </p:spPr>
        <p:txBody>
          <a:bodyPr vert="horz" wrap="square" lIns="0" tIns="13323" rIns="0" bIns="0" numCol="1" rtlCol="0" anchor="ctr" anchorCtr="0" compatLnSpc="1">
            <a:prstTxWarp prst="textNoShape">
              <a:avLst/>
            </a:prstTxWarp>
            <a:spAutoFit/>
          </a:bodyPr>
          <a:lstStyle/>
          <a:p>
            <a:pPr marL="12689">
              <a:spcBef>
                <a:spcPts val="105"/>
              </a:spcBef>
            </a:pPr>
            <a:r>
              <a:rPr spc="-10" dirty="0"/>
              <a:t>Land </a:t>
            </a:r>
            <a:r>
              <a:rPr spc="-5" dirty="0"/>
              <a:t>Surface </a:t>
            </a:r>
            <a:r>
              <a:rPr dirty="0"/>
              <a:t>Temperature,</a:t>
            </a:r>
            <a:r>
              <a:rPr spc="-604" dirty="0"/>
              <a:t> </a:t>
            </a:r>
            <a:r>
              <a:rPr spc="-15" dirty="0"/>
              <a:t>Cloudfree</a:t>
            </a:r>
          </a:p>
        </p:txBody>
      </p:sp>
      <p:sp>
        <p:nvSpPr>
          <p:cNvPr id="5" name="object 5"/>
          <p:cNvSpPr txBox="1"/>
          <p:nvPr/>
        </p:nvSpPr>
        <p:spPr>
          <a:xfrm>
            <a:off x="220192" y="6521811"/>
            <a:ext cx="2025045" cy="277063"/>
          </a:xfrm>
          <a:prstGeom prst="rect">
            <a:avLst/>
          </a:prstGeom>
        </p:spPr>
        <p:txBody>
          <a:bodyPr vert="horz" wrap="square" lIns="0" tIns="634" rIns="0" bIns="0" rtlCol="0">
            <a:spAutoFit/>
          </a:bodyPr>
          <a:lstStyle/>
          <a:p>
            <a:pPr marL="12689">
              <a:spcBef>
                <a:spcPts val="5"/>
              </a:spcBef>
            </a:pPr>
            <a:r>
              <a:rPr sz="1798" dirty="0">
                <a:latin typeface="Arial Narrow"/>
                <a:cs typeface="Arial Narrow"/>
              </a:rPr>
              <a:t>[EarthServer/rasdaman]</a:t>
            </a:r>
          </a:p>
        </p:txBody>
      </p:sp>
      <p:sp>
        <p:nvSpPr>
          <p:cNvPr id="6" name="object 6"/>
          <p:cNvSpPr txBox="1">
            <a:spLocks noGrp="1"/>
          </p:cNvSpPr>
          <p:nvPr>
            <p:ph type="ftr" sz="quarter" idx="5"/>
          </p:nvPr>
        </p:nvSpPr>
        <p:spPr>
          <a:xfrm>
            <a:off x="220192" y="6596309"/>
            <a:ext cx="3229610"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lnSpc>
                <a:spcPts val="1479"/>
              </a:lnSpc>
            </a:pPr>
            <a:r>
              <a:rPr lang="en-US" spc="-25"/>
              <a:t>Current </a:t>
            </a:r>
            <a:r>
              <a:rPr lang="en-US" spc="-30"/>
              <a:t>Topics </a:t>
            </a:r>
            <a:r>
              <a:rPr lang="en-US"/>
              <a:t>in </a:t>
            </a:r>
            <a:r>
              <a:rPr lang="en-US" spc="-5"/>
              <a:t>DE: </a:t>
            </a:r>
            <a:r>
              <a:rPr lang="en-US" spc="-20"/>
              <a:t>Datacubes </a:t>
            </a:r>
            <a:r>
              <a:rPr lang="en-US" spc="-80"/>
              <a:t>(P.</a:t>
            </a:r>
            <a:r>
              <a:rPr lang="en-US" spc="-105"/>
              <a:t> </a:t>
            </a:r>
            <a:r>
              <a:rPr lang="en-US" spc="-35"/>
              <a:t>Baumann)</a:t>
            </a:r>
            <a:endParaRPr spc="-35" dirty="0"/>
          </a:p>
        </p:txBody>
      </p:sp>
      <p:sp>
        <p:nvSpPr>
          <p:cNvPr id="7" name="object 7"/>
          <p:cNvSpPr txBox="1">
            <a:spLocks noGrp="1"/>
          </p:cNvSpPr>
          <p:nvPr>
            <p:ph type="sldNum" sz="quarter" idx="7"/>
          </p:nvPr>
        </p:nvSpPr>
        <p:spPr>
          <a:xfrm>
            <a:off x="3877690" y="6596622"/>
            <a:ext cx="247014"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80"/>
              </a:lnSpc>
            </a:pPr>
            <a:fld id="{81D60167-4931-47E6-BA6A-407CBD079E47}" type="slidenum">
              <a:rPr lang="en-US" spc="-5" smtClean="0"/>
              <a:pPr marL="38100">
                <a:lnSpc>
                  <a:spcPts val="1480"/>
                </a:lnSpc>
              </a:pPr>
              <a:t>25</a:t>
            </a:fld>
            <a:endParaRPr spc="-5" dirty="0"/>
          </a:p>
        </p:txBody>
      </p:sp>
    </p:spTree>
    <p:extLst>
      <p:ext uri="{BB962C8B-B14F-4D97-AF65-F5344CB8AC3E}">
        <p14:creationId xmlns:p14="http://schemas.microsoft.com/office/powerpoint/2010/main" val="3716973881"/>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2903-6250-6244-B905-EB495313A911}"/>
              </a:ext>
            </a:extLst>
          </p:cNvPr>
          <p:cNvSpPr>
            <a:spLocks noGrp="1"/>
          </p:cNvSpPr>
          <p:nvPr>
            <p:ph type="title"/>
          </p:nvPr>
        </p:nvSpPr>
        <p:spPr>
          <a:xfrm>
            <a:off x="390355" y="4429418"/>
            <a:ext cx="10966451" cy="1139825"/>
          </a:xfrm>
        </p:spPr>
        <p:txBody>
          <a:bodyPr/>
          <a:lstStyle/>
          <a:p>
            <a:r>
              <a:rPr lang="en-US" dirty="0"/>
              <a:t>DEMO - </a:t>
            </a:r>
            <a:r>
              <a:rPr lang="en-US" dirty="0">
                <a:hlinkClick r:id="rId3"/>
              </a:rPr>
              <a:t>https://</a:t>
            </a:r>
            <a:r>
              <a:rPr lang="en-US" dirty="0" err="1">
                <a:hlinkClick r:id="rId3"/>
              </a:rPr>
              <a:t>standards.rasdaman.com</a:t>
            </a:r>
            <a:endParaRPr lang="en-US" dirty="0"/>
          </a:p>
        </p:txBody>
      </p:sp>
    </p:spTree>
    <p:extLst>
      <p:ext uri="{BB962C8B-B14F-4D97-AF65-F5344CB8AC3E}">
        <p14:creationId xmlns:p14="http://schemas.microsoft.com/office/powerpoint/2010/main" val="4203230812"/>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75300" y="4386899"/>
            <a:ext cx="7052984" cy="1819495"/>
          </a:xfrm>
          <a:custGeom>
            <a:avLst/>
            <a:gdLst/>
            <a:ahLst/>
            <a:cxnLst/>
            <a:rect l="l" t="t" r="r" b="b"/>
            <a:pathLst>
              <a:path w="5789930" h="1821179">
                <a:moveTo>
                  <a:pt x="5789549" y="0"/>
                </a:moveTo>
                <a:lnTo>
                  <a:pt x="0" y="0"/>
                </a:lnTo>
                <a:lnTo>
                  <a:pt x="0" y="1820926"/>
                </a:lnTo>
                <a:lnTo>
                  <a:pt x="5789549" y="1820926"/>
                </a:lnTo>
                <a:lnTo>
                  <a:pt x="5789549" y="0"/>
                </a:lnTo>
                <a:close/>
              </a:path>
            </a:pathLst>
          </a:custGeom>
          <a:solidFill>
            <a:srgbClr val="FFFFCC"/>
          </a:solidFill>
        </p:spPr>
        <p:txBody>
          <a:bodyPr wrap="square" lIns="0" tIns="0" rIns="0" bIns="0" rtlCol="0"/>
          <a:lstStyle/>
          <a:p>
            <a:endParaRPr sz="1798"/>
          </a:p>
        </p:txBody>
      </p:sp>
      <p:sp>
        <p:nvSpPr>
          <p:cNvPr id="4" name="object 4"/>
          <p:cNvSpPr txBox="1"/>
          <p:nvPr/>
        </p:nvSpPr>
        <p:spPr>
          <a:xfrm>
            <a:off x="3203593" y="4626326"/>
            <a:ext cx="567799" cy="303884"/>
          </a:xfrm>
          <a:prstGeom prst="rect">
            <a:avLst/>
          </a:prstGeom>
        </p:spPr>
        <p:txBody>
          <a:bodyPr vert="horz" wrap="square" lIns="0" tIns="15860" rIns="0" bIns="0" rtlCol="0">
            <a:spAutoFit/>
          </a:bodyPr>
          <a:lstStyle/>
          <a:p>
            <a:pPr marL="12689">
              <a:spcBef>
                <a:spcPts val="125"/>
              </a:spcBef>
            </a:pPr>
            <a:r>
              <a:rPr sz="1798" b="1" spc="-25" dirty="0">
                <a:latin typeface="Courier New"/>
                <a:cs typeface="Courier New"/>
              </a:rPr>
              <a:t>fro</a:t>
            </a:r>
            <a:r>
              <a:rPr sz="1798" b="1" spc="15" dirty="0">
                <a:latin typeface="Courier New"/>
                <a:cs typeface="Courier New"/>
              </a:rPr>
              <a:t>m</a:t>
            </a:r>
            <a:endParaRPr sz="1798" dirty="0">
              <a:latin typeface="Courier New"/>
              <a:cs typeface="Courier New"/>
            </a:endParaRPr>
          </a:p>
        </p:txBody>
      </p:sp>
      <p:sp>
        <p:nvSpPr>
          <p:cNvPr id="5" name="object 5"/>
          <p:cNvSpPr txBox="1"/>
          <p:nvPr/>
        </p:nvSpPr>
        <p:spPr>
          <a:xfrm>
            <a:off x="3216293" y="5175347"/>
            <a:ext cx="702295" cy="303884"/>
          </a:xfrm>
          <a:prstGeom prst="rect">
            <a:avLst/>
          </a:prstGeom>
        </p:spPr>
        <p:txBody>
          <a:bodyPr vert="horz" wrap="square" lIns="0" tIns="15860" rIns="0" bIns="0" rtlCol="0">
            <a:spAutoFit/>
          </a:bodyPr>
          <a:lstStyle/>
          <a:p>
            <a:pPr marL="12689">
              <a:spcBef>
                <a:spcPts val="125"/>
              </a:spcBef>
            </a:pPr>
            <a:r>
              <a:rPr sz="1798" b="1" spc="-25" dirty="0">
                <a:latin typeface="Courier New"/>
                <a:cs typeface="Courier New"/>
              </a:rPr>
              <a:t>wher</a:t>
            </a:r>
            <a:r>
              <a:rPr sz="1798" b="1" spc="15" dirty="0">
                <a:latin typeface="Courier New"/>
                <a:cs typeface="Courier New"/>
              </a:rPr>
              <a:t>e</a:t>
            </a:r>
            <a:endParaRPr sz="1798" dirty="0">
              <a:latin typeface="Courier New"/>
              <a:cs typeface="Courier New"/>
            </a:endParaRPr>
          </a:p>
        </p:txBody>
      </p:sp>
      <p:sp>
        <p:nvSpPr>
          <p:cNvPr id="6" name="object 6"/>
          <p:cNvSpPr txBox="1"/>
          <p:nvPr/>
        </p:nvSpPr>
        <p:spPr>
          <a:xfrm>
            <a:off x="3964395" y="4626325"/>
            <a:ext cx="4269597" cy="1402052"/>
          </a:xfrm>
          <a:prstGeom prst="rect">
            <a:avLst/>
          </a:prstGeom>
        </p:spPr>
        <p:txBody>
          <a:bodyPr vert="horz" wrap="square" lIns="0" tIns="15226" rIns="0" bIns="0" rtlCol="0">
            <a:spAutoFit/>
          </a:bodyPr>
          <a:lstStyle/>
          <a:p>
            <a:pPr marL="12689" marR="5075" indent="1269">
              <a:lnSpc>
                <a:spcPct val="100200"/>
              </a:lnSpc>
              <a:spcBef>
                <a:spcPts val="120"/>
              </a:spcBef>
            </a:pPr>
            <a:r>
              <a:rPr sz="1798" b="1" spc="-10" dirty="0">
                <a:latin typeface="Courier New"/>
                <a:cs typeface="Courier New"/>
              </a:rPr>
              <a:t>HeadTomograms </a:t>
            </a:r>
            <a:r>
              <a:rPr sz="1798" b="1" spc="40" dirty="0">
                <a:latin typeface="Courier New"/>
                <a:cs typeface="Courier New"/>
              </a:rPr>
              <a:t>as </a:t>
            </a:r>
            <a:r>
              <a:rPr sz="1798" b="1" spc="-15" dirty="0">
                <a:latin typeface="Courier New"/>
                <a:cs typeface="Courier New"/>
              </a:rPr>
              <a:t>ht,  </a:t>
            </a:r>
            <a:r>
              <a:rPr sz="1798" b="1" spc="-5" dirty="0">
                <a:latin typeface="Courier New"/>
                <a:cs typeface="Courier New"/>
              </a:rPr>
              <a:t>Hippocampus as </a:t>
            </a:r>
            <a:r>
              <a:rPr sz="1798" b="1" spc="-15" dirty="0">
                <a:latin typeface="Courier New"/>
                <a:cs typeface="Courier New"/>
              </a:rPr>
              <a:t>mask  </a:t>
            </a:r>
            <a:r>
              <a:rPr sz="1798" b="1" spc="-5" dirty="0">
                <a:latin typeface="Courier New"/>
                <a:cs typeface="Courier New"/>
              </a:rPr>
              <a:t>count_cells( ht </a:t>
            </a:r>
            <a:r>
              <a:rPr sz="1798" b="1" spc="15" dirty="0">
                <a:latin typeface="Courier New"/>
                <a:cs typeface="Courier New"/>
              </a:rPr>
              <a:t>&gt; </a:t>
            </a:r>
            <a:r>
              <a:rPr sz="1798" b="1" spc="-5" dirty="0">
                <a:latin typeface="Courier New"/>
                <a:cs typeface="Courier New"/>
              </a:rPr>
              <a:t>$2 </a:t>
            </a:r>
            <a:r>
              <a:rPr sz="1798" b="1" spc="-15" dirty="0">
                <a:latin typeface="Courier New"/>
                <a:cs typeface="Courier New"/>
              </a:rPr>
              <a:t>and mask</a:t>
            </a:r>
            <a:r>
              <a:rPr sz="1798" b="1" spc="-45" dirty="0">
                <a:latin typeface="Courier New"/>
                <a:cs typeface="Courier New"/>
              </a:rPr>
              <a:t> </a:t>
            </a:r>
            <a:r>
              <a:rPr sz="1798" b="1" spc="15" dirty="0">
                <a:latin typeface="Courier New"/>
                <a:cs typeface="Courier New"/>
              </a:rPr>
              <a:t>)</a:t>
            </a:r>
            <a:endParaRPr sz="1798" dirty="0">
              <a:latin typeface="Courier New"/>
              <a:cs typeface="Courier New"/>
            </a:endParaRPr>
          </a:p>
          <a:p>
            <a:pPr marL="12689">
              <a:lnSpc>
                <a:spcPts val="2133"/>
              </a:lnSpc>
              <a:spcBef>
                <a:spcPts val="55"/>
              </a:spcBef>
            </a:pPr>
            <a:r>
              <a:rPr sz="1798" b="1" spc="15" dirty="0">
                <a:latin typeface="Courier New"/>
                <a:cs typeface="Courier New"/>
              </a:rPr>
              <a:t>/ </a:t>
            </a:r>
            <a:r>
              <a:rPr sz="1798" b="1" spc="-5" dirty="0">
                <a:latin typeface="Courier New"/>
                <a:cs typeface="Courier New"/>
              </a:rPr>
              <a:t>count_cells( </a:t>
            </a:r>
            <a:r>
              <a:rPr sz="1798" b="1" spc="-15" dirty="0">
                <a:latin typeface="Courier New"/>
                <a:cs typeface="Courier New"/>
              </a:rPr>
              <a:t>mask</a:t>
            </a:r>
            <a:r>
              <a:rPr sz="1798" b="1" spc="-25" dirty="0">
                <a:latin typeface="Courier New"/>
                <a:cs typeface="Courier New"/>
              </a:rPr>
              <a:t> </a:t>
            </a:r>
            <a:r>
              <a:rPr sz="1798" b="1" spc="15" dirty="0">
                <a:latin typeface="Courier New"/>
                <a:cs typeface="Courier New"/>
              </a:rPr>
              <a:t>)</a:t>
            </a:r>
            <a:endParaRPr sz="1798" dirty="0">
              <a:latin typeface="Courier New"/>
              <a:cs typeface="Courier New"/>
            </a:endParaRPr>
          </a:p>
          <a:p>
            <a:pPr marL="12689">
              <a:lnSpc>
                <a:spcPts val="2133"/>
              </a:lnSpc>
            </a:pPr>
            <a:r>
              <a:rPr sz="1798" b="1" spc="15" dirty="0">
                <a:latin typeface="Courier New"/>
                <a:cs typeface="Courier New"/>
              </a:rPr>
              <a:t>&gt;</a:t>
            </a:r>
            <a:r>
              <a:rPr sz="1798" b="1" spc="-70" dirty="0">
                <a:latin typeface="Courier New"/>
                <a:cs typeface="Courier New"/>
              </a:rPr>
              <a:t> </a:t>
            </a:r>
            <a:r>
              <a:rPr sz="1798" b="1" spc="-25" dirty="0">
                <a:latin typeface="Courier New"/>
                <a:cs typeface="Courier New"/>
              </a:rPr>
              <a:t>$3</a:t>
            </a:r>
            <a:endParaRPr sz="1798" dirty="0">
              <a:latin typeface="Courier New"/>
              <a:cs typeface="Courier New"/>
            </a:endParaRPr>
          </a:p>
        </p:txBody>
      </p:sp>
      <p:sp>
        <p:nvSpPr>
          <p:cNvPr id="7" name="object 7"/>
          <p:cNvSpPr txBox="1">
            <a:spLocks noGrp="1"/>
          </p:cNvSpPr>
          <p:nvPr>
            <p:ph type="title"/>
          </p:nvPr>
        </p:nvSpPr>
        <p:spPr>
          <a:xfrm>
            <a:off x="295214" y="451710"/>
            <a:ext cx="3915594" cy="582391"/>
          </a:xfrm>
          <a:prstGeom prst="rect">
            <a:avLst/>
          </a:prstGeom>
        </p:spPr>
        <p:txBody>
          <a:bodyPr vert="horz" wrap="square" lIns="0" tIns="13323" rIns="0" bIns="0" numCol="1" rtlCol="0" anchor="ctr" anchorCtr="0" compatLnSpc="1">
            <a:prstTxWarp prst="textNoShape">
              <a:avLst/>
            </a:prstTxWarp>
            <a:spAutoFit/>
          </a:bodyPr>
          <a:lstStyle/>
          <a:p>
            <a:pPr marL="12689">
              <a:spcBef>
                <a:spcPts val="105"/>
              </a:spcBef>
            </a:pPr>
            <a:r>
              <a:rPr spc="-15" dirty="0"/>
              <a:t>Human </a:t>
            </a:r>
            <a:r>
              <a:rPr spc="5" dirty="0"/>
              <a:t>Brain</a:t>
            </a:r>
            <a:r>
              <a:rPr spc="-375" dirty="0"/>
              <a:t> </a:t>
            </a:r>
            <a:r>
              <a:rPr spc="5" dirty="0"/>
              <a:t>Imaging</a:t>
            </a:r>
          </a:p>
        </p:txBody>
      </p:sp>
      <p:sp>
        <p:nvSpPr>
          <p:cNvPr id="8" name="object 8"/>
          <p:cNvSpPr/>
          <p:nvPr/>
        </p:nvSpPr>
        <p:spPr>
          <a:xfrm>
            <a:off x="2547032" y="2980534"/>
            <a:ext cx="414766" cy="256112"/>
          </a:xfrm>
          <a:prstGeom prst="rect">
            <a:avLst/>
          </a:prstGeom>
          <a:blipFill>
            <a:blip r:embed="rId3" cstate="print"/>
            <a:stretch>
              <a:fillRect/>
            </a:stretch>
          </a:blipFill>
        </p:spPr>
        <p:txBody>
          <a:bodyPr wrap="square" lIns="0" tIns="0" rIns="0" bIns="0" rtlCol="0"/>
          <a:lstStyle/>
          <a:p>
            <a:endParaRPr sz="1798"/>
          </a:p>
        </p:txBody>
      </p:sp>
      <p:sp>
        <p:nvSpPr>
          <p:cNvPr id="9" name="object 9"/>
          <p:cNvSpPr/>
          <p:nvPr/>
        </p:nvSpPr>
        <p:spPr>
          <a:xfrm>
            <a:off x="4327891" y="2980534"/>
            <a:ext cx="414766" cy="256112"/>
          </a:xfrm>
          <a:prstGeom prst="rect">
            <a:avLst/>
          </a:prstGeom>
          <a:blipFill>
            <a:blip r:embed="rId3" cstate="print"/>
            <a:stretch>
              <a:fillRect/>
            </a:stretch>
          </a:blipFill>
        </p:spPr>
        <p:txBody>
          <a:bodyPr wrap="square" lIns="0" tIns="0" rIns="0" bIns="0" rtlCol="0"/>
          <a:lstStyle/>
          <a:p>
            <a:endParaRPr sz="1798"/>
          </a:p>
        </p:txBody>
      </p:sp>
      <p:sp>
        <p:nvSpPr>
          <p:cNvPr id="10" name="object 10"/>
          <p:cNvSpPr txBox="1">
            <a:spLocks noGrp="1"/>
          </p:cNvSpPr>
          <p:nvPr>
            <p:ph type="body" idx="1"/>
          </p:nvPr>
        </p:nvSpPr>
        <p:spPr>
          <a:xfrm>
            <a:off x="588492" y="1150900"/>
            <a:ext cx="12150209" cy="3525761"/>
          </a:xfrm>
          <a:prstGeom prst="rect">
            <a:avLst/>
          </a:prstGeom>
        </p:spPr>
        <p:txBody>
          <a:bodyPr vert="horz" wrap="square" lIns="0" tIns="13323" rIns="0" bIns="0" numCol="1" rtlCol="0" anchor="t" anchorCtr="0" compatLnSpc="1">
            <a:prstTxWarp prst="textNoShape">
              <a:avLst/>
            </a:prstTxWarp>
            <a:spAutoFit/>
          </a:bodyPr>
          <a:lstStyle/>
          <a:p>
            <a:pPr marL="354011" indent="-341957">
              <a:lnSpc>
                <a:spcPct val="100000"/>
              </a:lnSpc>
              <a:spcBef>
                <a:spcPts val="105"/>
              </a:spcBef>
              <a:buSzPct val="91666"/>
              <a:buFont typeface="Wingdings"/>
              <a:buChar char=""/>
              <a:tabLst>
                <a:tab pos="353377" algn="l"/>
                <a:tab pos="354646" algn="l"/>
              </a:tabLst>
            </a:pPr>
            <a:r>
              <a:rPr spc="-20" dirty="0"/>
              <a:t>Research goal: </a:t>
            </a:r>
            <a:r>
              <a:rPr spc="10" dirty="0"/>
              <a:t>to </a:t>
            </a:r>
            <a:r>
              <a:rPr spc="-25" dirty="0"/>
              <a:t>understand </a:t>
            </a:r>
            <a:r>
              <a:rPr spc="-10" dirty="0"/>
              <a:t>structural-functional relations </a:t>
            </a:r>
            <a:r>
              <a:rPr spc="20" dirty="0"/>
              <a:t>in </a:t>
            </a:r>
            <a:r>
              <a:rPr spc="-30" dirty="0"/>
              <a:t>human</a:t>
            </a:r>
            <a:r>
              <a:rPr spc="335" dirty="0"/>
              <a:t> </a:t>
            </a:r>
            <a:r>
              <a:rPr spc="-10" dirty="0"/>
              <a:t>brain</a:t>
            </a:r>
          </a:p>
          <a:p>
            <a:pPr marL="354011" indent="-341957">
              <a:lnSpc>
                <a:spcPct val="100000"/>
              </a:lnSpc>
              <a:spcBef>
                <a:spcPts val="1923"/>
              </a:spcBef>
              <a:buSzPct val="91666"/>
              <a:buFont typeface="Wingdings"/>
              <a:buChar char=""/>
              <a:tabLst>
                <a:tab pos="353377" algn="l"/>
                <a:tab pos="354646" algn="l"/>
              </a:tabLst>
            </a:pPr>
            <a:r>
              <a:rPr spc="-10" dirty="0"/>
              <a:t>Experiments </a:t>
            </a:r>
            <a:r>
              <a:rPr spc="-20" dirty="0"/>
              <a:t>capture </a:t>
            </a:r>
            <a:r>
              <a:rPr spc="-10" dirty="0"/>
              <a:t>activity </a:t>
            </a:r>
            <a:r>
              <a:rPr spc="-15" dirty="0"/>
              <a:t>patterns </a:t>
            </a:r>
            <a:r>
              <a:rPr dirty="0"/>
              <a:t>(PET,</a:t>
            </a:r>
            <a:r>
              <a:rPr spc="270" dirty="0"/>
              <a:t> </a:t>
            </a:r>
            <a:r>
              <a:rPr spc="10" dirty="0"/>
              <a:t>fMRI)</a:t>
            </a:r>
          </a:p>
          <a:p>
            <a:pPr marL="756239" lvl="1" indent="-281052">
              <a:spcBef>
                <a:spcPts val="899"/>
              </a:spcBef>
              <a:buSzPct val="106250"/>
              <a:buFont typeface="Times New Roman"/>
              <a:buChar char="•"/>
              <a:tabLst>
                <a:tab pos="756239" algn="l"/>
                <a:tab pos="756873" algn="l"/>
              </a:tabLst>
            </a:pPr>
            <a:r>
              <a:rPr sz="1599" spc="20" dirty="0">
                <a:latin typeface="Arial Narrow"/>
                <a:cs typeface="Arial Narrow"/>
              </a:rPr>
              <a:t>Temperature,</a:t>
            </a:r>
            <a:r>
              <a:rPr sz="1599" spc="-275" dirty="0">
                <a:latin typeface="Arial Narrow"/>
                <a:cs typeface="Arial Narrow"/>
              </a:rPr>
              <a:t> </a:t>
            </a:r>
            <a:r>
              <a:rPr sz="1599" spc="-5" dirty="0">
                <a:latin typeface="Arial Narrow"/>
                <a:cs typeface="Arial Narrow"/>
              </a:rPr>
              <a:t>electrical, </a:t>
            </a:r>
            <a:r>
              <a:rPr sz="1599" spc="5" dirty="0">
                <a:latin typeface="Arial Narrow"/>
                <a:cs typeface="Arial Narrow"/>
              </a:rPr>
              <a:t>oxygen </a:t>
            </a:r>
            <a:r>
              <a:rPr sz="1599" dirty="0">
                <a:latin typeface="Arial Narrow"/>
                <a:cs typeface="Arial Narrow"/>
              </a:rPr>
              <a:t>consumption, </a:t>
            </a:r>
            <a:r>
              <a:rPr sz="1599" spc="10" dirty="0">
                <a:latin typeface="Arial Narrow"/>
                <a:cs typeface="Arial Narrow"/>
              </a:rPr>
              <a:t>...</a:t>
            </a:r>
            <a:endParaRPr sz="1599" dirty="0">
              <a:latin typeface="Arial Narrow"/>
              <a:cs typeface="Arial Narrow"/>
            </a:endParaRPr>
          </a:p>
          <a:p>
            <a:pPr marL="1000493" lvl="1" indent="-525307">
              <a:spcBef>
                <a:spcPts val="579"/>
              </a:spcBef>
              <a:buSzPct val="106250"/>
              <a:buFont typeface="Times New Roman"/>
              <a:buChar char="•"/>
              <a:tabLst>
                <a:tab pos="1000493" algn="l"/>
                <a:tab pos="1001128" algn="l"/>
                <a:tab pos="2781335" algn="l"/>
              </a:tabLst>
            </a:pPr>
            <a:r>
              <a:rPr sz="1599" spc="-10" dirty="0">
                <a:latin typeface="Arial Narrow"/>
                <a:cs typeface="Arial Narrow"/>
              </a:rPr>
              <a:t>lots</a:t>
            </a:r>
            <a:r>
              <a:rPr sz="1599" spc="-55" dirty="0">
                <a:latin typeface="Arial Narrow"/>
                <a:cs typeface="Arial Narrow"/>
              </a:rPr>
              <a:t> </a:t>
            </a:r>
            <a:r>
              <a:rPr sz="1599" spc="20" dirty="0">
                <a:latin typeface="Arial Narrow"/>
                <a:cs typeface="Arial Narrow"/>
              </a:rPr>
              <a:t>of</a:t>
            </a:r>
            <a:r>
              <a:rPr sz="1599" spc="-40" dirty="0">
                <a:latin typeface="Arial Narrow"/>
                <a:cs typeface="Arial Narrow"/>
              </a:rPr>
              <a:t> </a:t>
            </a:r>
            <a:r>
              <a:rPr sz="1599" spc="15" dirty="0">
                <a:latin typeface="Arial Narrow"/>
                <a:cs typeface="Arial Narrow"/>
              </a:rPr>
              <a:t>computations	</a:t>
            </a:r>
            <a:r>
              <a:rPr sz="1599" spc="-10" dirty="0">
                <a:latin typeface="Arial Narrow"/>
                <a:cs typeface="Arial Narrow"/>
              </a:rPr>
              <a:t>„</a:t>
            </a:r>
            <a:r>
              <a:rPr sz="1599" spc="-10" dirty="0">
                <a:solidFill>
                  <a:srgbClr val="B30000"/>
                </a:solidFill>
                <a:latin typeface="Arial Narrow"/>
                <a:cs typeface="Arial Narrow"/>
              </a:rPr>
              <a:t>activation</a:t>
            </a:r>
            <a:r>
              <a:rPr sz="1599" spc="-60" dirty="0">
                <a:solidFill>
                  <a:srgbClr val="B30000"/>
                </a:solidFill>
                <a:latin typeface="Arial Narrow"/>
                <a:cs typeface="Arial Narrow"/>
              </a:rPr>
              <a:t> </a:t>
            </a:r>
            <a:r>
              <a:rPr sz="1599" spc="50" dirty="0">
                <a:solidFill>
                  <a:srgbClr val="B30000"/>
                </a:solidFill>
                <a:latin typeface="Arial Narrow"/>
                <a:cs typeface="Arial Narrow"/>
              </a:rPr>
              <a:t>maps</a:t>
            </a:r>
            <a:r>
              <a:rPr sz="1599" spc="50" dirty="0">
                <a:latin typeface="Arial Narrow"/>
                <a:cs typeface="Arial Narrow"/>
              </a:rPr>
              <a:t>“</a:t>
            </a:r>
            <a:endParaRPr sz="1599" dirty="0">
              <a:latin typeface="Arial Narrow"/>
              <a:cs typeface="Arial Narrow"/>
            </a:endParaRPr>
          </a:p>
          <a:p>
            <a:pPr marL="354011" marR="2504089" indent="-341957">
              <a:lnSpc>
                <a:spcPct val="103499"/>
              </a:lnSpc>
              <a:spcBef>
                <a:spcPts val="1414"/>
              </a:spcBef>
              <a:buSzPct val="91666"/>
              <a:buFont typeface="Wingdings"/>
              <a:buChar char=""/>
              <a:tabLst>
                <a:tab pos="353377" algn="l"/>
                <a:tab pos="354646" algn="l"/>
              </a:tabLst>
            </a:pPr>
            <a:r>
              <a:rPr spc="-15" dirty="0"/>
              <a:t>Example: </a:t>
            </a:r>
            <a:r>
              <a:rPr spc="10" dirty="0"/>
              <a:t>“</a:t>
            </a:r>
            <a:r>
              <a:rPr i="1" spc="10" dirty="0">
                <a:latin typeface="Arial Narrow"/>
                <a:cs typeface="Arial Narrow"/>
              </a:rPr>
              <a:t>a </a:t>
            </a:r>
            <a:r>
              <a:rPr i="1" spc="-15" dirty="0">
                <a:latin typeface="Arial Narrow"/>
                <a:cs typeface="Arial Narrow"/>
              </a:rPr>
              <a:t>parasagittal </a:t>
            </a:r>
            <a:r>
              <a:rPr i="1" spc="-25" dirty="0">
                <a:latin typeface="Arial Narrow"/>
                <a:cs typeface="Arial Narrow"/>
              </a:rPr>
              <a:t>view of all scans containing  critical </a:t>
            </a:r>
            <a:endParaRPr lang="en-US" i="1" spc="-25" dirty="0">
              <a:latin typeface="Arial Narrow"/>
              <a:cs typeface="Arial Narrow"/>
            </a:endParaRPr>
          </a:p>
          <a:p>
            <a:pPr marL="12054" marR="2504089" indent="0">
              <a:lnSpc>
                <a:spcPct val="103499"/>
              </a:lnSpc>
              <a:spcBef>
                <a:spcPts val="1414"/>
              </a:spcBef>
              <a:buSzPct val="91666"/>
              <a:buNone/>
              <a:tabLst>
                <a:tab pos="353377" algn="l"/>
                <a:tab pos="354646" algn="l"/>
              </a:tabLst>
            </a:pPr>
            <a:r>
              <a:rPr lang="en-US" i="1" spc="-25" dirty="0">
                <a:latin typeface="Arial Narrow"/>
                <a:cs typeface="Arial Narrow"/>
              </a:rPr>
              <a:t>     </a:t>
            </a:r>
            <a:r>
              <a:rPr i="1" spc="-25" dirty="0">
                <a:latin typeface="Arial Narrow"/>
                <a:cs typeface="Arial Narrow"/>
              </a:rPr>
              <a:t>Hippocampus activations, TIFF-coded.“</a:t>
            </a:r>
          </a:p>
          <a:p>
            <a:pPr marL="663612">
              <a:lnSpc>
                <a:spcPct val="100000"/>
              </a:lnSpc>
              <a:spcBef>
                <a:spcPts val="1654"/>
              </a:spcBef>
            </a:pPr>
            <a:r>
              <a:rPr sz="1798" b="1" spc="-20" dirty="0">
                <a:solidFill>
                  <a:srgbClr val="000000"/>
                </a:solidFill>
                <a:latin typeface="Courier New"/>
                <a:cs typeface="Courier New"/>
              </a:rPr>
              <a:t>select </a:t>
            </a:r>
            <a:r>
              <a:rPr sz="1798" b="1" spc="-15" dirty="0">
                <a:solidFill>
                  <a:srgbClr val="000000"/>
                </a:solidFill>
                <a:latin typeface="Courier New"/>
                <a:cs typeface="Courier New"/>
              </a:rPr>
              <a:t>tiff( </a:t>
            </a:r>
            <a:r>
              <a:rPr sz="1798" b="1" spc="-10" dirty="0">
                <a:solidFill>
                  <a:srgbClr val="000000"/>
                </a:solidFill>
                <a:latin typeface="Courier New"/>
                <a:cs typeface="Courier New"/>
              </a:rPr>
              <a:t>ht[ $1, </a:t>
            </a:r>
            <a:r>
              <a:rPr sz="1798" b="1" spc="5" dirty="0">
                <a:solidFill>
                  <a:srgbClr val="000000"/>
                </a:solidFill>
                <a:latin typeface="Courier New"/>
                <a:cs typeface="Courier New"/>
              </a:rPr>
              <a:t>*:*, </a:t>
            </a:r>
            <a:r>
              <a:rPr sz="1798" b="1" spc="20" dirty="0">
                <a:solidFill>
                  <a:srgbClr val="000000"/>
                </a:solidFill>
                <a:latin typeface="Courier New"/>
                <a:cs typeface="Courier New"/>
              </a:rPr>
              <a:t>*:* </a:t>
            </a:r>
            <a:r>
              <a:rPr sz="1798" b="1" spc="15" dirty="0">
                <a:solidFill>
                  <a:srgbClr val="000000"/>
                </a:solidFill>
                <a:latin typeface="Courier New"/>
                <a:cs typeface="Courier New"/>
              </a:rPr>
              <a:t>]</a:t>
            </a:r>
            <a:r>
              <a:rPr sz="1798" b="1" spc="-40" dirty="0">
                <a:solidFill>
                  <a:srgbClr val="000000"/>
                </a:solidFill>
                <a:latin typeface="Courier New"/>
                <a:cs typeface="Courier New"/>
              </a:rPr>
              <a:t> </a:t>
            </a:r>
            <a:r>
              <a:rPr sz="1798" b="1" spc="15" dirty="0">
                <a:solidFill>
                  <a:srgbClr val="000000"/>
                </a:solidFill>
                <a:latin typeface="Courier New"/>
                <a:cs typeface="Courier New"/>
              </a:rPr>
              <a:t>)</a:t>
            </a:r>
            <a:endParaRPr sz="1798" dirty="0">
              <a:latin typeface="Courier New"/>
              <a:cs typeface="Courier New"/>
            </a:endParaRPr>
          </a:p>
        </p:txBody>
      </p:sp>
      <p:grpSp>
        <p:nvGrpSpPr>
          <p:cNvPr id="11" name="object 11"/>
          <p:cNvGrpSpPr/>
          <p:nvPr/>
        </p:nvGrpSpPr>
        <p:grpSpPr>
          <a:xfrm>
            <a:off x="5936338" y="2799984"/>
            <a:ext cx="5208527" cy="3796325"/>
            <a:chOff x="3854450" y="2847974"/>
            <a:chExt cx="5213350" cy="3799840"/>
          </a:xfrm>
        </p:grpSpPr>
        <p:sp>
          <p:nvSpPr>
            <p:cNvPr id="12" name="object 12"/>
            <p:cNvSpPr/>
            <p:nvPr/>
          </p:nvSpPr>
          <p:spPr>
            <a:xfrm>
              <a:off x="4111625" y="4657724"/>
              <a:ext cx="498475" cy="250825"/>
            </a:xfrm>
            <a:custGeom>
              <a:avLst/>
              <a:gdLst/>
              <a:ahLst/>
              <a:cxnLst/>
              <a:rect l="l" t="t" r="r" b="b"/>
              <a:pathLst>
                <a:path w="498475" h="250825">
                  <a:moveTo>
                    <a:pt x="0" y="124714"/>
                  </a:moveTo>
                  <a:lnTo>
                    <a:pt x="9806" y="76188"/>
                  </a:lnTo>
                  <a:lnTo>
                    <a:pt x="36544" y="36544"/>
                  </a:lnTo>
                  <a:lnTo>
                    <a:pt x="76188" y="9806"/>
                  </a:lnTo>
                  <a:lnTo>
                    <a:pt x="124713" y="0"/>
                  </a:lnTo>
                  <a:lnTo>
                    <a:pt x="373761" y="0"/>
                  </a:lnTo>
                  <a:lnTo>
                    <a:pt x="422286" y="9806"/>
                  </a:lnTo>
                  <a:lnTo>
                    <a:pt x="461930" y="36544"/>
                  </a:lnTo>
                  <a:lnTo>
                    <a:pt x="488668" y="76188"/>
                  </a:lnTo>
                  <a:lnTo>
                    <a:pt x="498475" y="124714"/>
                  </a:lnTo>
                  <a:lnTo>
                    <a:pt x="498475" y="126111"/>
                  </a:lnTo>
                  <a:lnTo>
                    <a:pt x="488668" y="174636"/>
                  </a:lnTo>
                  <a:lnTo>
                    <a:pt x="461930" y="214280"/>
                  </a:lnTo>
                  <a:lnTo>
                    <a:pt x="422286" y="241018"/>
                  </a:lnTo>
                  <a:lnTo>
                    <a:pt x="373761" y="250825"/>
                  </a:lnTo>
                  <a:lnTo>
                    <a:pt x="124713" y="250825"/>
                  </a:lnTo>
                  <a:lnTo>
                    <a:pt x="76188" y="241018"/>
                  </a:lnTo>
                  <a:lnTo>
                    <a:pt x="36544" y="214280"/>
                  </a:lnTo>
                  <a:lnTo>
                    <a:pt x="9806" y="174636"/>
                  </a:lnTo>
                  <a:lnTo>
                    <a:pt x="0" y="126111"/>
                  </a:lnTo>
                  <a:lnTo>
                    <a:pt x="0" y="124714"/>
                  </a:lnTo>
                  <a:close/>
                </a:path>
              </a:pathLst>
            </a:custGeom>
            <a:ln w="12700">
              <a:solidFill>
                <a:srgbClr val="B30000"/>
              </a:solidFill>
            </a:ln>
          </p:spPr>
          <p:txBody>
            <a:bodyPr wrap="square" lIns="0" tIns="0" rIns="0" bIns="0" rtlCol="0"/>
            <a:lstStyle/>
            <a:p>
              <a:endParaRPr sz="1798"/>
            </a:p>
          </p:txBody>
        </p:sp>
        <p:sp>
          <p:nvSpPr>
            <p:cNvPr id="13" name="object 13"/>
            <p:cNvSpPr/>
            <p:nvPr/>
          </p:nvSpPr>
          <p:spPr>
            <a:xfrm>
              <a:off x="4584700" y="4008373"/>
              <a:ext cx="2302510" cy="1964055"/>
            </a:xfrm>
            <a:custGeom>
              <a:avLst/>
              <a:gdLst/>
              <a:ahLst/>
              <a:cxnLst/>
              <a:rect l="l" t="t" r="r" b="b"/>
              <a:pathLst>
                <a:path w="2302509" h="1964054">
                  <a:moveTo>
                    <a:pt x="2235327" y="12700"/>
                  </a:moveTo>
                  <a:lnTo>
                    <a:pt x="2235073" y="0"/>
                  </a:lnTo>
                  <a:lnTo>
                    <a:pt x="2183257" y="635"/>
                  </a:lnTo>
                  <a:lnTo>
                    <a:pt x="2131568" y="2286"/>
                  </a:lnTo>
                  <a:lnTo>
                    <a:pt x="2080006" y="5080"/>
                  </a:lnTo>
                  <a:lnTo>
                    <a:pt x="2028571" y="8763"/>
                  </a:lnTo>
                  <a:lnTo>
                    <a:pt x="1977771" y="13462"/>
                  </a:lnTo>
                  <a:lnTo>
                    <a:pt x="1927352" y="19050"/>
                  </a:lnTo>
                  <a:lnTo>
                    <a:pt x="1877568" y="25654"/>
                  </a:lnTo>
                  <a:lnTo>
                    <a:pt x="1828546" y="33147"/>
                  </a:lnTo>
                  <a:lnTo>
                    <a:pt x="1780286" y="41529"/>
                  </a:lnTo>
                  <a:lnTo>
                    <a:pt x="1732915" y="50546"/>
                  </a:lnTo>
                  <a:lnTo>
                    <a:pt x="1686560" y="60452"/>
                  </a:lnTo>
                  <a:lnTo>
                    <a:pt x="1641348" y="71247"/>
                  </a:lnTo>
                  <a:lnTo>
                    <a:pt x="1597406" y="82423"/>
                  </a:lnTo>
                  <a:lnTo>
                    <a:pt x="1554607" y="94488"/>
                  </a:lnTo>
                  <a:lnTo>
                    <a:pt x="1513332" y="107188"/>
                  </a:lnTo>
                  <a:lnTo>
                    <a:pt x="1473581" y="120523"/>
                  </a:lnTo>
                  <a:lnTo>
                    <a:pt x="1435481" y="134239"/>
                  </a:lnTo>
                  <a:lnTo>
                    <a:pt x="1398905" y="148717"/>
                  </a:lnTo>
                  <a:lnTo>
                    <a:pt x="1331595" y="178816"/>
                  </a:lnTo>
                  <a:lnTo>
                    <a:pt x="1272159" y="210947"/>
                  </a:lnTo>
                  <a:lnTo>
                    <a:pt x="1233297" y="235839"/>
                  </a:lnTo>
                  <a:lnTo>
                    <a:pt x="1199769" y="261620"/>
                  </a:lnTo>
                  <a:lnTo>
                    <a:pt x="1171956" y="288163"/>
                  </a:lnTo>
                  <a:lnTo>
                    <a:pt x="1144143" y="324485"/>
                  </a:lnTo>
                  <a:lnTo>
                    <a:pt x="1127887" y="361696"/>
                  </a:lnTo>
                  <a:lnTo>
                    <a:pt x="1123924" y="390906"/>
                  </a:lnTo>
                  <a:lnTo>
                    <a:pt x="1123569" y="399288"/>
                  </a:lnTo>
                  <a:lnTo>
                    <a:pt x="1110488" y="441706"/>
                  </a:lnTo>
                  <a:lnTo>
                    <a:pt x="1086993" y="475869"/>
                  </a:lnTo>
                  <a:lnTo>
                    <a:pt x="1052576" y="509905"/>
                  </a:lnTo>
                  <a:lnTo>
                    <a:pt x="1019937" y="534924"/>
                  </a:lnTo>
                  <a:lnTo>
                    <a:pt x="981964" y="559435"/>
                  </a:lnTo>
                  <a:lnTo>
                    <a:pt x="923417" y="590931"/>
                  </a:lnTo>
                  <a:lnTo>
                    <a:pt x="856869" y="620776"/>
                  </a:lnTo>
                  <a:lnTo>
                    <a:pt x="820674" y="635000"/>
                  </a:lnTo>
                  <a:lnTo>
                    <a:pt x="782828" y="648716"/>
                  </a:lnTo>
                  <a:lnTo>
                    <a:pt x="743331" y="661924"/>
                  </a:lnTo>
                  <a:lnTo>
                    <a:pt x="702310" y="674370"/>
                  </a:lnTo>
                  <a:lnTo>
                    <a:pt x="659892" y="686435"/>
                  </a:lnTo>
                  <a:lnTo>
                    <a:pt x="616204" y="697738"/>
                  </a:lnTo>
                  <a:lnTo>
                    <a:pt x="571119" y="708279"/>
                  </a:lnTo>
                  <a:lnTo>
                    <a:pt x="525145" y="718058"/>
                  </a:lnTo>
                  <a:lnTo>
                    <a:pt x="478028" y="727075"/>
                  </a:lnTo>
                  <a:lnTo>
                    <a:pt x="429895" y="735330"/>
                  </a:lnTo>
                  <a:lnTo>
                    <a:pt x="381000" y="742823"/>
                  </a:lnTo>
                  <a:lnTo>
                    <a:pt x="331597" y="749300"/>
                  </a:lnTo>
                  <a:lnTo>
                    <a:pt x="281432" y="755015"/>
                  </a:lnTo>
                  <a:lnTo>
                    <a:pt x="230759" y="759587"/>
                  </a:lnTo>
                  <a:lnTo>
                    <a:pt x="179705" y="763270"/>
                  </a:lnTo>
                  <a:lnTo>
                    <a:pt x="151892" y="764489"/>
                  </a:lnTo>
                  <a:lnTo>
                    <a:pt x="150368" y="707644"/>
                  </a:lnTo>
                  <a:lnTo>
                    <a:pt x="25146" y="774446"/>
                  </a:lnTo>
                  <a:lnTo>
                    <a:pt x="153797" y="834644"/>
                  </a:lnTo>
                  <a:lnTo>
                    <a:pt x="152260" y="777748"/>
                  </a:lnTo>
                  <a:lnTo>
                    <a:pt x="152234" y="777214"/>
                  </a:lnTo>
                  <a:lnTo>
                    <a:pt x="180594" y="775970"/>
                  </a:lnTo>
                  <a:lnTo>
                    <a:pt x="231902" y="772287"/>
                  </a:lnTo>
                  <a:lnTo>
                    <a:pt x="282829" y="767588"/>
                  </a:lnTo>
                  <a:lnTo>
                    <a:pt x="333248" y="762000"/>
                  </a:lnTo>
                  <a:lnTo>
                    <a:pt x="382905" y="755396"/>
                  </a:lnTo>
                  <a:lnTo>
                    <a:pt x="432054" y="747903"/>
                  </a:lnTo>
                  <a:lnTo>
                    <a:pt x="480314" y="739648"/>
                  </a:lnTo>
                  <a:lnTo>
                    <a:pt x="527685" y="730504"/>
                  </a:lnTo>
                  <a:lnTo>
                    <a:pt x="574040" y="720598"/>
                  </a:lnTo>
                  <a:lnTo>
                    <a:pt x="619379" y="709930"/>
                  </a:lnTo>
                  <a:lnTo>
                    <a:pt x="663321" y="698627"/>
                  </a:lnTo>
                  <a:lnTo>
                    <a:pt x="705993" y="686562"/>
                  </a:lnTo>
                  <a:lnTo>
                    <a:pt x="747268" y="673989"/>
                  </a:lnTo>
                  <a:lnTo>
                    <a:pt x="787146" y="660654"/>
                  </a:lnTo>
                  <a:lnTo>
                    <a:pt x="825373" y="646811"/>
                  </a:lnTo>
                  <a:lnTo>
                    <a:pt x="861822" y="632460"/>
                  </a:lnTo>
                  <a:lnTo>
                    <a:pt x="929259" y="602234"/>
                  </a:lnTo>
                  <a:lnTo>
                    <a:pt x="988695" y="570230"/>
                  </a:lnTo>
                  <a:lnTo>
                    <a:pt x="1027430" y="545211"/>
                  </a:lnTo>
                  <a:lnTo>
                    <a:pt x="1060958" y="519430"/>
                  </a:lnTo>
                  <a:lnTo>
                    <a:pt x="1088898" y="492887"/>
                  </a:lnTo>
                  <a:lnTo>
                    <a:pt x="1116711" y="456565"/>
                  </a:lnTo>
                  <a:lnTo>
                    <a:pt x="1132840" y="418973"/>
                  </a:lnTo>
                  <a:lnTo>
                    <a:pt x="1136662" y="390398"/>
                  </a:lnTo>
                  <a:lnTo>
                    <a:pt x="1137031" y="382524"/>
                  </a:lnTo>
                  <a:lnTo>
                    <a:pt x="1149858" y="339852"/>
                  </a:lnTo>
                  <a:lnTo>
                    <a:pt x="1173480" y="305562"/>
                  </a:lnTo>
                  <a:lnTo>
                    <a:pt x="1207897" y="271399"/>
                  </a:lnTo>
                  <a:lnTo>
                    <a:pt x="1240409" y="246380"/>
                  </a:lnTo>
                  <a:lnTo>
                    <a:pt x="1278382" y="221996"/>
                  </a:lnTo>
                  <a:lnTo>
                    <a:pt x="1336929" y="190373"/>
                  </a:lnTo>
                  <a:lnTo>
                    <a:pt x="1403604" y="160528"/>
                  </a:lnTo>
                  <a:lnTo>
                    <a:pt x="1439672" y="146177"/>
                  </a:lnTo>
                  <a:lnTo>
                    <a:pt x="1477645" y="132588"/>
                  </a:lnTo>
                  <a:lnTo>
                    <a:pt x="1517015" y="119380"/>
                  </a:lnTo>
                  <a:lnTo>
                    <a:pt x="1558036" y="106680"/>
                  </a:lnTo>
                  <a:lnTo>
                    <a:pt x="1600454" y="94742"/>
                  </a:lnTo>
                  <a:lnTo>
                    <a:pt x="1644269" y="83566"/>
                  </a:lnTo>
                  <a:lnTo>
                    <a:pt x="1689227" y="72898"/>
                  </a:lnTo>
                  <a:lnTo>
                    <a:pt x="1735328" y="62992"/>
                  </a:lnTo>
                  <a:lnTo>
                    <a:pt x="1782445" y="53975"/>
                  </a:lnTo>
                  <a:lnTo>
                    <a:pt x="1830451" y="45720"/>
                  </a:lnTo>
                  <a:lnTo>
                    <a:pt x="1879219" y="38227"/>
                  </a:lnTo>
                  <a:lnTo>
                    <a:pt x="1928876" y="31623"/>
                  </a:lnTo>
                  <a:lnTo>
                    <a:pt x="1978914" y="26035"/>
                  </a:lnTo>
                  <a:lnTo>
                    <a:pt x="2029574" y="21463"/>
                  </a:lnTo>
                  <a:lnTo>
                    <a:pt x="2080641" y="17653"/>
                  </a:lnTo>
                  <a:lnTo>
                    <a:pt x="2131949" y="14986"/>
                  </a:lnTo>
                  <a:lnTo>
                    <a:pt x="2183511" y="13335"/>
                  </a:lnTo>
                  <a:lnTo>
                    <a:pt x="2235327" y="12700"/>
                  </a:lnTo>
                  <a:close/>
                </a:path>
                <a:path w="2302509" h="1964054">
                  <a:moveTo>
                    <a:pt x="2302002" y="1951164"/>
                  </a:moveTo>
                  <a:lnTo>
                    <a:pt x="2248027" y="1950491"/>
                  </a:lnTo>
                  <a:lnTo>
                    <a:pt x="2194306" y="1948688"/>
                  </a:lnTo>
                  <a:lnTo>
                    <a:pt x="2140839" y="1945652"/>
                  </a:lnTo>
                  <a:lnTo>
                    <a:pt x="2087626" y="1941461"/>
                  </a:lnTo>
                  <a:lnTo>
                    <a:pt x="2034921" y="1936140"/>
                  </a:lnTo>
                  <a:lnTo>
                    <a:pt x="1982851" y="1929777"/>
                  </a:lnTo>
                  <a:lnTo>
                    <a:pt x="1931149" y="1922360"/>
                  </a:lnTo>
                  <a:lnTo>
                    <a:pt x="1880235" y="1914004"/>
                  </a:lnTo>
                  <a:lnTo>
                    <a:pt x="1830324" y="1904695"/>
                  </a:lnTo>
                  <a:lnTo>
                    <a:pt x="1781302" y="1894433"/>
                  </a:lnTo>
                  <a:lnTo>
                    <a:pt x="1733296" y="1883321"/>
                  </a:lnTo>
                  <a:lnTo>
                    <a:pt x="1686433" y="1871345"/>
                  </a:lnTo>
                  <a:lnTo>
                    <a:pt x="1640840" y="1858619"/>
                  </a:lnTo>
                  <a:lnTo>
                    <a:pt x="1596644" y="1845144"/>
                  </a:lnTo>
                  <a:lnTo>
                    <a:pt x="1553972" y="1830997"/>
                  </a:lnTo>
                  <a:lnTo>
                    <a:pt x="1512824" y="1816100"/>
                  </a:lnTo>
                  <a:lnTo>
                    <a:pt x="1473327" y="1800631"/>
                  </a:lnTo>
                  <a:lnTo>
                    <a:pt x="1435735" y="1784515"/>
                  </a:lnTo>
                  <a:lnTo>
                    <a:pt x="1399921" y="1767916"/>
                  </a:lnTo>
                  <a:lnTo>
                    <a:pt x="1334643" y="1733270"/>
                  </a:lnTo>
                  <a:lnTo>
                    <a:pt x="1291463" y="1706168"/>
                  </a:lnTo>
                  <a:lnTo>
                    <a:pt x="1253744" y="1678266"/>
                  </a:lnTo>
                  <a:lnTo>
                    <a:pt x="1221740" y="1649730"/>
                  </a:lnTo>
                  <a:lnTo>
                    <a:pt x="1195705" y="1620824"/>
                  </a:lnTo>
                  <a:lnTo>
                    <a:pt x="1171321" y="1581912"/>
                  </a:lnTo>
                  <a:lnTo>
                    <a:pt x="1158748" y="1543177"/>
                  </a:lnTo>
                  <a:lnTo>
                    <a:pt x="1157351" y="1523873"/>
                  </a:lnTo>
                  <a:lnTo>
                    <a:pt x="1156970" y="1513713"/>
                  </a:lnTo>
                  <a:lnTo>
                    <a:pt x="1146683" y="1471295"/>
                  </a:lnTo>
                  <a:lnTo>
                    <a:pt x="1123696" y="1429766"/>
                  </a:lnTo>
                  <a:lnTo>
                    <a:pt x="1098804" y="1399413"/>
                  </a:lnTo>
                  <a:lnTo>
                    <a:pt x="1067689" y="1369822"/>
                  </a:lnTo>
                  <a:lnTo>
                    <a:pt x="1030986" y="1340993"/>
                  </a:lnTo>
                  <a:lnTo>
                    <a:pt x="988822" y="1313053"/>
                  </a:lnTo>
                  <a:lnTo>
                    <a:pt x="941705" y="1286129"/>
                  </a:lnTo>
                  <a:lnTo>
                    <a:pt x="907542" y="1268857"/>
                  </a:lnTo>
                  <a:lnTo>
                    <a:pt x="871474" y="1252093"/>
                  </a:lnTo>
                  <a:lnTo>
                    <a:pt x="833374" y="1235837"/>
                  </a:lnTo>
                  <a:lnTo>
                    <a:pt x="793623" y="1220216"/>
                  </a:lnTo>
                  <a:lnTo>
                    <a:pt x="752094" y="1205230"/>
                  </a:lnTo>
                  <a:lnTo>
                    <a:pt x="709168" y="1190879"/>
                  </a:lnTo>
                  <a:lnTo>
                    <a:pt x="664718" y="1177290"/>
                  </a:lnTo>
                  <a:lnTo>
                    <a:pt x="618744" y="1164590"/>
                  </a:lnTo>
                  <a:lnTo>
                    <a:pt x="571754" y="1152525"/>
                  </a:lnTo>
                  <a:lnTo>
                    <a:pt x="523367" y="1141349"/>
                  </a:lnTo>
                  <a:lnTo>
                    <a:pt x="474091" y="1131062"/>
                  </a:lnTo>
                  <a:lnTo>
                    <a:pt x="423799" y="1121664"/>
                  </a:lnTo>
                  <a:lnTo>
                    <a:pt x="372618" y="1113155"/>
                  </a:lnTo>
                  <a:lnTo>
                    <a:pt x="320802" y="1105662"/>
                  </a:lnTo>
                  <a:lnTo>
                    <a:pt x="268351" y="1099312"/>
                  </a:lnTo>
                  <a:lnTo>
                    <a:pt x="215265" y="1093978"/>
                  </a:lnTo>
                  <a:lnTo>
                    <a:pt x="161925" y="1089787"/>
                  </a:lnTo>
                  <a:lnTo>
                    <a:pt x="127165" y="1088021"/>
                  </a:lnTo>
                  <a:lnTo>
                    <a:pt x="127177" y="1087374"/>
                  </a:lnTo>
                  <a:lnTo>
                    <a:pt x="128778" y="1030605"/>
                  </a:lnTo>
                  <a:lnTo>
                    <a:pt x="0" y="1090422"/>
                  </a:lnTo>
                  <a:lnTo>
                    <a:pt x="125222" y="1157605"/>
                  </a:lnTo>
                  <a:lnTo>
                    <a:pt x="126809" y="1100709"/>
                  </a:lnTo>
                  <a:lnTo>
                    <a:pt x="160909" y="1102360"/>
                  </a:lnTo>
                  <a:lnTo>
                    <a:pt x="213995" y="1106551"/>
                  </a:lnTo>
                  <a:lnTo>
                    <a:pt x="266827" y="1111885"/>
                  </a:lnTo>
                  <a:lnTo>
                    <a:pt x="319024" y="1118235"/>
                  </a:lnTo>
                  <a:lnTo>
                    <a:pt x="370586" y="1125728"/>
                  </a:lnTo>
                  <a:lnTo>
                    <a:pt x="421386" y="1134110"/>
                  </a:lnTo>
                  <a:lnTo>
                    <a:pt x="471424" y="1143381"/>
                  </a:lnTo>
                  <a:lnTo>
                    <a:pt x="520446" y="1153668"/>
                  </a:lnTo>
                  <a:lnTo>
                    <a:pt x="568579" y="1164844"/>
                  </a:lnTo>
                  <a:lnTo>
                    <a:pt x="615442" y="1176782"/>
                  </a:lnTo>
                  <a:lnTo>
                    <a:pt x="660908" y="1189482"/>
                  </a:lnTo>
                  <a:lnTo>
                    <a:pt x="705104" y="1202956"/>
                  </a:lnTo>
                  <a:lnTo>
                    <a:pt x="747776" y="1217168"/>
                  </a:lnTo>
                  <a:lnTo>
                    <a:pt x="788924" y="1232154"/>
                  </a:lnTo>
                  <a:lnTo>
                    <a:pt x="828421" y="1247521"/>
                  </a:lnTo>
                  <a:lnTo>
                    <a:pt x="866013" y="1263523"/>
                  </a:lnTo>
                  <a:lnTo>
                    <a:pt x="901827" y="1280287"/>
                  </a:lnTo>
                  <a:lnTo>
                    <a:pt x="967105" y="1314831"/>
                  </a:lnTo>
                  <a:lnTo>
                    <a:pt x="1010285" y="1342009"/>
                  </a:lnTo>
                  <a:lnTo>
                    <a:pt x="1048004" y="1369822"/>
                  </a:lnTo>
                  <a:lnTo>
                    <a:pt x="1080008" y="1398397"/>
                  </a:lnTo>
                  <a:lnTo>
                    <a:pt x="1105916" y="1427099"/>
                  </a:lnTo>
                  <a:lnTo>
                    <a:pt x="1130427" y="1465834"/>
                  </a:lnTo>
                  <a:lnTo>
                    <a:pt x="1143000" y="1504696"/>
                  </a:lnTo>
                  <a:lnTo>
                    <a:pt x="1145032" y="1535049"/>
                  </a:lnTo>
                  <a:lnTo>
                    <a:pt x="1146429" y="1545717"/>
                  </a:lnTo>
                  <a:lnTo>
                    <a:pt x="1160018" y="1587842"/>
                  </a:lnTo>
                  <a:lnTo>
                    <a:pt x="1186053" y="1628965"/>
                  </a:lnTo>
                  <a:lnTo>
                    <a:pt x="1212977" y="1658924"/>
                  </a:lnTo>
                  <a:lnTo>
                    <a:pt x="1245997" y="1688312"/>
                  </a:lnTo>
                  <a:lnTo>
                    <a:pt x="1284605" y="1716798"/>
                  </a:lnTo>
                  <a:lnTo>
                    <a:pt x="1328547" y="1744370"/>
                  </a:lnTo>
                  <a:lnTo>
                    <a:pt x="1394587" y="1779435"/>
                  </a:lnTo>
                  <a:lnTo>
                    <a:pt x="1430655" y="1796186"/>
                  </a:lnTo>
                  <a:lnTo>
                    <a:pt x="1468628" y="1812455"/>
                  </a:lnTo>
                  <a:lnTo>
                    <a:pt x="1508506" y="1828038"/>
                  </a:lnTo>
                  <a:lnTo>
                    <a:pt x="1550035" y="1843049"/>
                  </a:lnTo>
                  <a:lnTo>
                    <a:pt x="1592961" y="1857286"/>
                  </a:lnTo>
                  <a:lnTo>
                    <a:pt x="1637411" y="1870862"/>
                  </a:lnTo>
                  <a:lnTo>
                    <a:pt x="1683258" y="1883651"/>
                  </a:lnTo>
                  <a:lnTo>
                    <a:pt x="1730375" y="1895690"/>
                  </a:lnTo>
                  <a:lnTo>
                    <a:pt x="1778635" y="1906866"/>
                  </a:lnTo>
                  <a:lnTo>
                    <a:pt x="1828038" y="1917179"/>
                  </a:lnTo>
                  <a:lnTo>
                    <a:pt x="1878203" y="1926539"/>
                  </a:lnTo>
                  <a:lnTo>
                    <a:pt x="1929371" y="1934933"/>
                  </a:lnTo>
                  <a:lnTo>
                    <a:pt x="1981200" y="1942388"/>
                  </a:lnTo>
                  <a:lnTo>
                    <a:pt x="2033651" y="1948776"/>
                  </a:lnTo>
                  <a:lnTo>
                    <a:pt x="2086737" y="1954123"/>
                  </a:lnTo>
                  <a:lnTo>
                    <a:pt x="2140204" y="1958327"/>
                  </a:lnTo>
                  <a:lnTo>
                    <a:pt x="2193925" y="1961388"/>
                  </a:lnTo>
                  <a:lnTo>
                    <a:pt x="2247900" y="1963191"/>
                  </a:lnTo>
                  <a:lnTo>
                    <a:pt x="2301748" y="1963864"/>
                  </a:lnTo>
                  <a:lnTo>
                    <a:pt x="2302002" y="1951164"/>
                  </a:lnTo>
                  <a:close/>
                </a:path>
              </a:pathLst>
            </a:custGeom>
            <a:solidFill>
              <a:srgbClr val="B30000"/>
            </a:solidFill>
          </p:spPr>
          <p:txBody>
            <a:bodyPr wrap="square" lIns="0" tIns="0" rIns="0" bIns="0" rtlCol="0"/>
            <a:lstStyle/>
            <a:p>
              <a:endParaRPr sz="1798"/>
            </a:p>
          </p:txBody>
        </p:sp>
        <p:sp>
          <p:nvSpPr>
            <p:cNvPr id="14" name="object 14"/>
            <p:cNvSpPr/>
            <p:nvPr/>
          </p:nvSpPr>
          <p:spPr>
            <a:xfrm>
              <a:off x="6907702" y="5268367"/>
              <a:ext cx="1912021" cy="1379063"/>
            </a:xfrm>
            <a:prstGeom prst="rect">
              <a:avLst/>
            </a:prstGeom>
            <a:blipFill>
              <a:blip r:embed="rId4" cstate="print"/>
              <a:stretch>
                <a:fillRect/>
              </a:stretch>
            </a:blipFill>
          </p:spPr>
          <p:txBody>
            <a:bodyPr wrap="square" lIns="0" tIns="0" rIns="0" bIns="0" rtlCol="0"/>
            <a:lstStyle/>
            <a:p>
              <a:endParaRPr sz="1798"/>
            </a:p>
          </p:txBody>
        </p:sp>
        <p:sp>
          <p:nvSpPr>
            <p:cNvPr id="15" name="object 15"/>
            <p:cNvSpPr/>
            <p:nvPr/>
          </p:nvSpPr>
          <p:spPr>
            <a:xfrm>
              <a:off x="6819900" y="2847974"/>
              <a:ext cx="2247900" cy="2333625"/>
            </a:xfrm>
            <a:prstGeom prst="rect">
              <a:avLst/>
            </a:prstGeom>
            <a:blipFill>
              <a:blip r:embed="rId5" cstate="print"/>
              <a:stretch>
                <a:fillRect/>
              </a:stretch>
            </a:blipFill>
          </p:spPr>
          <p:txBody>
            <a:bodyPr wrap="square" lIns="0" tIns="0" rIns="0" bIns="0" rtlCol="0"/>
            <a:lstStyle/>
            <a:p>
              <a:endParaRPr sz="1798"/>
            </a:p>
          </p:txBody>
        </p:sp>
        <p:sp>
          <p:nvSpPr>
            <p:cNvPr id="16" name="object 16"/>
            <p:cNvSpPr/>
            <p:nvPr/>
          </p:nvSpPr>
          <p:spPr>
            <a:xfrm>
              <a:off x="3860800" y="4959349"/>
              <a:ext cx="723900" cy="278130"/>
            </a:xfrm>
            <a:custGeom>
              <a:avLst/>
              <a:gdLst/>
              <a:ahLst/>
              <a:cxnLst/>
              <a:rect l="l" t="t" r="r" b="b"/>
              <a:pathLst>
                <a:path w="723900" h="278129">
                  <a:moveTo>
                    <a:pt x="0" y="138176"/>
                  </a:moveTo>
                  <a:lnTo>
                    <a:pt x="7042" y="94496"/>
                  </a:lnTo>
                  <a:lnTo>
                    <a:pt x="26655" y="56564"/>
                  </a:lnTo>
                  <a:lnTo>
                    <a:pt x="56564" y="26655"/>
                  </a:lnTo>
                  <a:lnTo>
                    <a:pt x="94496" y="7042"/>
                  </a:lnTo>
                  <a:lnTo>
                    <a:pt x="138175" y="0"/>
                  </a:lnTo>
                  <a:lnTo>
                    <a:pt x="585724" y="0"/>
                  </a:lnTo>
                  <a:lnTo>
                    <a:pt x="629403" y="7042"/>
                  </a:lnTo>
                  <a:lnTo>
                    <a:pt x="667335" y="26655"/>
                  </a:lnTo>
                  <a:lnTo>
                    <a:pt x="697244" y="56564"/>
                  </a:lnTo>
                  <a:lnTo>
                    <a:pt x="716857" y="94496"/>
                  </a:lnTo>
                  <a:lnTo>
                    <a:pt x="723900" y="138176"/>
                  </a:lnTo>
                  <a:lnTo>
                    <a:pt x="723900" y="139573"/>
                  </a:lnTo>
                  <a:lnTo>
                    <a:pt x="716857" y="183266"/>
                  </a:lnTo>
                  <a:lnTo>
                    <a:pt x="697244" y="221228"/>
                  </a:lnTo>
                  <a:lnTo>
                    <a:pt x="667335" y="251175"/>
                  </a:lnTo>
                  <a:lnTo>
                    <a:pt x="629403" y="270819"/>
                  </a:lnTo>
                  <a:lnTo>
                    <a:pt x="585724" y="277876"/>
                  </a:lnTo>
                  <a:lnTo>
                    <a:pt x="138175" y="277876"/>
                  </a:lnTo>
                  <a:lnTo>
                    <a:pt x="94496" y="270819"/>
                  </a:lnTo>
                  <a:lnTo>
                    <a:pt x="56564" y="251175"/>
                  </a:lnTo>
                  <a:lnTo>
                    <a:pt x="26655" y="221228"/>
                  </a:lnTo>
                  <a:lnTo>
                    <a:pt x="7042" y="183266"/>
                  </a:lnTo>
                  <a:lnTo>
                    <a:pt x="0" y="139573"/>
                  </a:lnTo>
                  <a:lnTo>
                    <a:pt x="0" y="138176"/>
                  </a:lnTo>
                  <a:close/>
                </a:path>
              </a:pathLst>
            </a:custGeom>
            <a:ln w="12700">
              <a:solidFill>
                <a:srgbClr val="B30000"/>
              </a:solidFill>
            </a:ln>
          </p:spPr>
          <p:txBody>
            <a:bodyPr wrap="square" lIns="0" tIns="0" rIns="0" bIns="0" rtlCol="0"/>
            <a:lstStyle/>
            <a:p>
              <a:endParaRPr sz="1798"/>
            </a:p>
          </p:txBody>
        </p:sp>
      </p:grpSp>
      <p:sp>
        <p:nvSpPr>
          <p:cNvPr id="17" name="object 17"/>
          <p:cNvSpPr txBox="1"/>
          <p:nvPr/>
        </p:nvSpPr>
        <p:spPr>
          <a:xfrm>
            <a:off x="438719" y="6419052"/>
            <a:ext cx="5864510" cy="303884"/>
          </a:xfrm>
          <a:prstGeom prst="rect">
            <a:avLst/>
          </a:prstGeom>
        </p:spPr>
        <p:txBody>
          <a:bodyPr vert="horz" wrap="square" lIns="0" tIns="15860" rIns="0" bIns="0" rtlCol="0">
            <a:spAutoFit/>
          </a:bodyPr>
          <a:lstStyle/>
          <a:p>
            <a:pPr marL="12689">
              <a:spcBef>
                <a:spcPts val="125"/>
              </a:spcBef>
            </a:pPr>
            <a:r>
              <a:rPr sz="1798" spc="-5" dirty="0">
                <a:solidFill>
                  <a:srgbClr val="004578"/>
                </a:solidFill>
                <a:latin typeface="Courier New"/>
                <a:cs typeface="Courier New"/>
              </a:rPr>
              <a:t>$1</a:t>
            </a:r>
            <a:r>
              <a:rPr sz="1798" spc="-734" dirty="0">
                <a:solidFill>
                  <a:srgbClr val="004578"/>
                </a:solidFill>
                <a:latin typeface="Courier New"/>
                <a:cs typeface="Courier New"/>
              </a:rPr>
              <a:t> </a:t>
            </a:r>
            <a:r>
              <a:rPr sz="1798" spc="10" dirty="0">
                <a:solidFill>
                  <a:srgbClr val="004578"/>
                </a:solidFill>
                <a:latin typeface="Arial Narrow"/>
                <a:cs typeface="Arial Narrow"/>
              </a:rPr>
              <a:t>=</a:t>
            </a:r>
            <a:r>
              <a:rPr sz="1798" spc="-30" dirty="0">
                <a:solidFill>
                  <a:srgbClr val="004578"/>
                </a:solidFill>
                <a:latin typeface="Arial Narrow"/>
                <a:cs typeface="Arial Narrow"/>
              </a:rPr>
              <a:t> </a:t>
            </a:r>
            <a:r>
              <a:rPr sz="1798" spc="-5" dirty="0">
                <a:solidFill>
                  <a:srgbClr val="004578"/>
                </a:solidFill>
                <a:latin typeface="Arial Narrow"/>
                <a:cs typeface="Arial Narrow"/>
              </a:rPr>
              <a:t>slicing</a:t>
            </a:r>
            <a:r>
              <a:rPr sz="1798" spc="10" dirty="0">
                <a:solidFill>
                  <a:srgbClr val="004578"/>
                </a:solidFill>
                <a:latin typeface="Arial Narrow"/>
                <a:cs typeface="Arial Narrow"/>
              </a:rPr>
              <a:t> </a:t>
            </a:r>
            <a:r>
              <a:rPr sz="1798" spc="-5" dirty="0">
                <a:solidFill>
                  <a:srgbClr val="004578"/>
                </a:solidFill>
                <a:latin typeface="Arial Narrow"/>
                <a:cs typeface="Arial Narrow"/>
              </a:rPr>
              <a:t>position,</a:t>
            </a:r>
            <a:r>
              <a:rPr sz="1798" spc="30" dirty="0">
                <a:solidFill>
                  <a:srgbClr val="004578"/>
                </a:solidFill>
                <a:latin typeface="Arial Narrow"/>
                <a:cs typeface="Arial Narrow"/>
              </a:rPr>
              <a:t> </a:t>
            </a:r>
            <a:r>
              <a:rPr sz="1798" spc="-5" dirty="0">
                <a:solidFill>
                  <a:srgbClr val="004578"/>
                </a:solidFill>
                <a:latin typeface="Courier New"/>
                <a:cs typeface="Courier New"/>
              </a:rPr>
              <a:t>$2</a:t>
            </a:r>
            <a:r>
              <a:rPr sz="1798" spc="-540" dirty="0">
                <a:solidFill>
                  <a:srgbClr val="004578"/>
                </a:solidFill>
                <a:latin typeface="Courier New"/>
                <a:cs typeface="Courier New"/>
              </a:rPr>
              <a:t> </a:t>
            </a:r>
            <a:r>
              <a:rPr sz="1798" spc="10" dirty="0">
                <a:solidFill>
                  <a:srgbClr val="004578"/>
                </a:solidFill>
                <a:latin typeface="Arial Narrow"/>
                <a:cs typeface="Arial Narrow"/>
              </a:rPr>
              <a:t>=</a:t>
            </a:r>
            <a:r>
              <a:rPr sz="1798" spc="-30" dirty="0">
                <a:solidFill>
                  <a:srgbClr val="004578"/>
                </a:solidFill>
                <a:latin typeface="Arial Narrow"/>
                <a:cs typeface="Arial Narrow"/>
              </a:rPr>
              <a:t> </a:t>
            </a:r>
            <a:r>
              <a:rPr sz="1798" spc="-20" dirty="0">
                <a:solidFill>
                  <a:srgbClr val="004578"/>
                </a:solidFill>
                <a:latin typeface="Arial Narrow"/>
                <a:cs typeface="Arial Narrow"/>
              </a:rPr>
              <a:t>intensity</a:t>
            </a:r>
            <a:r>
              <a:rPr sz="1798" spc="190" dirty="0">
                <a:solidFill>
                  <a:srgbClr val="004578"/>
                </a:solidFill>
                <a:latin typeface="Arial Narrow"/>
                <a:cs typeface="Arial Narrow"/>
              </a:rPr>
              <a:t> </a:t>
            </a:r>
            <a:r>
              <a:rPr sz="1798" dirty="0">
                <a:solidFill>
                  <a:srgbClr val="004578"/>
                </a:solidFill>
                <a:latin typeface="Arial Narrow"/>
                <a:cs typeface="Arial Narrow"/>
              </a:rPr>
              <a:t>threshold</a:t>
            </a:r>
            <a:r>
              <a:rPr sz="1798" spc="-85" dirty="0">
                <a:solidFill>
                  <a:srgbClr val="004578"/>
                </a:solidFill>
                <a:latin typeface="Arial Narrow"/>
                <a:cs typeface="Arial Narrow"/>
              </a:rPr>
              <a:t> </a:t>
            </a:r>
            <a:r>
              <a:rPr sz="1798" dirty="0">
                <a:solidFill>
                  <a:srgbClr val="004578"/>
                </a:solidFill>
                <a:latin typeface="Arial Narrow"/>
                <a:cs typeface="Arial Narrow"/>
              </a:rPr>
              <a:t>value,</a:t>
            </a:r>
            <a:r>
              <a:rPr sz="1798" spc="30" dirty="0">
                <a:solidFill>
                  <a:srgbClr val="004578"/>
                </a:solidFill>
                <a:latin typeface="Arial Narrow"/>
                <a:cs typeface="Arial Narrow"/>
              </a:rPr>
              <a:t> </a:t>
            </a:r>
            <a:r>
              <a:rPr sz="1798" spc="-5" dirty="0">
                <a:solidFill>
                  <a:srgbClr val="004578"/>
                </a:solidFill>
                <a:latin typeface="Courier New"/>
                <a:cs typeface="Courier New"/>
              </a:rPr>
              <a:t>$3</a:t>
            </a:r>
            <a:r>
              <a:rPr sz="1798" spc="-634" dirty="0">
                <a:solidFill>
                  <a:srgbClr val="004578"/>
                </a:solidFill>
                <a:latin typeface="Courier New"/>
                <a:cs typeface="Courier New"/>
              </a:rPr>
              <a:t> </a:t>
            </a:r>
            <a:r>
              <a:rPr sz="1798" spc="10" dirty="0">
                <a:solidFill>
                  <a:srgbClr val="004578"/>
                </a:solidFill>
                <a:latin typeface="Arial Narrow"/>
                <a:cs typeface="Arial Narrow"/>
              </a:rPr>
              <a:t>=</a:t>
            </a:r>
            <a:r>
              <a:rPr sz="1798" spc="-35" dirty="0">
                <a:solidFill>
                  <a:srgbClr val="004578"/>
                </a:solidFill>
                <a:latin typeface="Arial Narrow"/>
                <a:cs typeface="Arial Narrow"/>
              </a:rPr>
              <a:t> </a:t>
            </a:r>
            <a:r>
              <a:rPr sz="1798" spc="10" dirty="0">
                <a:solidFill>
                  <a:srgbClr val="004578"/>
                </a:solidFill>
                <a:latin typeface="Arial Narrow"/>
                <a:cs typeface="Arial Narrow"/>
              </a:rPr>
              <a:t>confidence</a:t>
            </a:r>
            <a:endParaRPr sz="1798">
              <a:latin typeface="Arial Narrow"/>
              <a:cs typeface="Arial Narrow"/>
            </a:endParaRPr>
          </a:p>
        </p:txBody>
      </p:sp>
      <p:sp>
        <p:nvSpPr>
          <p:cNvPr id="18" name="object 18"/>
          <p:cNvSpPr txBox="1">
            <a:spLocks noGrp="1"/>
          </p:cNvSpPr>
          <p:nvPr>
            <p:ph type="ftr" sz="quarter" idx="5"/>
          </p:nvPr>
        </p:nvSpPr>
        <p:spPr>
          <a:xfrm>
            <a:off x="220192" y="6596309"/>
            <a:ext cx="3229610"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lnSpc>
                <a:spcPts val="1479"/>
              </a:lnSpc>
            </a:pPr>
            <a:r>
              <a:rPr lang="en-US" spc="-25"/>
              <a:t>Current </a:t>
            </a:r>
            <a:r>
              <a:rPr lang="en-US" spc="-30"/>
              <a:t>Topics </a:t>
            </a:r>
            <a:r>
              <a:rPr lang="en-US"/>
              <a:t>in </a:t>
            </a:r>
            <a:r>
              <a:rPr lang="en-US" spc="-5"/>
              <a:t>DE: </a:t>
            </a:r>
            <a:r>
              <a:rPr lang="en-US" spc="-20"/>
              <a:t>Datacubes </a:t>
            </a:r>
            <a:r>
              <a:rPr lang="en-US" spc="-80"/>
              <a:t>(P.</a:t>
            </a:r>
            <a:r>
              <a:rPr lang="en-US" spc="-105"/>
              <a:t> </a:t>
            </a:r>
            <a:r>
              <a:rPr lang="en-US" spc="-35"/>
              <a:t>Baumann)</a:t>
            </a:r>
            <a:endParaRPr spc="-35" dirty="0"/>
          </a:p>
        </p:txBody>
      </p:sp>
      <p:sp>
        <p:nvSpPr>
          <p:cNvPr id="19" name="object 19"/>
          <p:cNvSpPr txBox="1">
            <a:spLocks noGrp="1"/>
          </p:cNvSpPr>
          <p:nvPr>
            <p:ph type="sldNum" sz="quarter" idx="7"/>
          </p:nvPr>
        </p:nvSpPr>
        <p:spPr>
          <a:xfrm>
            <a:off x="3877690" y="6596622"/>
            <a:ext cx="247014"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80"/>
              </a:lnSpc>
            </a:pPr>
            <a:fld id="{81D60167-4931-47E6-BA6A-407CBD079E47}" type="slidenum">
              <a:rPr lang="en-US" spc="-5" smtClean="0"/>
              <a:pPr marL="38100">
                <a:lnSpc>
                  <a:spcPts val="1480"/>
                </a:lnSpc>
              </a:pPr>
              <a:t>27</a:t>
            </a:fld>
            <a:endParaRPr spc="-5" dirty="0"/>
          </a:p>
        </p:txBody>
      </p:sp>
    </p:spTree>
    <p:extLst>
      <p:ext uri="{BB962C8B-B14F-4D97-AF65-F5344CB8AC3E}">
        <p14:creationId xmlns:p14="http://schemas.microsoft.com/office/powerpoint/2010/main" val="3172778738"/>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0192" y="365195"/>
            <a:ext cx="4735890" cy="582391"/>
          </a:xfrm>
          <a:prstGeom prst="rect">
            <a:avLst/>
          </a:prstGeom>
        </p:spPr>
        <p:txBody>
          <a:bodyPr vert="horz" wrap="square" lIns="0" tIns="13323" rIns="0" bIns="0" numCol="1" rtlCol="0" anchor="ctr" anchorCtr="0" compatLnSpc="1">
            <a:prstTxWarp prst="textNoShape">
              <a:avLst/>
            </a:prstTxWarp>
            <a:spAutoFit/>
          </a:bodyPr>
          <a:lstStyle/>
          <a:p>
            <a:pPr marL="12689">
              <a:spcBef>
                <a:spcPts val="105"/>
              </a:spcBef>
            </a:pPr>
            <a:r>
              <a:rPr spc="-15" dirty="0"/>
              <a:t>Gene Expression</a:t>
            </a:r>
            <a:r>
              <a:rPr spc="-280" dirty="0"/>
              <a:t> </a:t>
            </a:r>
            <a:r>
              <a:rPr spc="-15" dirty="0"/>
              <a:t>Analysis</a:t>
            </a:r>
          </a:p>
        </p:txBody>
      </p:sp>
      <p:sp>
        <p:nvSpPr>
          <p:cNvPr id="4" name="object 4"/>
          <p:cNvSpPr txBox="1"/>
          <p:nvPr/>
        </p:nvSpPr>
        <p:spPr>
          <a:xfrm>
            <a:off x="220192" y="825394"/>
            <a:ext cx="11717808" cy="1614580"/>
          </a:xfrm>
          <a:prstGeom prst="rect">
            <a:avLst/>
          </a:prstGeom>
        </p:spPr>
        <p:txBody>
          <a:bodyPr vert="horz" wrap="square" lIns="0" tIns="15860" rIns="0" bIns="0" rtlCol="0">
            <a:spAutoFit/>
          </a:bodyPr>
          <a:lstStyle/>
          <a:p>
            <a:pPr marR="5075" algn="r">
              <a:spcBef>
                <a:spcPts val="125"/>
              </a:spcBef>
            </a:pPr>
            <a:r>
              <a:rPr sz="1798" spc="5" dirty="0">
                <a:solidFill>
                  <a:srgbClr val="004578"/>
                </a:solidFill>
                <a:latin typeface="Arial Narrow"/>
                <a:cs typeface="Arial Narrow"/>
                <a:hlinkClick r:id="rId3"/>
              </a:rPr>
              <a:t>http://urchin.spbcas.ru/Mooshka/</a:t>
            </a:r>
            <a:endParaRPr sz="1798" dirty="0">
              <a:latin typeface="Arial Narrow"/>
              <a:cs typeface="Arial Narrow"/>
            </a:endParaRPr>
          </a:p>
          <a:p>
            <a:pPr marR="5710" algn="r">
              <a:spcBef>
                <a:spcPts val="55"/>
              </a:spcBef>
            </a:pPr>
            <a:r>
              <a:rPr sz="1798" spc="10" dirty="0">
                <a:solidFill>
                  <a:srgbClr val="004578"/>
                </a:solidFill>
                <a:latin typeface="Arial Narrow"/>
                <a:cs typeface="Arial Narrow"/>
              </a:rPr>
              <a:t>[Samsonova </a:t>
            </a:r>
            <a:r>
              <a:rPr sz="1798" spc="20" dirty="0">
                <a:solidFill>
                  <a:srgbClr val="004578"/>
                </a:solidFill>
                <a:latin typeface="Arial Narrow"/>
                <a:cs typeface="Arial Narrow"/>
              </a:rPr>
              <a:t>et</a:t>
            </a:r>
            <a:r>
              <a:rPr sz="1798" spc="-330" dirty="0">
                <a:solidFill>
                  <a:srgbClr val="004578"/>
                </a:solidFill>
                <a:latin typeface="Arial Narrow"/>
                <a:cs typeface="Arial Narrow"/>
              </a:rPr>
              <a:t> </a:t>
            </a:r>
            <a:r>
              <a:rPr sz="1798" dirty="0">
                <a:solidFill>
                  <a:srgbClr val="004578"/>
                </a:solidFill>
                <a:latin typeface="Arial Narrow"/>
                <a:cs typeface="Arial Narrow"/>
              </a:rPr>
              <a:t>al]</a:t>
            </a:r>
            <a:endParaRPr sz="1798" dirty="0">
              <a:latin typeface="Arial Narrow"/>
              <a:cs typeface="Arial Narrow"/>
            </a:endParaRPr>
          </a:p>
          <a:p>
            <a:pPr marL="354011" indent="-341957">
              <a:spcBef>
                <a:spcPts val="430"/>
              </a:spcBef>
              <a:buSzPct val="91666"/>
              <a:buFont typeface="Wingdings"/>
              <a:buChar char=""/>
              <a:tabLst>
                <a:tab pos="353377" algn="l"/>
                <a:tab pos="354646" algn="l"/>
              </a:tabLst>
            </a:pPr>
            <a:r>
              <a:rPr sz="2398" spc="-20" dirty="0">
                <a:solidFill>
                  <a:srgbClr val="B30000"/>
                </a:solidFill>
                <a:latin typeface="Arial Narrow"/>
                <a:cs typeface="Arial Narrow"/>
              </a:rPr>
              <a:t>Gene </a:t>
            </a:r>
            <a:r>
              <a:rPr sz="2398" spc="-25" dirty="0">
                <a:solidFill>
                  <a:srgbClr val="B30000"/>
                </a:solidFill>
                <a:latin typeface="Arial Narrow"/>
                <a:cs typeface="Arial Narrow"/>
              </a:rPr>
              <a:t>expression </a:t>
            </a:r>
            <a:r>
              <a:rPr sz="2398" dirty="0">
                <a:solidFill>
                  <a:srgbClr val="004578"/>
                </a:solidFill>
                <a:latin typeface="Arial Narrow"/>
                <a:cs typeface="Arial Narrow"/>
              </a:rPr>
              <a:t>= </a:t>
            </a:r>
            <a:r>
              <a:rPr sz="2398" spc="-20" dirty="0">
                <a:solidFill>
                  <a:srgbClr val="004578"/>
                </a:solidFill>
                <a:latin typeface="Arial Narrow"/>
                <a:cs typeface="Arial Narrow"/>
              </a:rPr>
              <a:t>reading </a:t>
            </a:r>
            <a:r>
              <a:rPr sz="2398" spc="-30" dirty="0">
                <a:solidFill>
                  <a:srgbClr val="004578"/>
                </a:solidFill>
                <a:latin typeface="Arial Narrow"/>
                <a:cs typeface="Arial Narrow"/>
              </a:rPr>
              <a:t>out </a:t>
            </a:r>
            <a:r>
              <a:rPr sz="2398" spc="-35" dirty="0">
                <a:solidFill>
                  <a:srgbClr val="004578"/>
                </a:solidFill>
                <a:latin typeface="Arial Narrow"/>
                <a:cs typeface="Arial Narrow"/>
              </a:rPr>
              <a:t>genes </a:t>
            </a:r>
            <a:r>
              <a:rPr sz="2398" spc="-10" dirty="0">
                <a:solidFill>
                  <a:srgbClr val="004578"/>
                </a:solidFill>
                <a:latin typeface="Arial Narrow"/>
                <a:cs typeface="Arial Narrow"/>
              </a:rPr>
              <a:t>for</a:t>
            </a:r>
            <a:r>
              <a:rPr sz="2398" spc="-325" dirty="0">
                <a:solidFill>
                  <a:srgbClr val="004578"/>
                </a:solidFill>
                <a:latin typeface="Arial Narrow"/>
                <a:cs typeface="Arial Narrow"/>
              </a:rPr>
              <a:t> </a:t>
            </a:r>
            <a:r>
              <a:rPr sz="2398" spc="-20" dirty="0">
                <a:solidFill>
                  <a:srgbClr val="004578"/>
                </a:solidFill>
                <a:latin typeface="Arial Narrow"/>
                <a:cs typeface="Arial Narrow"/>
              </a:rPr>
              <a:t>reproduction</a:t>
            </a:r>
            <a:endParaRPr sz="2398" dirty="0">
              <a:latin typeface="Arial Narrow"/>
              <a:cs typeface="Arial Narrow"/>
            </a:endParaRPr>
          </a:p>
          <a:p>
            <a:pPr marL="354011" indent="-341957">
              <a:spcBef>
                <a:spcPts val="1928"/>
              </a:spcBef>
              <a:buSzPct val="91666"/>
              <a:buFont typeface="Wingdings"/>
              <a:buChar char=""/>
              <a:tabLst>
                <a:tab pos="353377" algn="l"/>
                <a:tab pos="354646" algn="l"/>
              </a:tabLst>
            </a:pPr>
            <a:r>
              <a:rPr sz="2398" spc="-20" dirty="0">
                <a:solidFill>
                  <a:srgbClr val="004578"/>
                </a:solidFill>
                <a:latin typeface="Arial Narrow"/>
                <a:cs typeface="Arial Narrow"/>
              </a:rPr>
              <a:t>Research goal: capture </a:t>
            </a:r>
            <a:r>
              <a:rPr sz="2398" spc="-10" dirty="0">
                <a:solidFill>
                  <a:srgbClr val="004578"/>
                </a:solidFill>
                <a:latin typeface="Arial Narrow"/>
                <a:cs typeface="Arial Narrow"/>
              </a:rPr>
              <a:t>spatio-temporal </a:t>
            </a:r>
            <a:r>
              <a:rPr sz="2398" spc="-25" dirty="0">
                <a:solidFill>
                  <a:srgbClr val="004578"/>
                </a:solidFill>
                <a:latin typeface="Arial Narrow"/>
                <a:cs typeface="Arial Narrow"/>
              </a:rPr>
              <a:t>expression </a:t>
            </a:r>
            <a:r>
              <a:rPr sz="2398" spc="-15" dirty="0">
                <a:solidFill>
                  <a:srgbClr val="004578"/>
                </a:solidFill>
                <a:latin typeface="Arial Narrow"/>
                <a:cs typeface="Arial Narrow"/>
              </a:rPr>
              <a:t>patterns </a:t>
            </a:r>
            <a:r>
              <a:rPr sz="2398" spc="20" dirty="0">
                <a:solidFill>
                  <a:srgbClr val="004578"/>
                </a:solidFill>
                <a:latin typeface="Arial Narrow"/>
                <a:cs typeface="Arial Narrow"/>
              </a:rPr>
              <a:t>in</a:t>
            </a:r>
            <a:r>
              <a:rPr sz="2398" spc="-160" dirty="0">
                <a:solidFill>
                  <a:srgbClr val="004578"/>
                </a:solidFill>
                <a:latin typeface="Arial Narrow"/>
                <a:cs typeface="Arial Narrow"/>
              </a:rPr>
              <a:t> </a:t>
            </a:r>
            <a:r>
              <a:rPr sz="2398" spc="-10" dirty="0">
                <a:solidFill>
                  <a:srgbClr val="004578"/>
                </a:solidFill>
                <a:latin typeface="Arial Narrow"/>
                <a:cs typeface="Arial Narrow"/>
              </a:rPr>
              <a:t>Drosophila</a:t>
            </a:r>
            <a:endParaRPr sz="2398" dirty="0">
              <a:latin typeface="Arial Narrow"/>
              <a:cs typeface="Arial Narrow"/>
            </a:endParaRPr>
          </a:p>
        </p:txBody>
      </p:sp>
      <p:sp>
        <p:nvSpPr>
          <p:cNvPr id="5" name="object 5"/>
          <p:cNvSpPr txBox="1"/>
          <p:nvPr/>
        </p:nvSpPr>
        <p:spPr>
          <a:xfrm>
            <a:off x="1547547" y="2884471"/>
            <a:ext cx="655983" cy="350196"/>
          </a:xfrm>
          <a:prstGeom prst="rect">
            <a:avLst/>
          </a:prstGeom>
        </p:spPr>
        <p:txBody>
          <a:bodyPr vert="horz" wrap="square" lIns="0" tIns="0" rIns="0" bIns="0" rtlCol="0">
            <a:spAutoFit/>
          </a:bodyPr>
          <a:lstStyle/>
          <a:p>
            <a:pPr>
              <a:lnSpc>
                <a:spcPts val="2728"/>
              </a:lnSpc>
            </a:pPr>
            <a:r>
              <a:rPr sz="2398" spc="-45" dirty="0">
                <a:solidFill>
                  <a:srgbClr val="004578"/>
                </a:solidFill>
                <a:latin typeface="Arial Narrow"/>
                <a:cs typeface="Arial Narrow"/>
              </a:rPr>
              <a:t>genes</a:t>
            </a:r>
            <a:endParaRPr sz="2398">
              <a:latin typeface="Arial Narrow"/>
              <a:cs typeface="Arial Narrow"/>
            </a:endParaRPr>
          </a:p>
        </p:txBody>
      </p:sp>
      <p:sp>
        <p:nvSpPr>
          <p:cNvPr id="6" name="object 6"/>
          <p:cNvSpPr/>
          <p:nvPr/>
        </p:nvSpPr>
        <p:spPr>
          <a:xfrm>
            <a:off x="3404016" y="3071229"/>
            <a:ext cx="3221264" cy="1614580"/>
          </a:xfrm>
          <a:prstGeom prst="rect">
            <a:avLst/>
          </a:prstGeom>
          <a:blipFill>
            <a:blip r:embed="rId4" cstate="print"/>
            <a:stretch>
              <a:fillRect/>
            </a:stretch>
          </a:blipFill>
        </p:spPr>
        <p:txBody>
          <a:bodyPr wrap="square" lIns="0" tIns="0" rIns="0" bIns="0" rtlCol="0"/>
          <a:lstStyle/>
          <a:p>
            <a:endParaRPr sz="1798"/>
          </a:p>
        </p:txBody>
      </p:sp>
      <p:sp>
        <p:nvSpPr>
          <p:cNvPr id="7" name="object 7"/>
          <p:cNvSpPr/>
          <p:nvPr/>
        </p:nvSpPr>
        <p:spPr>
          <a:xfrm>
            <a:off x="1219200" y="2531380"/>
            <a:ext cx="1580411" cy="2599504"/>
          </a:xfrm>
          <a:prstGeom prst="rect">
            <a:avLst/>
          </a:prstGeom>
          <a:blipFill>
            <a:blip r:embed="rId5" cstate="print"/>
            <a:stretch>
              <a:fillRect/>
            </a:stretch>
          </a:blipFill>
        </p:spPr>
        <p:txBody>
          <a:bodyPr wrap="square" lIns="0" tIns="0" rIns="0" bIns="0" rtlCol="0"/>
          <a:lstStyle/>
          <a:p>
            <a:endParaRPr sz="1798"/>
          </a:p>
        </p:txBody>
      </p:sp>
      <p:grpSp>
        <p:nvGrpSpPr>
          <p:cNvPr id="8" name="object 8"/>
          <p:cNvGrpSpPr/>
          <p:nvPr/>
        </p:nvGrpSpPr>
        <p:grpSpPr>
          <a:xfrm>
            <a:off x="6778583" y="2884471"/>
            <a:ext cx="4506975" cy="1849403"/>
            <a:chOff x="5240654" y="3336988"/>
            <a:chExt cx="2836545" cy="1163955"/>
          </a:xfrm>
        </p:grpSpPr>
        <p:sp>
          <p:nvSpPr>
            <p:cNvPr id="9" name="object 9"/>
            <p:cNvSpPr/>
            <p:nvPr/>
          </p:nvSpPr>
          <p:spPr>
            <a:xfrm>
              <a:off x="5370575" y="3336988"/>
              <a:ext cx="2706624" cy="1163637"/>
            </a:xfrm>
            <a:prstGeom prst="rect">
              <a:avLst/>
            </a:prstGeom>
            <a:blipFill>
              <a:blip r:embed="rId6" cstate="print"/>
              <a:stretch>
                <a:fillRect/>
              </a:stretch>
            </a:blipFill>
          </p:spPr>
          <p:txBody>
            <a:bodyPr wrap="square" lIns="0" tIns="0" rIns="0" bIns="0" rtlCol="0"/>
            <a:lstStyle/>
            <a:p>
              <a:endParaRPr sz="1798"/>
            </a:p>
          </p:txBody>
        </p:sp>
        <p:sp>
          <p:nvSpPr>
            <p:cNvPr id="10" name="object 10"/>
            <p:cNvSpPr/>
            <p:nvPr/>
          </p:nvSpPr>
          <p:spPr>
            <a:xfrm>
              <a:off x="5240654" y="3755783"/>
              <a:ext cx="512686" cy="317614"/>
            </a:xfrm>
            <a:prstGeom prst="rect">
              <a:avLst/>
            </a:prstGeom>
            <a:blipFill>
              <a:blip r:embed="rId7" cstate="print"/>
              <a:stretch>
                <a:fillRect/>
              </a:stretch>
            </a:blipFill>
          </p:spPr>
          <p:txBody>
            <a:bodyPr wrap="square" lIns="0" tIns="0" rIns="0" bIns="0" rtlCol="0"/>
            <a:lstStyle/>
            <a:p>
              <a:endParaRPr sz="1798"/>
            </a:p>
          </p:txBody>
        </p:sp>
      </p:grpSp>
      <p:sp>
        <p:nvSpPr>
          <p:cNvPr id="11" name="object 11"/>
          <p:cNvSpPr/>
          <p:nvPr/>
        </p:nvSpPr>
        <p:spPr>
          <a:xfrm>
            <a:off x="2870065" y="2531380"/>
            <a:ext cx="380648" cy="2599504"/>
          </a:xfrm>
          <a:custGeom>
            <a:avLst/>
            <a:gdLst/>
            <a:ahLst/>
            <a:cxnLst/>
            <a:rect l="l" t="t" r="r" b="b"/>
            <a:pathLst>
              <a:path w="381000" h="1981200">
                <a:moveTo>
                  <a:pt x="0" y="0"/>
                </a:moveTo>
                <a:lnTo>
                  <a:pt x="50623" y="5897"/>
                </a:lnTo>
                <a:lnTo>
                  <a:pt x="96124" y="22540"/>
                </a:lnTo>
                <a:lnTo>
                  <a:pt x="134683" y="48355"/>
                </a:lnTo>
                <a:lnTo>
                  <a:pt x="164479" y="81769"/>
                </a:lnTo>
                <a:lnTo>
                  <a:pt x="183691" y="121208"/>
                </a:lnTo>
                <a:lnTo>
                  <a:pt x="190500" y="165100"/>
                </a:lnTo>
                <a:lnTo>
                  <a:pt x="190500" y="825500"/>
                </a:lnTo>
                <a:lnTo>
                  <a:pt x="197299" y="869391"/>
                </a:lnTo>
                <a:lnTo>
                  <a:pt x="216492" y="908830"/>
                </a:lnTo>
                <a:lnTo>
                  <a:pt x="246268" y="942244"/>
                </a:lnTo>
                <a:lnTo>
                  <a:pt x="284818" y="968059"/>
                </a:lnTo>
                <a:lnTo>
                  <a:pt x="330332" y="984702"/>
                </a:lnTo>
                <a:lnTo>
                  <a:pt x="381000" y="990600"/>
                </a:lnTo>
                <a:lnTo>
                  <a:pt x="330331" y="996497"/>
                </a:lnTo>
                <a:lnTo>
                  <a:pt x="284813" y="1013140"/>
                </a:lnTo>
                <a:lnTo>
                  <a:pt x="246253" y="1038955"/>
                </a:lnTo>
                <a:lnTo>
                  <a:pt x="216455" y="1072369"/>
                </a:lnTo>
                <a:lnTo>
                  <a:pt x="197226" y="1111808"/>
                </a:lnTo>
                <a:lnTo>
                  <a:pt x="190373" y="1155700"/>
                </a:lnTo>
                <a:lnTo>
                  <a:pt x="190500" y="1816100"/>
                </a:lnTo>
                <a:lnTo>
                  <a:pt x="183691" y="1859991"/>
                </a:lnTo>
                <a:lnTo>
                  <a:pt x="164479" y="1899430"/>
                </a:lnTo>
                <a:lnTo>
                  <a:pt x="134683" y="1932844"/>
                </a:lnTo>
                <a:lnTo>
                  <a:pt x="96124" y="1958659"/>
                </a:lnTo>
                <a:lnTo>
                  <a:pt x="50623" y="1975302"/>
                </a:lnTo>
                <a:lnTo>
                  <a:pt x="0" y="1981200"/>
                </a:lnTo>
              </a:path>
            </a:pathLst>
          </a:custGeom>
          <a:ln w="28575">
            <a:solidFill>
              <a:srgbClr val="B30000"/>
            </a:solidFill>
          </a:ln>
        </p:spPr>
        <p:txBody>
          <a:bodyPr wrap="square" lIns="0" tIns="0" rIns="0" bIns="0" rtlCol="0"/>
          <a:lstStyle/>
          <a:p>
            <a:endParaRPr sz="1798"/>
          </a:p>
        </p:txBody>
      </p:sp>
      <p:sp>
        <p:nvSpPr>
          <p:cNvPr id="12" name="object 12"/>
          <p:cNvSpPr txBox="1"/>
          <p:nvPr/>
        </p:nvSpPr>
        <p:spPr>
          <a:xfrm>
            <a:off x="495300" y="5263104"/>
            <a:ext cx="11442700" cy="1271374"/>
          </a:xfrm>
          <a:prstGeom prst="rect">
            <a:avLst/>
          </a:prstGeom>
          <a:solidFill>
            <a:srgbClr val="FFFFCC"/>
          </a:solidFill>
        </p:spPr>
        <p:txBody>
          <a:bodyPr vert="horz" wrap="square" lIns="0" tIns="0" rIns="0" bIns="0" rtlCol="0">
            <a:spAutoFit/>
          </a:bodyPr>
          <a:lstStyle/>
          <a:p>
            <a:pPr marR="3099818">
              <a:lnSpc>
                <a:spcPts val="1803"/>
              </a:lnSpc>
            </a:pPr>
            <a:r>
              <a:rPr sz="1798" b="1" spc="-20" dirty="0">
                <a:solidFill>
                  <a:srgbClr val="004578"/>
                </a:solidFill>
                <a:latin typeface="Courier New"/>
                <a:cs typeface="Courier New"/>
              </a:rPr>
              <a:t>select </a:t>
            </a:r>
            <a:r>
              <a:rPr sz="1798" b="1" spc="-35" dirty="0">
                <a:solidFill>
                  <a:srgbClr val="004578"/>
                </a:solidFill>
                <a:latin typeface="Courier New"/>
                <a:cs typeface="Courier New"/>
              </a:rPr>
              <a:t>encode( </a:t>
            </a:r>
            <a:r>
              <a:rPr sz="1798" b="1" spc="-50" dirty="0">
                <a:solidFill>
                  <a:srgbClr val="004578"/>
                </a:solidFill>
                <a:latin typeface="Courier New"/>
                <a:cs typeface="Courier New"/>
              </a:rPr>
              <a:t>scale(</a:t>
            </a:r>
            <a:r>
              <a:rPr sz="1798" b="1" spc="-235" dirty="0">
                <a:solidFill>
                  <a:srgbClr val="004578"/>
                </a:solidFill>
                <a:latin typeface="Courier New"/>
                <a:cs typeface="Courier New"/>
              </a:rPr>
              <a:t> </a:t>
            </a:r>
            <a:r>
              <a:rPr sz="1798" b="1" spc="-45" dirty="0">
                <a:solidFill>
                  <a:srgbClr val="004578"/>
                </a:solidFill>
                <a:latin typeface="Courier New"/>
                <a:cs typeface="Courier New"/>
              </a:rPr>
              <a:t>{1c,0c,0c}*e[0,*:*,*:*]</a:t>
            </a:r>
            <a:endParaRPr sz="1798" dirty="0">
              <a:latin typeface="Courier New"/>
              <a:cs typeface="Courier New"/>
            </a:endParaRPr>
          </a:p>
          <a:p>
            <a:pPr marR="3104259">
              <a:lnSpc>
                <a:spcPts val="2018"/>
              </a:lnSpc>
            </a:pPr>
            <a:r>
              <a:rPr lang="en-US" sz="1798" b="1" spc="-25" dirty="0">
                <a:solidFill>
                  <a:srgbClr val="004578"/>
                </a:solidFill>
                <a:latin typeface="Courier New"/>
                <a:cs typeface="Courier New"/>
              </a:rPr>
              <a:t>                   </a:t>
            </a:r>
            <a:r>
              <a:rPr sz="1798" b="1" spc="-25" dirty="0">
                <a:solidFill>
                  <a:srgbClr val="004578"/>
                </a:solidFill>
                <a:latin typeface="Courier New"/>
                <a:cs typeface="Courier New"/>
              </a:rPr>
              <a:t>+{0</a:t>
            </a:r>
            <a:r>
              <a:rPr sz="1798" b="1" spc="-120" dirty="0">
                <a:solidFill>
                  <a:srgbClr val="004578"/>
                </a:solidFill>
                <a:latin typeface="Courier New"/>
                <a:cs typeface="Courier New"/>
              </a:rPr>
              <a:t>c</a:t>
            </a:r>
            <a:r>
              <a:rPr sz="1798" b="1" spc="-25" dirty="0">
                <a:solidFill>
                  <a:srgbClr val="004578"/>
                </a:solidFill>
                <a:latin typeface="Courier New"/>
                <a:cs typeface="Courier New"/>
              </a:rPr>
              <a:t>,1c</a:t>
            </a:r>
            <a:r>
              <a:rPr sz="1798" b="1" spc="-120" dirty="0">
                <a:solidFill>
                  <a:srgbClr val="004578"/>
                </a:solidFill>
                <a:latin typeface="Courier New"/>
                <a:cs typeface="Courier New"/>
              </a:rPr>
              <a:t>,</a:t>
            </a:r>
            <a:r>
              <a:rPr sz="1798" b="1" spc="-25" dirty="0">
                <a:solidFill>
                  <a:srgbClr val="004578"/>
                </a:solidFill>
                <a:latin typeface="Courier New"/>
                <a:cs typeface="Courier New"/>
              </a:rPr>
              <a:t>0c}*</a:t>
            </a:r>
            <a:r>
              <a:rPr sz="1798" b="1" spc="-120" dirty="0">
                <a:solidFill>
                  <a:srgbClr val="004578"/>
                </a:solidFill>
                <a:latin typeface="Courier New"/>
                <a:cs typeface="Courier New"/>
              </a:rPr>
              <a:t>e</a:t>
            </a:r>
            <a:r>
              <a:rPr sz="1798" b="1" spc="-25" dirty="0">
                <a:solidFill>
                  <a:srgbClr val="004578"/>
                </a:solidFill>
                <a:latin typeface="Courier New"/>
                <a:cs typeface="Courier New"/>
              </a:rPr>
              <a:t>[1,</a:t>
            </a:r>
            <a:r>
              <a:rPr sz="1798" b="1" spc="-120" dirty="0">
                <a:solidFill>
                  <a:srgbClr val="004578"/>
                </a:solidFill>
                <a:latin typeface="Courier New"/>
                <a:cs typeface="Courier New"/>
              </a:rPr>
              <a:t>*</a:t>
            </a:r>
            <a:r>
              <a:rPr sz="1798" b="1" spc="-25" dirty="0">
                <a:solidFill>
                  <a:srgbClr val="004578"/>
                </a:solidFill>
                <a:latin typeface="Courier New"/>
                <a:cs typeface="Courier New"/>
              </a:rPr>
              <a:t>:*,*</a:t>
            </a:r>
            <a:r>
              <a:rPr sz="1798" b="1" spc="-120" dirty="0">
                <a:solidFill>
                  <a:srgbClr val="004578"/>
                </a:solidFill>
                <a:latin typeface="Courier New"/>
                <a:cs typeface="Courier New"/>
              </a:rPr>
              <a:t>:</a:t>
            </a:r>
            <a:r>
              <a:rPr sz="1798" b="1" spc="-25" dirty="0">
                <a:solidFill>
                  <a:srgbClr val="004578"/>
                </a:solidFill>
                <a:latin typeface="Courier New"/>
                <a:cs typeface="Courier New"/>
              </a:rPr>
              <a:t>*</a:t>
            </a:r>
            <a:r>
              <a:rPr sz="1798" b="1" spc="15" dirty="0">
                <a:solidFill>
                  <a:srgbClr val="004578"/>
                </a:solidFill>
                <a:latin typeface="Courier New"/>
                <a:cs typeface="Courier New"/>
              </a:rPr>
              <a:t>]</a:t>
            </a:r>
            <a:endParaRPr lang="en-US" sz="1798" dirty="0">
              <a:latin typeface="Courier New"/>
              <a:cs typeface="Courier New"/>
            </a:endParaRPr>
          </a:p>
          <a:p>
            <a:pPr marR="3104259">
              <a:lnSpc>
                <a:spcPts val="2018"/>
              </a:lnSpc>
            </a:pPr>
            <a:r>
              <a:rPr lang="en-US" sz="1798" b="1" spc="-45" dirty="0">
                <a:solidFill>
                  <a:srgbClr val="004578"/>
                </a:solidFill>
                <a:latin typeface="Courier New"/>
                <a:cs typeface="Courier New"/>
              </a:rPr>
              <a:t>                   </a:t>
            </a:r>
            <a:r>
              <a:rPr sz="1798" b="1" spc="-45" dirty="0">
                <a:solidFill>
                  <a:srgbClr val="004578"/>
                </a:solidFill>
                <a:latin typeface="Courier New"/>
                <a:cs typeface="Courier New"/>
              </a:rPr>
              <a:t>+{0c,0c,1c}*e[2,*:*,*:*], 0.2</a:t>
            </a:r>
            <a:r>
              <a:rPr sz="1798" b="1" spc="-55" dirty="0">
                <a:solidFill>
                  <a:srgbClr val="004578"/>
                </a:solidFill>
                <a:latin typeface="Courier New"/>
                <a:cs typeface="Courier New"/>
              </a:rPr>
              <a:t>),</a:t>
            </a:r>
            <a:r>
              <a:rPr sz="1798" b="1" spc="-40" dirty="0">
                <a:solidFill>
                  <a:srgbClr val="004578"/>
                </a:solidFill>
                <a:latin typeface="Courier New"/>
                <a:cs typeface="Courier New"/>
              </a:rPr>
              <a:t>„image/jpeg“</a:t>
            </a:r>
            <a:r>
              <a:rPr sz="1798" b="1" spc="15" dirty="0">
                <a:solidFill>
                  <a:srgbClr val="004578"/>
                </a:solidFill>
                <a:latin typeface="Courier New"/>
                <a:cs typeface="Courier New"/>
              </a:rPr>
              <a:t>)</a:t>
            </a:r>
            <a:endParaRPr sz="1798" dirty="0">
              <a:latin typeface="Courier New"/>
              <a:cs typeface="Courier New"/>
            </a:endParaRPr>
          </a:p>
          <a:p>
            <a:pPr marL="85013">
              <a:lnSpc>
                <a:spcPts val="2018"/>
              </a:lnSpc>
            </a:pPr>
            <a:r>
              <a:rPr sz="1798" b="1" spc="-15" dirty="0">
                <a:solidFill>
                  <a:srgbClr val="004578"/>
                </a:solidFill>
                <a:latin typeface="Courier New"/>
                <a:cs typeface="Courier New"/>
              </a:rPr>
              <a:t>from </a:t>
            </a:r>
            <a:r>
              <a:rPr sz="1798" b="1" spc="-45" dirty="0">
                <a:solidFill>
                  <a:srgbClr val="004578"/>
                </a:solidFill>
                <a:latin typeface="Courier New"/>
                <a:cs typeface="Courier New"/>
              </a:rPr>
              <a:t>EmbryoImages </a:t>
            </a:r>
            <a:r>
              <a:rPr sz="1798" b="1" spc="-5" dirty="0">
                <a:solidFill>
                  <a:srgbClr val="004578"/>
                </a:solidFill>
                <a:latin typeface="Courier New"/>
                <a:cs typeface="Courier New"/>
              </a:rPr>
              <a:t>as</a:t>
            </a:r>
            <a:r>
              <a:rPr sz="1798" b="1" spc="-225" dirty="0">
                <a:solidFill>
                  <a:srgbClr val="004578"/>
                </a:solidFill>
                <a:latin typeface="Courier New"/>
                <a:cs typeface="Courier New"/>
              </a:rPr>
              <a:t> </a:t>
            </a:r>
            <a:r>
              <a:rPr sz="1798" b="1" spc="15" dirty="0">
                <a:solidFill>
                  <a:srgbClr val="004578"/>
                </a:solidFill>
                <a:latin typeface="Courier New"/>
                <a:cs typeface="Courier New"/>
              </a:rPr>
              <a:t>e</a:t>
            </a:r>
            <a:endParaRPr sz="1798" dirty="0">
              <a:latin typeface="Courier New"/>
              <a:cs typeface="Courier New"/>
            </a:endParaRPr>
          </a:p>
          <a:p>
            <a:pPr marL="85013">
              <a:lnSpc>
                <a:spcPts val="2088"/>
              </a:lnSpc>
            </a:pPr>
            <a:r>
              <a:rPr sz="1798" b="1" spc="-20" dirty="0">
                <a:solidFill>
                  <a:srgbClr val="004578"/>
                </a:solidFill>
                <a:latin typeface="Courier New"/>
                <a:cs typeface="Courier New"/>
              </a:rPr>
              <a:t>where</a:t>
            </a:r>
            <a:r>
              <a:rPr sz="1798" b="1" spc="-160" dirty="0">
                <a:solidFill>
                  <a:srgbClr val="004578"/>
                </a:solidFill>
                <a:latin typeface="Courier New"/>
                <a:cs typeface="Courier New"/>
              </a:rPr>
              <a:t> </a:t>
            </a:r>
            <a:r>
              <a:rPr sz="1798" b="1" spc="-40" dirty="0">
                <a:solidFill>
                  <a:srgbClr val="004578"/>
                </a:solidFill>
                <a:latin typeface="Courier New"/>
                <a:cs typeface="Courier New"/>
              </a:rPr>
              <a:t>oid(e)=193537</a:t>
            </a:r>
            <a:endParaRPr sz="1798" dirty="0">
              <a:latin typeface="Courier New"/>
              <a:cs typeface="Courier New"/>
            </a:endParaRPr>
          </a:p>
        </p:txBody>
      </p:sp>
      <p:sp>
        <p:nvSpPr>
          <p:cNvPr id="13" name="object 13"/>
          <p:cNvSpPr txBox="1">
            <a:spLocks noGrp="1"/>
          </p:cNvSpPr>
          <p:nvPr>
            <p:ph type="ftr" sz="quarter" idx="5"/>
          </p:nvPr>
        </p:nvSpPr>
        <p:spPr>
          <a:xfrm>
            <a:off x="220192" y="6596309"/>
            <a:ext cx="3229610"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lnSpc>
                <a:spcPts val="1479"/>
              </a:lnSpc>
            </a:pPr>
            <a:r>
              <a:rPr lang="en-US" spc="-25"/>
              <a:t>Current </a:t>
            </a:r>
            <a:r>
              <a:rPr lang="en-US" spc="-30"/>
              <a:t>Topics </a:t>
            </a:r>
            <a:r>
              <a:rPr lang="en-US"/>
              <a:t>in </a:t>
            </a:r>
            <a:r>
              <a:rPr lang="en-US" spc="-5"/>
              <a:t>DE: </a:t>
            </a:r>
            <a:r>
              <a:rPr lang="en-US" spc="-20"/>
              <a:t>Datacubes </a:t>
            </a:r>
            <a:r>
              <a:rPr lang="en-US" spc="-80"/>
              <a:t>(P.</a:t>
            </a:r>
            <a:r>
              <a:rPr lang="en-US" spc="-105"/>
              <a:t> </a:t>
            </a:r>
            <a:r>
              <a:rPr lang="en-US" spc="-35"/>
              <a:t>Baumann)</a:t>
            </a:r>
            <a:endParaRPr spc="-35" dirty="0"/>
          </a:p>
        </p:txBody>
      </p:sp>
      <p:sp>
        <p:nvSpPr>
          <p:cNvPr id="14" name="object 14"/>
          <p:cNvSpPr txBox="1">
            <a:spLocks noGrp="1"/>
          </p:cNvSpPr>
          <p:nvPr>
            <p:ph type="sldNum" sz="quarter" idx="7"/>
          </p:nvPr>
        </p:nvSpPr>
        <p:spPr>
          <a:xfrm>
            <a:off x="3877690" y="6596622"/>
            <a:ext cx="247014"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80"/>
              </a:lnSpc>
            </a:pPr>
            <a:fld id="{81D60167-4931-47E6-BA6A-407CBD079E47}" type="slidenum">
              <a:rPr lang="en-US" spc="-5" smtClean="0"/>
              <a:pPr marL="38100">
                <a:lnSpc>
                  <a:spcPts val="1480"/>
                </a:lnSpc>
              </a:pPr>
              <a:t>28</a:t>
            </a:fld>
            <a:endParaRPr spc="-5" dirty="0"/>
          </a:p>
        </p:txBody>
      </p:sp>
    </p:spTree>
    <p:extLst>
      <p:ext uri="{BB962C8B-B14F-4D97-AF65-F5344CB8AC3E}">
        <p14:creationId xmlns:p14="http://schemas.microsoft.com/office/powerpoint/2010/main" val="650636392"/>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80692" y="813265"/>
            <a:ext cx="4511308" cy="4202522"/>
          </a:xfrm>
          <a:prstGeom prst="rect">
            <a:avLst/>
          </a:prstGeom>
          <a:blipFill>
            <a:blip r:embed="rId3" cstate="print"/>
            <a:stretch>
              <a:fillRect/>
            </a:stretch>
          </a:blipFill>
        </p:spPr>
        <p:txBody>
          <a:bodyPr wrap="square" lIns="0" tIns="0" rIns="0" bIns="0" rtlCol="0"/>
          <a:lstStyle/>
          <a:p>
            <a:endParaRPr sz="1798"/>
          </a:p>
        </p:txBody>
      </p:sp>
      <p:sp>
        <p:nvSpPr>
          <p:cNvPr id="4" name="object 4"/>
          <p:cNvSpPr txBox="1">
            <a:spLocks noGrp="1"/>
          </p:cNvSpPr>
          <p:nvPr>
            <p:ph type="title"/>
          </p:nvPr>
        </p:nvSpPr>
        <p:spPr>
          <a:xfrm>
            <a:off x="374236" y="419569"/>
            <a:ext cx="4511308" cy="582391"/>
          </a:xfrm>
          <a:prstGeom prst="rect">
            <a:avLst/>
          </a:prstGeom>
        </p:spPr>
        <p:txBody>
          <a:bodyPr vert="horz" wrap="square" lIns="0" tIns="13323" rIns="0" bIns="0" numCol="1" rtlCol="0" anchor="ctr" anchorCtr="0" compatLnSpc="1">
            <a:prstTxWarp prst="textNoShape">
              <a:avLst/>
            </a:prstTxWarp>
            <a:spAutoFit/>
          </a:bodyPr>
          <a:lstStyle/>
          <a:p>
            <a:pPr marL="12689">
              <a:spcBef>
                <a:spcPts val="105"/>
              </a:spcBef>
            </a:pPr>
            <a:r>
              <a:rPr spc="-35" dirty="0"/>
              <a:t>Cosmological</a:t>
            </a:r>
            <a:r>
              <a:rPr spc="-80" dirty="0"/>
              <a:t> </a:t>
            </a:r>
            <a:r>
              <a:rPr spc="-5" dirty="0"/>
              <a:t>Simulation</a:t>
            </a:r>
          </a:p>
        </p:txBody>
      </p:sp>
      <p:sp>
        <p:nvSpPr>
          <p:cNvPr id="5" name="object 5"/>
          <p:cNvSpPr txBox="1"/>
          <p:nvPr/>
        </p:nvSpPr>
        <p:spPr>
          <a:xfrm>
            <a:off x="374236" y="1398673"/>
            <a:ext cx="6102763" cy="4222976"/>
          </a:xfrm>
          <a:prstGeom prst="rect">
            <a:avLst/>
          </a:prstGeom>
        </p:spPr>
        <p:txBody>
          <a:bodyPr vert="horz" wrap="square" lIns="0" tIns="178904" rIns="0" bIns="0" rtlCol="0">
            <a:spAutoFit/>
          </a:bodyPr>
          <a:lstStyle/>
          <a:p>
            <a:pPr marL="404765" indent="-341957">
              <a:spcBef>
                <a:spcPts val="1409"/>
              </a:spcBef>
              <a:buSzPct val="91666"/>
              <a:buFont typeface="Wingdings"/>
              <a:buChar char=""/>
              <a:tabLst>
                <a:tab pos="404131" algn="l"/>
                <a:tab pos="405400" algn="l"/>
              </a:tabLst>
            </a:pPr>
            <a:r>
              <a:rPr sz="2800" spc="-20" dirty="0">
                <a:solidFill>
                  <a:srgbClr val="004578"/>
                </a:solidFill>
                <a:latin typeface="Arial Narrow"/>
                <a:cs typeface="Arial Narrow"/>
              </a:rPr>
              <a:t>Coupled </a:t>
            </a:r>
            <a:r>
              <a:rPr sz="2800" spc="-10" dirty="0">
                <a:solidFill>
                  <a:srgbClr val="004578"/>
                </a:solidFill>
                <a:latin typeface="Arial Narrow"/>
                <a:cs typeface="Arial Narrow"/>
              </a:rPr>
              <a:t>simulation: </a:t>
            </a:r>
            <a:r>
              <a:rPr sz="2800" dirty="0">
                <a:solidFill>
                  <a:srgbClr val="004578"/>
                </a:solidFill>
                <a:latin typeface="Arial Narrow"/>
                <a:cs typeface="Arial Narrow"/>
              </a:rPr>
              <a:t>particle +</a:t>
            </a:r>
            <a:r>
              <a:rPr sz="2800" spc="135" dirty="0">
                <a:solidFill>
                  <a:srgbClr val="004578"/>
                </a:solidFill>
                <a:latin typeface="Arial Narrow"/>
                <a:cs typeface="Arial Narrow"/>
              </a:rPr>
              <a:t> </a:t>
            </a:r>
            <a:r>
              <a:rPr sz="2800" spc="10" dirty="0">
                <a:solidFill>
                  <a:srgbClr val="004578"/>
                </a:solidFill>
                <a:latin typeface="Arial Narrow"/>
                <a:cs typeface="Arial Narrow"/>
              </a:rPr>
              <a:t>fluid</a:t>
            </a:r>
            <a:endParaRPr sz="2800" dirty="0">
              <a:latin typeface="Arial Narrow"/>
              <a:cs typeface="Arial Narrow"/>
            </a:endParaRPr>
          </a:p>
          <a:p>
            <a:pPr marL="806993" lvl="1" indent="-281052">
              <a:spcBef>
                <a:spcPts val="1269"/>
              </a:spcBef>
              <a:buSzPct val="105000"/>
              <a:buFont typeface="Times New Roman"/>
              <a:buChar char="•"/>
              <a:tabLst>
                <a:tab pos="806993" algn="l"/>
                <a:tab pos="807627" algn="l"/>
              </a:tabLst>
            </a:pPr>
            <a:r>
              <a:rPr sz="2400" spc="10" dirty="0">
                <a:solidFill>
                  <a:srgbClr val="004578"/>
                </a:solidFill>
                <a:latin typeface="Arial Narrow"/>
                <a:cs typeface="Arial Narrow"/>
              </a:rPr>
              <a:t>Dark</a:t>
            </a:r>
            <a:r>
              <a:rPr sz="2400" spc="-130" dirty="0">
                <a:solidFill>
                  <a:srgbClr val="004578"/>
                </a:solidFill>
                <a:latin typeface="Arial Narrow"/>
                <a:cs typeface="Arial Narrow"/>
              </a:rPr>
              <a:t> </a:t>
            </a:r>
            <a:r>
              <a:rPr sz="2400" spc="15" dirty="0">
                <a:solidFill>
                  <a:srgbClr val="004578"/>
                </a:solidFill>
                <a:latin typeface="Arial Narrow"/>
                <a:cs typeface="Arial Narrow"/>
              </a:rPr>
              <a:t>matter</a:t>
            </a:r>
            <a:endParaRPr sz="2400" dirty="0">
              <a:latin typeface="Arial Narrow"/>
              <a:cs typeface="Arial Narrow"/>
            </a:endParaRPr>
          </a:p>
          <a:p>
            <a:pPr marL="806993" lvl="1" indent="-281052">
              <a:spcBef>
                <a:spcPts val="964"/>
              </a:spcBef>
              <a:buSzPct val="105000"/>
              <a:buFont typeface="Times New Roman"/>
              <a:buChar char="•"/>
              <a:tabLst>
                <a:tab pos="806993" algn="l"/>
                <a:tab pos="807627" algn="l"/>
              </a:tabLst>
            </a:pPr>
            <a:r>
              <a:rPr sz="2400" spc="30" dirty="0">
                <a:solidFill>
                  <a:srgbClr val="004578"/>
                </a:solidFill>
                <a:latin typeface="Arial Narrow"/>
                <a:cs typeface="Arial Narrow"/>
              </a:rPr>
              <a:t>baryonic</a:t>
            </a:r>
            <a:r>
              <a:rPr sz="2400" spc="-120" dirty="0">
                <a:solidFill>
                  <a:srgbClr val="004578"/>
                </a:solidFill>
                <a:latin typeface="Arial Narrow"/>
                <a:cs typeface="Arial Narrow"/>
              </a:rPr>
              <a:t> </a:t>
            </a:r>
            <a:r>
              <a:rPr sz="2400" spc="15" dirty="0">
                <a:solidFill>
                  <a:srgbClr val="004578"/>
                </a:solidFill>
                <a:latin typeface="Arial Narrow"/>
                <a:cs typeface="Arial Narrow"/>
              </a:rPr>
              <a:t>matter</a:t>
            </a:r>
            <a:r>
              <a:rPr sz="2400" spc="-150" dirty="0">
                <a:solidFill>
                  <a:srgbClr val="004578"/>
                </a:solidFill>
                <a:latin typeface="Arial Narrow"/>
                <a:cs typeface="Arial Narrow"/>
              </a:rPr>
              <a:t> </a:t>
            </a:r>
            <a:r>
              <a:rPr sz="2400" spc="10" dirty="0">
                <a:solidFill>
                  <a:srgbClr val="004578"/>
                </a:solidFill>
                <a:latin typeface="Arial Narrow"/>
                <a:cs typeface="Arial Narrow"/>
              </a:rPr>
              <a:t>(stars,</a:t>
            </a:r>
            <a:r>
              <a:rPr sz="2400" spc="-150" dirty="0">
                <a:solidFill>
                  <a:srgbClr val="004578"/>
                </a:solidFill>
                <a:latin typeface="Arial Narrow"/>
                <a:cs typeface="Arial Narrow"/>
              </a:rPr>
              <a:t> </a:t>
            </a:r>
            <a:r>
              <a:rPr sz="2400" spc="30" dirty="0">
                <a:solidFill>
                  <a:srgbClr val="004578"/>
                </a:solidFill>
                <a:latin typeface="Arial Narrow"/>
                <a:cs typeface="Arial Narrow"/>
              </a:rPr>
              <a:t>gas,</a:t>
            </a:r>
            <a:r>
              <a:rPr sz="2400" spc="-150" dirty="0">
                <a:solidFill>
                  <a:srgbClr val="004578"/>
                </a:solidFill>
                <a:latin typeface="Arial Narrow"/>
                <a:cs typeface="Arial Narrow"/>
              </a:rPr>
              <a:t> </a:t>
            </a:r>
            <a:r>
              <a:rPr sz="2400" spc="25" dirty="0">
                <a:solidFill>
                  <a:srgbClr val="004578"/>
                </a:solidFill>
                <a:latin typeface="Arial Narrow"/>
                <a:cs typeface="Arial Narrow"/>
              </a:rPr>
              <a:t>dust,</a:t>
            </a:r>
            <a:r>
              <a:rPr sz="2400" spc="-95" dirty="0">
                <a:solidFill>
                  <a:srgbClr val="004578"/>
                </a:solidFill>
                <a:latin typeface="Arial Narrow"/>
                <a:cs typeface="Arial Narrow"/>
              </a:rPr>
              <a:t> </a:t>
            </a:r>
            <a:r>
              <a:rPr sz="2400" spc="-15" dirty="0">
                <a:solidFill>
                  <a:srgbClr val="004578"/>
                </a:solidFill>
                <a:latin typeface="Arial Narrow"/>
                <a:cs typeface="Arial Narrow"/>
              </a:rPr>
              <a:t>…)</a:t>
            </a:r>
            <a:endParaRPr sz="2400" dirty="0">
              <a:latin typeface="Arial Narrow"/>
              <a:cs typeface="Arial Narrow"/>
            </a:endParaRPr>
          </a:p>
          <a:p>
            <a:pPr marL="404765" indent="-341957">
              <a:spcBef>
                <a:spcPts val="1624"/>
              </a:spcBef>
              <a:buSzPct val="91666"/>
              <a:buFont typeface="Wingdings"/>
              <a:buChar char=""/>
              <a:tabLst>
                <a:tab pos="404131" algn="l"/>
                <a:tab pos="405400" algn="l"/>
              </a:tabLst>
            </a:pPr>
            <a:r>
              <a:rPr sz="2800" spc="-10" dirty="0">
                <a:solidFill>
                  <a:srgbClr val="004578"/>
                </a:solidFill>
                <a:latin typeface="Arial Narrow"/>
                <a:cs typeface="Arial Narrow"/>
              </a:rPr>
              <a:t>Results: 3D/4D </a:t>
            </a:r>
            <a:r>
              <a:rPr sz="2800" spc="-15" dirty="0">
                <a:solidFill>
                  <a:srgbClr val="004578"/>
                </a:solidFill>
                <a:latin typeface="Arial Narrow"/>
                <a:cs typeface="Arial Narrow"/>
              </a:rPr>
              <a:t>cutouts </a:t>
            </a:r>
            <a:r>
              <a:rPr sz="2800" spc="-5" dirty="0">
                <a:solidFill>
                  <a:srgbClr val="004578"/>
                </a:solidFill>
                <a:latin typeface="Arial Narrow"/>
                <a:cs typeface="Arial Narrow"/>
              </a:rPr>
              <a:t>from</a:t>
            </a:r>
            <a:r>
              <a:rPr sz="2800" spc="110" dirty="0">
                <a:solidFill>
                  <a:srgbClr val="004578"/>
                </a:solidFill>
                <a:latin typeface="Arial Narrow"/>
                <a:cs typeface="Arial Narrow"/>
              </a:rPr>
              <a:t> </a:t>
            </a:r>
            <a:r>
              <a:rPr sz="2800" spc="-30" dirty="0">
                <a:solidFill>
                  <a:srgbClr val="004578"/>
                </a:solidFill>
                <a:latin typeface="Arial Narrow"/>
                <a:cs typeface="Arial Narrow"/>
              </a:rPr>
              <a:t>universe</a:t>
            </a:r>
            <a:endParaRPr sz="2800" dirty="0">
              <a:latin typeface="Arial Narrow"/>
              <a:cs typeface="Arial Narrow"/>
            </a:endParaRPr>
          </a:p>
          <a:p>
            <a:pPr marL="806993" lvl="1" indent="-281052">
              <a:spcBef>
                <a:spcPts val="1174"/>
              </a:spcBef>
              <a:buSzPct val="105000"/>
              <a:buFont typeface="Times New Roman"/>
              <a:buChar char="•"/>
              <a:tabLst>
                <a:tab pos="806993" algn="l"/>
                <a:tab pos="807627" algn="l"/>
              </a:tabLst>
            </a:pPr>
            <a:r>
              <a:rPr sz="2400" dirty="0">
                <a:solidFill>
                  <a:srgbClr val="004578"/>
                </a:solidFill>
                <a:latin typeface="Arial Narrow"/>
                <a:cs typeface="Arial Narrow"/>
              </a:rPr>
              <a:t>Eg, </a:t>
            </a:r>
            <a:r>
              <a:rPr sz="2400" spc="25" dirty="0">
                <a:solidFill>
                  <a:srgbClr val="004578"/>
                </a:solidFill>
                <a:latin typeface="Arial Narrow"/>
                <a:cs typeface="Arial Narrow"/>
              </a:rPr>
              <a:t>64</a:t>
            </a:r>
            <a:r>
              <a:rPr sz="2400" spc="-190" dirty="0">
                <a:solidFill>
                  <a:srgbClr val="004578"/>
                </a:solidFill>
                <a:latin typeface="Arial Narrow"/>
                <a:cs typeface="Arial Narrow"/>
              </a:rPr>
              <a:t> </a:t>
            </a:r>
            <a:r>
              <a:rPr sz="2400" spc="40" dirty="0">
                <a:solidFill>
                  <a:srgbClr val="004578"/>
                </a:solidFill>
                <a:latin typeface="Arial Narrow"/>
                <a:cs typeface="Arial Narrow"/>
              </a:rPr>
              <a:t>Mpc</a:t>
            </a:r>
            <a:r>
              <a:rPr sz="2800" spc="60" baseline="24691" dirty="0">
                <a:solidFill>
                  <a:srgbClr val="004578"/>
                </a:solidFill>
                <a:latin typeface="Arial Narrow"/>
                <a:cs typeface="Arial Narrow"/>
              </a:rPr>
              <a:t>3</a:t>
            </a:r>
            <a:endParaRPr sz="2800" baseline="24691" dirty="0">
              <a:latin typeface="Arial Narrow"/>
              <a:cs typeface="Arial Narrow"/>
            </a:endParaRPr>
          </a:p>
          <a:p>
            <a:pPr marL="806993">
              <a:spcBef>
                <a:spcPts val="5"/>
              </a:spcBef>
            </a:pPr>
            <a:r>
              <a:rPr sz="2400" spc="15" dirty="0">
                <a:solidFill>
                  <a:srgbClr val="004578"/>
                </a:solidFill>
                <a:latin typeface="Arial Narrow"/>
                <a:cs typeface="Arial Narrow"/>
              </a:rPr>
              <a:t>(1</a:t>
            </a:r>
            <a:r>
              <a:rPr sz="2400" spc="-135" dirty="0">
                <a:solidFill>
                  <a:srgbClr val="004578"/>
                </a:solidFill>
                <a:latin typeface="Arial Narrow"/>
                <a:cs typeface="Arial Narrow"/>
              </a:rPr>
              <a:t> </a:t>
            </a:r>
            <a:r>
              <a:rPr sz="2400" spc="25" dirty="0">
                <a:solidFill>
                  <a:srgbClr val="004578"/>
                </a:solidFill>
                <a:latin typeface="Arial Narrow"/>
                <a:cs typeface="Arial Narrow"/>
              </a:rPr>
              <a:t>pc</a:t>
            </a:r>
            <a:r>
              <a:rPr sz="2400" spc="-40" dirty="0">
                <a:solidFill>
                  <a:srgbClr val="004578"/>
                </a:solidFill>
                <a:latin typeface="Arial Narrow"/>
                <a:cs typeface="Arial Narrow"/>
              </a:rPr>
              <a:t> </a:t>
            </a:r>
            <a:r>
              <a:rPr sz="2400" spc="5" dirty="0">
                <a:solidFill>
                  <a:srgbClr val="004578"/>
                </a:solidFill>
                <a:latin typeface="Arial Narrow"/>
                <a:cs typeface="Arial Narrow"/>
              </a:rPr>
              <a:t>=</a:t>
            </a:r>
            <a:r>
              <a:rPr sz="2400" spc="-80" dirty="0">
                <a:solidFill>
                  <a:srgbClr val="004578"/>
                </a:solidFill>
                <a:latin typeface="Arial Narrow"/>
                <a:cs typeface="Arial Narrow"/>
              </a:rPr>
              <a:t> </a:t>
            </a:r>
            <a:r>
              <a:rPr sz="2400" spc="25" dirty="0">
                <a:solidFill>
                  <a:srgbClr val="004578"/>
                </a:solidFill>
                <a:latin typeface="Arial Narrow"/>
                <a:cs typeface="Arial Narrow"/>
              </a:rPr>
              <a:t>3.27</a:t>
            </a:r>
            <a:r>
              <a:rPr sz="2400" spc="-130" dirty="0">
                <a:solidFill>
                  <a:srgbClr val="004578"/>
                </a:solidFill>
                <a:latin typeface="Arial Narrow"/>
                <a:cs typeface="Arial Narrow"/>
              </a:rPr>
              <a:t> </a:t>
            </a:r>
            <a:r>
              <a:rPr sz="2400" spc="20" dirty="0">
                <a:solidFill>
                  <a:srgbClr val="004578"/>
                </a:solidFill>
                <a:latin typeface="Arial Narrow"/>
                <a:cs typeface="Arial Narrow"/>
              </a:rPr>
              <a:t>light</a:t>
            </a:r>
            <a:r>
              <a:rPr sz="2400" spc="-155" dirty="0">
                <a:solidFill>
                  <a:srgbClr val="004578"/>
                </a:solidFill>
                <a:latin typeface="Arial Narrow"/>
                <a:cs typeface="Arial Narrow"/>
              </a:rPr>
              <a:t> </a:t>
            </a:r>
            <a:r>
              <a:rPr sz="2400" spc="30" dirty="0">
                <a:solidFill>
                  <a:srgbClr val="004578"/>
                </a:solidFill>
                <a:latin typeface="Arial Narrow"/>
                <a:cs typeface="Arial Narrow"/>
              </a:rPr>
              <a:t>years)</a:t>
            </a:r>
            <a:endParaRPr sz="2400" dirty="0">
              <a:latin typeface="Arial Narrow"/>
              <a:cs typeface="Arial Narrow"/>
            </a:endParaRPr>
          </a:p>
          <a:p>
            <a:pPr marL="404765" marR="1665375" indent="-341957">
              <a:lnSpc>
                <a:spcPct val="103499"/>
              </a:lnSpc>
              <a:spcBef>
                <a:spcPts val="1524"/>
              </a:spcBef>
              <a:buSzPct val="91666"/>
              <a:buFont typeface="Wingdings"/>
              <a:buChar char=""/>
              <a:tabLst>
                <a:tab pos="404131" algn="l"/>
                <a:tab pos="405400" algn="l"/>
              </a:tabLst>
            </a:pPr>
            <a:r>
              <a:rPr sz="2800" spc="-30" dirty="0">
                <a:solidFill>
                  <a:srgbClr val="004578"/>
                </a:solidFill>
                <a:latin typeface="Arial Narrow"/>
                <a:cs typeface="Arial Narrow"/>
              </a:rPr>
              <a:t>Screenshots: </a:t>
            </a:r>
            <a:r>
              <a:rPr sz="2800" spc="-5" dirty="0">
                <a:solidFill>
                  <a:srgbClr val="004578"/>
                </a:solidFill>
                <a:latin typeface="Arial Narrow"/>
                <a:cs typeface="Arial Narrow"/>
              </a:rPr>
              <a:t>AstroMD  </a:t>
            </a:r>
            <a:r>
              <a:rPr sz="2800" dirty="0">
                <a:solidFill>
                  <a:srgbClr val="004578"/>
                </a:solidFill>
                <a:latin typeface="Arial Narrow"/>
                <a:cs typeface="Arial Narrow"/>
              </a:rPr>
              <a:t>[Gheller, </a:t>
            </a:r>
            <a:r>
              <a:rPr sz="2800" spc="-20" dirty="0">
                <a:solidFill>
                  <a:srgbClr val="004578"/>
                </a:solidFill>
                <a:latin typeface="Arial Narrow"/>
                <a:cs typeface="Arial Narrow"/>
              </a:rPr>
              <a:t>Rossi</a:t>
            </a:r>
            <a:r>
              <a:rPr sz="2800" spc="-10" dirty="0">
                <a:solidFill>
                  <a:srgbClr val="004578"/>
                </a:solidFill>
                <a:latin typeface="Arial Narrow"/>
                <a:cs typeface="Arial Narrow"/>
              </a:rPr>
              <a:t> </a:t>
            </a:r>
            <a:r>
              <a:rPr sz="2800" spc="-35" dirty="0">
                <a:solidFill>
                  <a:srgbClr val="004578"/>
                </a:solidFill>
                <a:latin typeface="Arial Narrow"/>
                <a:cs typeface="Arial Narrow"/>
              </a:rPr>
              <a:t>2001]</a:t>
            </a:r>
            <a:endParaRPr sz="2800" dirty="0">
              <a:latin typeface="Arial Narrow"/>
              <a:cs typeface="Arial Narrow"/>
            </a:endParaRPr>
          </a:p>
        </p:txBody>
      </p:sp>
      <p:grpSp>
        <p:nvGrpSpPr>
          <p:cNvPr id="6" name="object 6"/>
          <p:cNvGrpSpPr/>
          <p:nvPr/>
        </p:nvGrpSpPr>
        <p:grpSpPr>
          <a:xfrm>
            <a:off x="5613400" y="2844800"/>
            <a:ext cx="6297870" cy="3751509"/>
            <a:chOff x="3789426" y="3540124"/>
            <a:chExt cx="4918075" cy="2943225"/>
          </a:xfrm>
        </p:grpSpPr>
        <p:sp>
          <p:nvSpPr>
            <p:cNvPr id="7" name="object 7"/>
            <p:cNvSpPr/>
            <p:nvPr/>
          </p:nvSpPr>
          <p:spPr>
            <a:xfrm>
              <a:off x="3789426" y="3809999"/>
              <a:ext cx="2757424" cy="2673350"/>
            </a:xfrm>
            <a:prstGeom prst="rect">
              <a:avLst/>
            </a:prstGeom>
            <a:blipFill>
              <a:blip r:embed="rId4" cstate="print"/>
              <a:stretch>
                <a:fillRect/>
              </a:stretch>
            </a:blipFill>
          </p:spPr>
          <p:txBody>
            <a:bodyPr wrap="square" lIns="0" tIns="0" rIns="0" bIns="0" rtlCol="0"/>
            <a:lstStyle/>
            <a:p>
              <a:endParaRPr sz="1798"/>
            </a:p>
          </p:txBody>
        </p:sp>
        <p:sp>
          <p:nvSpPr>
            <p:cNvPr id="8" name="object 8"/>
            <p:cNvSpPr/>
            <p:nvPr/>
          </p:nvSpPr>
          <p:spPr>
            <a:xfrm>
              <a:off x="6751701" y="3540124"/>
              <a:ext cx="1955800" cy="2536825"/>
            </a:xfrm>
            <a:prstGeom prst="rect">
              <a:avLst/>
            </a:prstGeom>
            <a:blipFill>
              <a:blip r:embed="rId5" cstate="print"/>
              <a:stretch>
                <a:fillRect/>
              </a:stretch>
            </a:blipFill>
          </p:spPr>
          <p:txBody>
            <a:bodyPr wrap="square" lIns="0" tIns="0" rIns="0" bIns="0" rtlCol="0"/>
            <a:lstStyle/>
            <a:p>
              <a:endParaRPr sz="1798"/>
            </a:p>
          </p:txBody>
        </p:sp>
      </p:grpSp>
      <p:sp>
        <p:nvSpPr>
          <p:cNvPr id="9" name="object 9"/>
          <p:cNvSpPr txBox="1">
            <a:spLocks noGrp="1"/>
          </p:cNvSpPr>
          <p:nvPr>
            <p:ph type="ftr" sz="quarter" idx="5"/>
          </p:nvPr>
        </p:nvSpPr>
        <p:spPr>
          <a:xfrm>
            <a:off x="220192" y="6596309"/>
            <a:ext cx="3229610"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9">
              <a:lnSpc>
                <a:spcPts val="1479"/>
              </a:lnSpc>
            </a:pPr>
            <a:r>
              <a:rPr lang="en-US" spc="-25"/>
              <a:t>Current </a:t>
            </a:r>
            <a:r>
              <a:rPr lang="en-US" spc="-30"/>
              <a:t>Topics </a:t>
            </a:r>
            <a:r>
              <a:rPr lang="en-US"/>
              <a:t>in </a:t>
            </a:r>
            <a:r>
              <a:rPr lang="en-US" spc="-5"/>
              <a:t>DE: </a:t>
            </a:r>
            <a:r>
              <a:rPr lang="en-US" spc="-20"/>
              <a:t>Datacubes </a:t>
            </a:r>
            <a:r>
              <a:rPr lang="en-US" spc="-80"/>
              <a:t>(P.</a:t>
            </a:r>
            <a:r>
              <a:rPr lang="en-US" spc="-105"/>
              <a:t> </a:t>
            </a:r>
            <a:r>
              <a:rPr lang="en-US" spc="-35"/>
              <a:t>Baumann)</a:t>
            </a:r>
            <a:endParaRPr spc="-35" dirty="0"/>
          </a:p>
        </p:txBody>
      </p:sp>
      <p:sp>
        <p:nvSpPr>
          <p:cNvPr id="10" name="object 10"/>
          <p:cNvSpPr txBox="1">
            <a:spLocks noGrp="1"/>
          </p:cNvSpPr>
          <p:nvPr>
            <p:ph type="sldNum" sz="quarter" idx="7"/>
          </p:nvPr>
        </p:nvSpPr>
        <p:spPr>
          <a:xfrm>
            <a:off x="3877690" y="6596622"/>
            <a:ext cx="247014" cy="202565"/>
          </a:xfrm>
          <a:prstGeom prst="rect">
            <a:avLst/>
          </a:prstGeom>
        </p:spPr>
        <p:txBody>
          <a:bodyPr vert="horz" wrap="square" lIns="0" tIns="0" rIns="0" bIns="0" rtlCol="0">
            <a:spAutoFit/>
          </a:bodyPr>
          <a:lstStyle>
            <a:defPPr>
              <a:defRPr lang="en-US"/>
            </a:defPPr>
            <a:lvl1pPr marL="0" algn="l" defTabSz="914400" rtl="0" eaLnBrk="1" latinLnBrk="0" hangingPunct="1">
              <a:defRPr sz="125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80"/>
              </a:lnSpc>
            </a:pPr>
            <a:fld id="{81D60167-4931-47E6-BA6A-407CBD079E47}" type="slidenum">
              <a:rPr lang="en-US" spc="-5" smtClean="0"/>
              <a:pPr marL="38100">
                <a:lnSpc>
                  <a:spcPts val="1480"/>
                </a:lnSpc>
              </a:pPr>
              <a:t>29</a:t>
            </a:fld>
            <a:endParaRPr spc="-5" dirty="0"/>
          </a:p>
        </p:txBody>
      </p:sp>
    </p:spTree>
    <p:extLst>
      <p:ext uri="{BB962C8B-B14F-4D97-AF65-F5344CB8AC3E}">
        <p14:creationId xmlns:p14="http://schemas.microsoft.com/office/powerpoint/2010/main" val="12885596"/>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C42F-6352-5544-A724-BD96E0830B9E}"/>
              </a:ext>
            </a:extLst>
          </p:cNvPr>
          <p:cNvSpPr>
            <a:spLocks noGrp="1"/>
          </p:cNvSpPr>
          <p:nvPr>
            <p:ph type="title"/>
          </p:nvPr>
        </p:nvSpPr>
        <p:spPr>
          <a:xfrm>
            <a:off x="838200" y="542549"/>
            <a:ext cx="10515600" cy="1325563"/>
          </a:xfrm>
        </p:spPr>
        <p:txBody>
          <a:bodyPr/>
          <a:lstStyle/>
          <a:p>
            <a:r>
              <a:rPr lang="en-US" b="0" dirty="0"/>
              <a:t>What is Big Data again?</a:t>
            </a:r>
            <a:endParaRPr lang="en-US" dirty="0"/>
          </a:p>
        </p:txBody>
      </p:sp>
      <p:sp>
        <p:nvSpPr>
          <p:cNvPr id="3" name="Content Placeholder 2">
            <a:extLst>
              <a:ext uri="{FF2B5EF4-FFF2-40B4-BE49-F238E27FC236}">
                <a16:creationId xmlns:a16="http://schemas.microsoft.com/office/drawing/2014/main" id="{6FEBB15C-0332-BD47-9310-CC89386FEA4A}"/>
              </a:ext>
            </a:extLst>
          </p:cNvPr>
          <p:cNvSpPr>
            <a:spLocks noGrp="1"/>
          </p:cNvSpPr>
          <p:nvPr>
            <p:ph idx="1"/>
          </p:nvPr>
        </p:nvSpPr>
        <p:spPr>
          <a:xfrm>
            <a:off x="838200" y="2067685"/>
            <a:ext cx="10515600" cy="3930266"/>
          </a:xfrm>
        </p:spPr>
        <p:txBody>
          <a:bodyPr>
            <a:normAutofit/>
          </a:bodyPr>
          <a:lstStyle/>
          <a:p>
            <a:pPr algn="just"/>
            <a:r>
              <a:rPr lang="en-US" dirty="0"/>
              <a:t>The term “</a:t>
            </a:r>
            <a:r>
              <a:rPr lang="en-US" dirty="0">
                <a:solidFill>
                  <a:srgbClr val="C00000"/>
                </a:solidFill>
              </a:rPr>
              <a:t>Big Data</a:t>
            </a:r>
            <a:r>
              <a:rPr lang="en-US" dirty="0"/>
              <a:t>” is a contemporary shorthand characterizing data which are too large, fast-lived, heterogeneous, or complex to be understood and exploited. </a:t>
            </a:r>
          </a:p>
          <a:p>
            <a:pPr marL="0" indent="0" algn="just">
              <a:buNone/>
            </a:pPr>
            <a:r>
              <a:rPr lang="en-US" dirty="0">
                <a:solidFill>
                  <a:srgbClr val="C00000"/>
                </a:solidFill>
              </a:rPr>
              <a:t>Data </a:t>
            </a:r>
            <a:r>
              <a:rPr lang="en-US" dirty="0" err="1">
                <a:solidFill>
                  <a:srgbClr val="C00000"/>
                </a:solidFill>
              </a:rPr>
              <a:t>toooo</a:t>
            </a:r>
            <a:r>
              <a:rPr lang="en-US" dirty="0">
                <a:solidFill>
                  <a:srgbClr val="C00000"/>
                </a:solidFill>
              </a:rPr>
              <a:t> Big to manage.</a:t>
            </a:r>
          </a:p>
          <a:p>
            <a:pPr algn="just"/>
            <a:r>
              <a:rPr lang="en-US" dirty="0"/>
              <a:t>It is a cross-cutting challenge affecting </a:t>
            </a:r>
            <a:r>
              <a:rPr lang="en-US" b="1" dirty="0">
                <a:solidFill>
                  <a:srgbClr val="C00000">
                    <a:alpha val="70000"/>
                  </a:srgbClr>
                </a:solidFill>
              </a:rPr>
              <a:t>storage</a:t>
            </a:r>
            <a:r>
              <a:rPr lang="en-US" dirty="0"/>
              <a:t> and </a:t>
            </a:r>
            <a:r>
              <a:rPr lang="en-US" b="1" dirty="0">
                <a:solidFill>
                  <a:srgbClr val="C00000">
                    <a:alpha val="70000"/>
                  </a:srgbClr>
                </a:solidFill>
              </a:rPr>
              <a:t>processing</a:t>
            </a:r>
            <a:r>
              <a:rPr lang="en-US" dirty="0"/>
              <a:t>, data and metadata, servers and clients and mash-ups.</a:t>
            </a:r>
          </a:p>
          <a:p>
            <a:pPr algn="just"/>
            <a:r>
              <a:rPr lang="en-US" b="1" dirty="0">
                <a:solidFill>
                  <a:srgbClr val="C00000">
                    <a:alpha val="70000"/>
                  </a:srgbClr>
                </a:solidFill>
              </a:rPr>
              <a:t>This data is essential for today’s digitalized world! </a:t>
            </a:r>
            <a:r>
              <a:rPr lang="en-US" dirty="0"/>
              <a:t>It gives company’s the business edge they need, science relies on it to explain phenomenon etc.</a:t>
            </a:r>
            <a:endParaRPr lang="en-US" b="1" dirty="0">
              <a:solidFill>
                <a:srgbClr val="C00000">
                  <a:alpha val="70000"/>
                </a:srgbClr>
              </a:solidFill>
            </a:endParaRPr>
          </a:p>
        </p:txBody>
      </p:sp>
      <p:sp>
        <p:nvSpPr>
          <p:cNvPr id="4" name="Rectangle 3">
            <a:extLst>
              <a:ext uri="{FF2B5EF4-FFF2-40B4-BE49-F238E27FC236}">
                <a16:creationId xmlns:a16="http://schemas.microsoft.com/office/drawing/2014/main" id="{950A6ADF-6DE8-7A4D-9AEE-AA360386A7F0}"/>
              </a:ext>
            </a:extLst>
          </p:cNvPr>
          <p:cNvSpPr/>
          <p:nvPr/>
        </p:nvSpPr>
        <p:spPr>
          <a:xfrm>
            <a:off x="6320590" y="5885687"/>
            <a:ext cx="6096000" cy="646331"/>
          </a:xfrm>
          <a:prstGeom prst="rect">
            <a:avLst/>
          </a:prstGeom>
        </p:spPr>
        <p:txBody>
          <a:bodyPr>
            <a:spAutoFit/>
          </a:bodyPr>
          <a:lstStyle/>
          <a:p>
            <a:r>
              <a:rPr lang="en-US" b="1" dirty="0"/>
              <a:t>Source</a:t>
            </a:r>
            <a:r>
              <a:rPr lang="en-US" dirty="0"/>
              <a:t>: https://</a:t>
            </a:r>
            <a:r>
              <a:rPr lang="en-US" dirty="0" err="1"/>
              <a:t>link.springer.com</a:t>
            </a:r>
            <a:r>
              <a:rPr lang="en-US" dirty="0"/>
              <a:t>/chapter/10.1007/978-3-319-65633-5_5</a:t>
            </a:r>
          </a:p>
        </p:txBody>
      </p:sp>
    </p:spTree>
    <p:extLst>
      <p:ext uri="{BB962C8B-B14F-4D97-AF65-F5344CB8AC3E}">
        <p14:creationId xmlns:p14="http://schemas.microsoft.com/office/powerpoint/2010/main" val="68301819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My</a:t>
            </a:r>
            <a:r>
              <a:rPr lang="de-DE" dirty="0"/>
              <a:t> Research</a:t>
            </a:r>
            <a:br>
              <a:rPr lang="de-DE" dirty="0"/>
            </a:br>
            <a:r>
              <a:rPr lang="de-DE" dirty="0" err="1"/>
              <a:t>DeepRain</a:t>
            </a:r>
            <a:r>
              <a:rPr lang="de-DE" dirty="0"/>
              <a:t>: ML </a:t>
            </a:r>
            <a:r>
              <a:rPr lang="de-DE" dirty="0" err="1"/>
              <a:t>for</a:t>
            </a:r>
            <a:r>
              <a:rPr lang="de-DE" dirty="0"/>
              <a:t> Rain Forecast</a:t>
            </a:r>
            <a:endParaRPr lang="en-US" dirty="0"/>
          </a:p>
        </p:txBody>
      </p:sp>
      <p:sp>
        <p:nvSpPr>
          <p:cNvPr id="3" name="Content Placeholder 2"/>
          <p:cNvSpPr>
            <a:spLocks noGrp="1"/>
          </p:cNvSpPr>
          <p:nvPr>
            <p:ph idx="1"/>
          </p:nvPr>
        </p:nvSpPr>
        <p:spPr>
          <a:xfrm>
            <a:off x="609600" y="2094560"/>
            <a:ext cx="10044752" cy="3614378"/>
          </a:xfrm>
        </p:spPr>
        <p:txBody>
          <a:bodyPr>
            <a:normAutofit/>
          </a:bodyPr>
          <a:lstStyle/>
          <a:p>
            <a:r>
              <a:rPr lang="en-US" dirty="0"/>
              <a:t>Goal: improve rain prediction </a:t>
            </a:r>
            <a:br>
              <a:rPr lang="en-US" dirty="0"/>
            </a:br>
            <a:r>
              <a:rPr lang="en-US" dirty="0"/>
              <a:t>for mountainous areas</a:t>
            </a:r>
          </a:p>
          <a:p>
            <a:r>
              <a:rPr lang="en-US" dirty="0"/>
              <a:t>Approach: ML + Array DBMS </a:t>
            </a:r>
          </a:p>
          <a:p>
            <a:pPr lvl="1"/>
            <a:r>
              <a:rPr lang="en-US" dirty="0"/>
              <a:t>numerical weather forecast models </a:t>
            </a:r>
            <a:br>
              <a:rPr lang="en-US" dirty="0"/>
            </a:br>
            <a:r>
              <a:rPr lang="en-US" dirty="0"/>
              <a:t>+ precipitation radar + lightning + station measurements + topography</a:t>
            </a:r>
          </a:p>
          <a:p>
            <a:r>
              <a:rPr lang="de-DE" dirty="0"/>
              <a:t>Lead: Jülich Research </a:t>
            </a:r>
            <a:br>
              <a:rPr lang="de-DE" dirty="0"/>
            </a:br>
            <a:r>
              <a:rPr lang="de-DE" dirty="0"/>
              <a:t>Centre, Germany</a:t>
            </a:r>
          </a:p>
          <a:p>
            <a:pPr marL="0" indent="0">
              <a:buNone/>
            </a:pPr>
            <a:r>
              <a:rPr lang="de-DE" b="1" dirty="0"/>
              <a:t>https://</a:t>
            </a:r>
            <a:r>
              <a:rPr lang="de-DE" b="1" dirty="0" err="1"/>
              <a:t>www.deeprain-project.de</a:t>
            </a:r>
            <a:r>
              <a:rPr lang="de-DE" b="1" dirty="0"/>
              <a:t>/en/</a:t>
            </a:r>
            <a:r>
              <a:rPr lang="de-DE" b="1" dirty="0" err="1"/>
              <a:t>welcome</a:t>
            </a:r>
            <a:r>
              <a:rPr lang="de-DE" b="1" dirty="0"/>
              <a:t>/</a:t>
            </a:r>
          </a:p>
        </p:txBody>
      </p:sp>
      <p:grpSp>
        <p:nvGrpSpPr>
          <p:cNvPr id="4" name="Group 12"/>
          <p:cNvGrpSpPr>
            <a:grpSpLocks noChangeAspect="1"/>
          </p:cNvGrpSpPr>
          <p:nvPr/>
        </p:nvGrpSpPr>
        <p:grpSpPr>
          <a:xfrm>
            <a:off x="6403376" y="4357940"/>
            <a:ext cx="5424797" cy="1912679"/>
            <a:chOff x="4869407" y="3514298"/>
            <a:chExt cx="4068598" cy="1434509"/>
          </a:xfrm>
        </p:grpSpPr>
        <p:pic>
          <p:nvPicPr>
            <p:cNvPr id="87043" name="Picture 3"/>
            <p:cNvPicPr>
              <a:picLocks noChangeAspect="1" noChangeArrowheads="1"/>
            </p:cNvPicPr>
            <p:nvPr/>
          </p:nvPicPr>
          <p:blipFill>
            <a:blip r:embed="rId3" cstate="print"/>
            <a:srcRect/>
            <a:stretch>
              <a:fillRect/>
            </a:stretch>
          </p:blipFill>
          <p:spPr bwMode="auto">
            <a:xfrm>
              <a:off x="4869407" y="3514298"/>
              <a:ext cx="1433015" cy="1433015"/>
            </a:xfrm>
            <a:prstGeom prst="rect">
              <a:avLst/>
            </a:prstGeom>
            <a:noFill/>
            <a:ln w="9525">
              <a:noFill/>
              <a:miter lim="800000"/>
              <a:headEnd/>
              <a:tailEnd/>
            </a:ln>
            <a:effectLst/>
          </p:spPr>
        </p:pic>
        <p:pic>
          <p:nvPicPr>
            <p:cNvPr id="87044" name="Picture 4"/>
            <p:cNvPicPr>
              <a:picLocks noChangeAspect="1" noChangeArrowheads="1"/>
            </p:cNvPicPr>
            <p:nvPr/>
          </p:nvPicPr>
          <p:blipFill>
            <a:blip r:embed="rId4" cstate="print"/>
            <a:srcRect/>
            <a:stretch>
              <a:fillRect/>
            </a:stretch>
          </p:blipFill>
          <p:spPr bwMode="auto">
            <a:xfrm>
              <a:off x="6407625" y="3523466"/>
              <a:ext cx="2530380" cy="1425341"/>
            </a:xfrm>
            <a:prstGeom prst="rect">
              <a:avLst/>
            </a:prstGeom>
            <a:noFill/>
            <a:ln w="9525">
              <a:noFill/>
              <a:miter lim="800000"/>
              <a:headEnd/>
              <a:tailEnd/>
            </a:ln>
            <a:effectLst/>
          </p:spPr>
        </p:pic>
      </p:grpSp>
      <p:grpSp>
        <p:nvGrpSpPr>
          <p:cNvPr id="5" name="Group 13"/>
          <p:cNvGrpSpPr>
            <a:grpSpLocks noChangeAspect="1"/>
          </p:cNvGrpSpPr>
          <p:nvPr/>
        </p:nvGrpSpPr>
        <p:grpSpPr>
          <a:xfrm>
            <a:off x="5941325" y="1352263"/>
            <a:ext cx="6014116" cy="2209685"/>
            <a:chOff x="4231200" y="1143852"/>
            <a:chExt cx="4592077" cy="1687205"/>
          </a:xfrm>
        </p:grpSpPr>
        <p:pic>
          <p:nvPicPr>
            <p:cNvPr id="87045" name="Picture 5"/>
            <p:cNvPicPr>
              <a:picLocks noChangeAspect="1" noChangeArrowheads="1"/>
            </p:cNvPicPr>
            <p:nvPr/>
          </p:nvPicPr>
          <p:blipFill>
            <a:blip r:embed="rId5" cstate="print"/>
            <a:srcRect/>
            <a:stretch>
              <a:fillRect/>
            </a:stretch>
          </p:blipFill>
          <p:spPr bwMode="auto">
            <a:xfrm>
              <a:off x="6573671" y="1143852"/>
              <a:ext cx="2249606" cy="1687205"/>
            </a:xfrm>
            <a:prstGeom prst="rect">
              <a:avLst/>
            </a:prstGeom>
            <a:noFill/>
            <a:ln w="9525">
              <a:noFill/>
              <a:miter lim="800000"/>
              <a:headEnd/>
              <a:tailEnd/>
            </a:ln>
            <a:effectLst/>
          </p:spPr>
        </p:pic>
        <p:pic>
          <p:nvPicPr>
            <p:cNvPr id="87046" name="Picture 6"/>
            <p:cNvPicPr>
              <a:picLocks noChangeAspect="1" noChangeArrowheads="1"/>
            </p:cNvPicPr>
            <p:nvPr/>
          </p:nvPicPr>
          <p:blipFill>
            <a:blip r:embed="rId6" cstate="print"/>
            <a:srcRect/>
            <a:stretch>
              <a:fillRect/>
            </a:stretch>
          </p:blipFill>
          <p:spPr bwMode="auto">
            <a:xfrm>
              <a:off x="4231200" y="1373541"/>
              <a:ext cx="2217366" cy="1247638"/>
            </a:xfrm>
            <a:prstGeom prst="rect">
              <a:avLst/>
            </a:prstGeom>
            <a:noFill/>
            <a:ln w="9525">
              <a:noFill/>
              <a:miter lim="800000"/>
              <a:headEnd/>
              <a:tailEnd/>
            </a:ln>
            <a:effectLst/>
          </p:spPr>
        </p:pic>
      </p:grpSp>
    </p:spTree>
    <p:extLst>
      <p:ext uri="{BB962C8B-B14F-4D97-AF65-F5344CB8AC3E}">
        <p14:creationId xmlns:p14="http://schemas.microsoft.com/office/powerpoint/2010/main" val="970014585"/>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State of the Art</a:t>
            </a:r>
            <a:endParaRPr lang="en-US" dirty="0"/>
          </a:p>
        </p:txBody>
      </p:sp>
      <p:sp>
        <p:nvSpPr>
          <p:cNvPr id="3" name="Content Placeholder 2"/>
          <p:cNvSpPr>
            <a:spLocks noGrp="1"/>
          </p:cNvSpPr>
          <p:nvPr>
            <p:ph idx="1"/>
          </p:nvPr>
        </p:nvSpPr>
        <p:spPr>
          <a:xfrm>
            <a:off x="609600" y="1513703"/>
            <a:ext cx="11256579" cy="4645988"/>
          </a:xfrm>
        </p:spPr>
        <p:txBody>
          <a:bodyPr>
            <a:normAutofit/>
          </a:bodyPr>
          <a:lstStyle/>
          <a:p>
            <a:r>
              <a:rPr lang="de-DE" dirty="0"/>
              <a:t>Array Databases</a:t>
            </a:r>
          </a:p>
          <a:p>
            <a:pPr lvl="1"/>
            <a:r>
              <a:rPr lang="de-DE" dirty="0"/>
              <a:t>SciDB: Postgres kernel with User-</a:t>
            </a:r>
            <a:r>
              <a:rPr lang="de-DE" dirty="0" err="1"/>
              <a:t>Defined</a:t>
            </a:r>
            <a:r>
              <a:rPr lang="de-DE" dirty="0"/>
              <a:t> </a:t>
            </a:r>
            <a:r>
              <a:rPr lang="de-DE" dirty="0" err="1"/>
              <a:t>Functions</a:t>
            </a:r>
            <a:r>
              <a:rPr lang="de-DE" dirty="0"/>
              <a:t>.</a:t>
            </a:r>
          </a:p>
          <a:p>
            <a:pPr lvl="1"/>
            <a:r>
              <a:rPr lang="de-DE" dirty="0"/>
              <a:t>Oracle </a:t>
            </a:r>
            <a:r>
              <a:rPr lang="de-DE" dirty="0" err="1"/>
              <a:t>GeoRaster</a:t>
            </a:r>
            <a:endParaRPr lang="en-US" dirty="0"/>
          </a:p>
          <a:p>
            <a:r>
              <a:rPr lang="de-DE" dirty="0"/>
              <a:t>Ad-hoc </a:t>
            </a:r>
            <a:r>
              <a:rPr lang="de-DE" dirty="0" err="1"/>
              <a:t>implementations</a:t>
            </a:r>
            <a:endParaRPr lang="de-DE" dirty="0"/>
          </a:p>
          <a:p>
            <a:pPr lvl="1"/>
            <a:r>
              <a:rPr lang="de-DE" dirty="0"/>
              <a:t>Google Earth Engine</a:t>
            </a:r>
          </a:p>
          <a:p>
            <a:pPr lvl="1"/>
            <a:r>
              <a:rPr lang="en-US" dirty="0"/>
              <a:t>Open Data Cube: </a:t>
            </a:r>
            <a:r>
              <a:rPr lang="de-DE" dirty="0"/>
              <a:t>Python </a:t>
            </a:r>
            <a:r>
              <a:rPr lang="de-DE" dirty="0" err="1"/>
              <a:t>programming</a:t>
            </a:r>
            <a:r>
              <a:rPr lang="de-DE" dirty="0"/>
              <a:t>.</a:t>
            </a:r>
            <a:endParaRPr lang="en-US" dirty="0"/>
          </a:p>
          <a:p>
            <a:r>
              <a:rPr lang="de-DE" dirty="0"/>
              <a:t>Command-line tools, libraries: </a:t>
            </a:r>
            <a:endParaRPr lang="en-US" dirty="0"/>
          </a:p>
          <a:p>
            <a:pPr lvl="1"/>
            <a:r>
              <a:rPr lang="de-DE" dirty="0"/>
              <a:t>Hadoop, Spark</a:t>
            </a:r>
          </a:p>
          <a:p>
            <a:r>
              <a:rPr lang="de-DE" dirty="0">
                <a:hlinkClick r:id="rId3"/>
              </a:rPr>
              <a:t>Research Data Alliance 2018 report</a:t>
            </a:r>
            <a:r>
              <a:rPr lang="de-DE" dirty="0"/>
              <a:t>: „rasdaman can be </a:t>
            </a:r>
            <a:r>
              <a:rPr lang="de-DE" dirty="0">
                <a:solidFill>
                  <a:srgbClr val="0070C0"/>
                </a:solidFill>
              </a:rPr>
              <a:t>304x faster</a:t>
            </a:r>
            <a:r>
              <a:rPr lang="de-DE" dirty="0"/>
              <a:t>“</a:t>
            </a:r>
          </a:p>
        </p:txBody>
      </p:sp>
      <p:sp>
        <p:nvSpPr>
          <p:cNvPr id="6" name="Rounded Rectangle 5"/>
          <p:cNvSpPr/>
          <p:nvPr/>
        </p:nvSpPr>
        <p:spPr>
          <a:xfrm>
            <a:off x="8136330" y="2152054"/>
            <a:ext cx="3729849" cy="2553891"/>
          </a:xfrm>
          <a:prstGeom prst="roundRect">
            <a:avLst/>
          </a:prstGeom>
          <a:solidFill>
            <a:srgbClr val="EAEAEA"/>
          </a:solidFill>
          <a:ln>
            <a:solidFill>
              <a:srgbClr val="0066CC"/>
            </a:solidFill>
          </a:ln>
        </p:spPr>
        <p:txBody>
          <a:bodyPr wrap="square" rtlCol="0">
            <a:spAutoFit/>
          </a:bodyPr>
          <a:lstStyle/>
          <a:p>
            <a:r>
              <a:rPr lang="de-DE" sz="2400" b="1" dirty="0">
                <a:solidFill>
                  <a:srgbClr val="0070C0"/>
                </a:solidFill>
                <a:latin typeface="Arial Narrow" pitchFamily="34" charset="0"/>
              </a:rPr>
              <a:t>rasdaman‘s key USPs:</a:t>
            </a:r>
          </a:p>
          <a:p>
            <a:pPr marL="234945" indent="-234945">
              <a:buFont typeface="Arial" pitchFamily="34" charset="0"/>
              <a:buChar char="•"/>
            </a:pPr>
            <a:r>
              <a:rPr lang="de-DE" sz="2400" dirty="0">
                <a:solidFill>
                  <a:srgbClr val="0070C0"/>
                </a:solidFill>
                <a:latin typeface="Arial Narrow" pitchFamily="34" charset="0"/>
              </a:rPr>
              <a:t>flexibility</a:t>
            </a:r>
          </a:p>
          <a:p>
            <a:pPr marL="234945" indent="-234945">
              <a:buFont typeface="Arial" pitchFamily="34" charset="0"/>
              <a:buChar char="•"/>
            </a:pPr>
            <a:r>
              <a:rPr lang="de-DE" sz="2400" dirty="0">
                <a:solidFill>
                  <a:srgbClr val="0070C0"/>
                </a:solidFill>
                <a:latin typeface="Arial Narrow" pitchFamily="34" charset="0"/>
              </a:rPr>
              <a:t>performance &amp; scalability</a:t>
            </a:r>
          </a:p>
          <a:p>
            <a:pPr marL="234945" indent="-234945">
              <a:buFont typeface="Arial" pitchFamily="34" charset="0"/>
              <a:buChar char="•"/>
            </a:pPr>
            <a:r>
              <a:rPr lang="de-DE" sz="2400" dirty="0">
                <a:solidFill>
                  <a:srgbClr val="0070C0"/>
                </a:solidFill>
                <a:latin typeface="Arial Narrow" pitchFamily="34" charset="0"/>
              </a:rPr>
              <a:t>security</a:t>
            </a:r>
          </a:p>
          <a:p>
            <a:pPr marL="234945" indent="-234945">
              <a:buFont typeface="Arial" pitchFamily="34" charset="0"/>
              <a:buChar char="•"/>
            </a:pPr>
            <a:r>
              <a:rPr lang="de-DE" sz="2400" dirty="0">
                <a:solidFill>
                  <a:srgbClr val="0070C0"/>
                </a:solidFill>
                <a:latin typeface="Arial Narrow" pitchFamily="34" charset="0"/>
              </a:rPr>
              <a:t>federation</a:t>
            </a:r>
          </a:p>
          <a:p>
            <a:pPr marL="234945" indent="-234945">
              <a:buFont typeface="Arial" pitchFamily="34" charset="0"/>
              <a:buChar char="•"/>
            </a:pPr>
            <a:r>
              <a:rPr lang="de-DE" sz="2400" dirty="0">
                <a:solidFill>
                  <a:srgbClr val="0070C0"/>
                </a:solidFill>
                <a:latin typeface="Arial Narrow" pitchFamily="34" charset="0"/>
              </a:rPr>
              <a:t>open standards</a:t>
            </a:r>
          </a:p>
        </p:txBody>
      </p:sp>
    </p:spTree>
    <p:extLst>
      <p:ext uri="{BB962C8B-B14F-4D97-AF65-F5344CB8AC3E}">
        <p14:creationId xmlns:p14="http://schemas.microsoft.com/office/powerpoint/2010/main" val="371165579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2903-6250-6244-B905-EB495313A911}"/>
              </a:ext>
            </a:extLst>
          </p:cNvPr>
          <p:cNvSpPr>
            <a:spLocks noGrp="1"/>
          </p:cNvSpPr>
          <p:nvPr>
            <p:ph type="title"/>
          </p:nvPr>
        </p:nvSpPr>
        <p:spPr>
          <a:xfrm>
            <a:off x="390355" y="4429418"/>
            <a:ext cx="10966451" cy="1139825"/>
          </a:xfrm>
        </p:spPr>
        <p:txBody>
          <a:bodyPr/>
          <a:lstStyle/>
          <a:p>
            <a:r>
              <a:rPr lang="en-US" dirty="0"/>
              <a:t>RECAP</a:t>
            </a:r>
          </a:p>
        </p:txBody>
      </p:sp>
    </p:spTree>
    <p:extLst>
      <p:ext uri="{BB962C8B-B14F-4D97-AF65-F5344CB8AC3E}">
        <p14:creationId xmlns:p14="http://schemas.microsoft.com/office/powerpoint/2010/main" val="3048391143"/>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Conclusion &amp; Outlook</a:t>
            </a:r>
            <a:endParaRPr lang="en-US" dirty="0"/>
          </a:p>
        </p:txBody>
      </p:sp>
      <p:sp>
        <p:nvSpPr>
          <p:cNvPr id="3" name="Content Placeholder 2"/>
          <p:cNvSpPr>
            <a:spLocks noGrp="1"/>
          </p:cNvSpPr>
          <p:nvPr>
            <p:ph idx="1"/>
          </p:nvPr>
        </p:nvSpPr>
        <p:spPr>
          <a:xfrm>
            <a:off x="609600" y="1600201"/>
            <a:ext cx="11234057" cy="4525963"/>
          </a:xfrm>
        </p:spPr>
        <p:txBody>
          <a:bodyPr>
            <a:normAutofit/>
          </a:bodyPr>
          <a:lstStyle/>
          <a:p>
            <a:r>
              <a:rPr lang="de-DE" dirty="0">
                <a:solidFill>
                  <a:srgbClr val="C00000"/>
                </a:solidFill>
              </a:rPr>
              <a:t>Arrays</a:t>
            </a:r>
            <a:r>
              <a:rPr lang="de-DE" dirty="0"/>
              <a:t> everywhere: science, engineering, business, ...</a:t>
            </a:r>
          </a:p>
          <a:p>
            <a:r>
              <a:rPr lang="de-DE" dirty="0"/>
              <a:t>Big Data </a:t>
            </a:r>
            <a:r>
              <a:rPr lang="de-DE" dirty="0">
                <a:sym typeface="Wingdings 3"/>
              </a:rPr>
              <a:t> </a:t>
            </a:r>
            <a:r>
              <a:rPr lang="de-DE" dirty="0">
                <a:solidFill>
                  <a:srgbClr val="C00000"/>
                </a:solidFill>
                <a:sym typeface="Wingdings 3"/>
              </a:rPr>
              <a:t>analytics in server</a:t>
            </a:r>
          </a:p>
          <a:p>
            <a:pPr lvl="1"/>
            <a:r>
              <a:rPr lang="de-DE" dirty="0">
                <a:solidFill>
                  <a:srgbClr val="C00000"/>
                </a:solidFill>
                <a:sym typeface="Wingdings 3"/>
              </a:rPr>
              <a:t>rasdaman</a:t>
            </a:r>
            <a:r>
              <a:rPr lang="de-DE" dirty="0">
                <a:sym typeface="Wingdings 3"/>
              </a:rPr>
              <a:t>:</a:t>
            </a:r>
          </a:p>
          <a:p>
            <a:pPr lvl="2"/>
            <a:r>
              <a:rPr lang="de-DE" dirty="0">
                <a:sym typeface="Wingdings 3"/>
              </a:rPr>
              <a:t>declarative query language, seamlessly integrated</a:t>
            </a:r>
          </a:p>
          <a:p>
            <a:pPr lvl="2"/>
            <a:r>
              <a:rPr lang="de-DE" dirty="0">
                <a:sym typeface="Wingdings 3"/>
              </a:rPr>
              <a:t>Optimization, distributed processing  high performance</a:t>
            </a:r>
          </a:p>
          <a:p>
            <a:r>
              <a:rPr lang="de-DE" dirty="0">
                <a:sym typeface="Wingdings 3"/>
              </a:rPr>
              <a:t>Datacube </a:t>
            </a:r>
            <a:r>
              <a:rPr lang="de-DE" dirty="0">
                <a:solidFill>
                  <a:srgbClr val="C00000"/>
                </a:solidFill>
                <a:sym typeface="Wingdings 3"/>
              </a:rPr>
              <a:t>standards</a:t>
            </a:r>
            <a:r>
              <a:rPr lang="de-DE" dirty="0">
                <a:sym typeface="Wingdings 3"/>
              </a:rPr>
              <a:t> available for interoperability</a:t>
            </a:r>
          </a:p>
          <a:p>
            <a:r>
              <a:rPr lang="de-DE" dirty="0"/>
              <a:t>Future:</a:t>
            </a:r>
          </a:p>
          <a:p>
            <a:pPr lvl="1"/>
            <a:r>
              <a:rPr lang="de-DE" dirty="0"/>
              <a:t>Cost-based optimization of federated array queries</a:t>
            </a:r>
          </a:p>
          <a:p>
            <a:pPr lvl="1"/>
            <a:r>
              <a:rPr lang="de-DE" dirty="0"/>
              <a:t>Machine Learning in Array Databases</a:t>
            </a:r>
          </a:p>
          <a:p>
            <a:endParaRPr lang="en-US" dirty="0"/>
          </a:p>
        </p:txBody>
      </p:sp>
      <p:pic>
        <p:nvPicPr>
          <p:cNvPr id="4" name="Picture 7" descr="cube-animation-matrix.gif"/>
          <p:cNvPicPr>
            <a:picLocks noChangeAspect="1"/>
          </p:cNvPicPr>
          <p:nvPr/>
        </p:nvPicPr>
        <p:blipFill>
          <a:blip r:embed="rId3" cstate="print">
            <a:clrChange>
              <a:clrFrom>
                <a:srgbClr val="000000"/>
              </a:clrFrom>
              <a:clrTo>
                <a:srgbClr val="000000">
                  <a:alpha val="0"/>
                </a:srgbClr>
              </a:clrTo>
            </a:clrChange>
            <a:duotone>
              <a:prstClr val="black"/>
              <a:srgbClr val="0099FF">
                <a:tint val="45000"/>
                <a:satMod val="400000"/>
              </a:srgbClr>
            </a:duotone>
          </a:blip>
          <a:srcRect/>
          <a:stretch>
            <a:fillRect/>
          </a:stretch>
        </p:blipFill>
        <p:spPr bwMode="auto">
          <a:xfrm>
            <a:off x="8625292" y="1784008"/>
            <a:ext cx="3527888" cy="3527888"/>
          </a:xfrm>
          <a:prstGeom prst="rect">
            <a:avLst/>
          </a:prstGeom>
          <a:noFill/>
          <a:ln w="9525">
            <a:noFill/>
            <a:miter lim="800000"/>
            <a:headEnd/>
            <a:tailEnd/>
          </a:ln>
        </p:spPr>
      </p:pic>
    </p:spTree>
    <p:extLst>
      <p:ext uri="{BB962C8B-B14F-4D97-AF65-F5344CB8AC3E}">
        <p14:creationId xmlns:p14="http://schemas.microsoft.com/office/powerpoint/2010/main" val="1983498991"/>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2E44-2C80-7B49-A420-9C10EA18D822}"/>
              </a:ext>
            </a:extLst>
          </p:cNvPr>
          <p:cNvSpPr>
            <a:spLocks noGrp="1"/>
          </p:cNvSpPr>
          <p:nvPr>
            <p:ph type="title"/>
          </p:nvPr>
        </p:nvSpPr>
        <p:spPr/>
        <p:txBody>
          <a:bodyPr/>
          <a:lstStyle/>
          <a:p>
            <a:r>
              <a:rPr lang="en-US" dirty="0"/>
              <a:t>Topics to choose from</a:t>
            </a:r>
          </a:p>
        </p:txBody>
      </p:sp>
      <p:sp>
        <p:nvSpPr>
          <p:cNvPr id="3" name="Content Placeholder 2">
            <a:extLst>
              <a:ext uri="{FF2B5EF4-FFF2-40B4-BE49-F238E27FC236}">
                <a16:creationId xmlns:a16="http://schemas.microsoft.com/office/drawing/2014/main" id="{0B9F0A6B-E413-D040-A31C-B2D1C8C7274B}"/>
              </a:ext>
            </a:extLst>
          </p:cNvPr>
          <p:cNvSpPr>
            <a:spLocks noGrp="1"/>
          </p:cNvSpPr>
          <p:nvPr>
            <p:ph idx="1"/>
          </p:nvPr>
        </p:nvSpPr>
        <p:spPr>
          <a:xfrm>
            <a:off x="368336" y="1604963"/>
            <a:ext cx="10966451" cy="4979986"/>
          </a:xfrm>
        </p:spPr>
        <p:txBody>
          <a:bodyPr/>
          <a:lstStyle/>
          <a:p>
            <a:pPr marL="0" indent="0" algn="just">
              <a:buNone/>
            </a:pPr>
            <a:r>
              <a:rPr lang="en-US" sz="2000" b="1" u="sng" dirty="0"/>
              <a:t>What are we looking for?</a:t>
            </a:r>
          </a:p>
          <a:p>
            <a:pPr algn="just"/>
            <a:r>
              <a:rPr lang="en-US" sz="2000" dirty="0"/>
              <a:t>What is that?</a:t>
            </a:r>
          </a:p>
          <a:p>
            <a:pPr algn="just"/>
            <a:r>
              <a:rPr lang="en-US" sz="2000" dirty="0"/>
              <a:t>Why is it good to have?</a:t>
            </a:r>
          </a:p>
          <a:p>
            <a:pPr algn="just"/>
            <a:r>
              <a:rPr lang="en-US" sz="2000" dirty="0"/>
              <a:t>What are the standards?</a:t>
            </a:r>
          </a:p>
          <a:p>
            <a:pPr algn="just"/>
            <a:r>
              <a:rPr lang="en-US" sz="2000" dirty="0"/>
              <a:t>What is the current state of the art?</a:t>
            </a:r>
            <a:endParaRPr lang="en-US" sz="2000" b="1" u="sng" dirty="0"/>
          </a:p>
          <a:p>
            <a:pPr marL="0" indent="0" algn="just">
              <a:buNone/>
            </a:pPr>
            <a:r>
              <a:rPr lang="en-US" sz="2000" b="1" u="sng" dirty="0"/>
              <a:t>1. Satellite image timeseries as </a:t>
            </a:r>
            <a:r>
              <a:rPr lang="en-US" sz="2000" b="1" u="sng" dirty="0" err="1"/>
              <a:t>datacubes</a:t>
            </a:r>
            <a:endParaRPr lang="en-US" sz="2000" b="1" u="sng" dirty="0"/>
          </a:p>
          <a:p>
            <a:pPr marL="0" indent="0" algn="just">
              <a:buNone/>
            </a:pPr>
            <a:r>
              <a:rPr lang="en-US" sz="1600" b="1" u="sng" dirty="0"/>
              <a:t>Starting point: </a:t>
            </a:r>
            <a:r>
              <a:rPr lang="en-US" sz="1800" dirty="0"/>
              <a:t>P. Baumann, D. </a:t>
            </a:r>
            <a:r>
              <a:rPr lang="en-US" sz="1800" dirty="0" err="1"/>
              <a:t>Misev</a:t>
            </a:r>
            <a:r>
              <a:rPr lang="en-US" sz="1800" dirty="0"/>
              <a:t>, V. </a:t>
            </a:r>
            <a:r>
              <a:rPr lang="en-US" sz="1800" dirty="0" err="1"/>
              <a:t>Merticariu</a:t>
            </a:r>
            <a:r>
              <a:rPr lang="en-US" sz="1800" dirty="0"/>
              <a:t>, B. Pham </a:t>
            </a:r>
            <a:r>
              <a:rPr lang="en-US" sz="1800" dirty="0" err="1"/>
              <a:t>Huu</a:t>
            </a:r>
            <a:r>
              <a:rPr lang="en-US" sz="1800" dirty="0"/>
              <a:t>: </a:t>
            </a:r>
            <a:r>
              <a:rPr lang="en-US" sz="1800" dirty="0" err="1"/>
              <a:t>Datacubes</a:t>
            </a:r>
            <a:r>
              <a:rPr lang="en-US" sz="1800" dirty="0"/>
              <a:t>: Towards Space/Time Analysis-Ready Data.. In: J. </a:t>
            </a:r>
            <a:r>
              <a:rPr lang="en-US" sz="1800" dirty="0" err="1"/>
              <a:t>Doellner</a:t>
            </a:r>
            <a:r>
              <a:rPr lang="en-US" sz="1800" dirty="0"/>
              <a:t>, M. Jobst, P. Schmitz (eds.): Service Oriented Mapping - Changing Paradigm in Map Production and Geoinformation Management, Springer Lecture Notes in Geoinformation and Cartography, 2018</a:t>
            </a:r>
          </a:p>
        </p:txBody>
      </p:sp>
    </p:spTree>
    <p:extLst>
      <p:ext uri="{BB962C8B-B14F-4D97-AF65-F5344CB8AC3E}">
        <p14:creationId xmlns:p14="http://schemas.microsoft.com/office/powerpoint/2010/main" val="500799010"/>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2E44-2C80-7B49-A420-9C10EA18D822}"/>
              </a:ext>
            </a:extLst>
          </p:cNvPr>
          <p:cNvSpPr>
            <a:spLocks noGrp="1"/>
          </p:cNvSpPr>
          <p:nvPr>
            <p:ph type="title"/>
          </p:nvPr>
        </p:nvSpPr>
        <p:spPr/>
        <p:txBody>
          <a:bodyPr/>
          <a:lstStyle/>
          <a:p>
            <a:r>
              <a:rPr lang="en-US" dirty="0"/>
              <a:t>Topics to choose from</a:t>
            </a:r>
          </a:p>
        </p:txBody>
      </p:sp>
      <p:sp>
        <p:nvSpPr>
          <p:cNvPr id="3" name="Content Placeholder 2">
            <a:extLst>
              <a:ext uri="{FF2B5EF4-FFF2-40B4-BE49-F238E27FC236}">
                <a16:creationId xmlns:a16="http://schemas.microsoft.com/office/drawing/2014/main" id="{0B9F0A6B-E413-D040-A31C-B2D1C8C7274B}"/>
              </a:ext>
            </a:extLst>
          </p:cNvPr>
          <p:cNvSpPr>
            <a:spLocks noGrp="1"/>
          </p:cNvSpPr>
          <p:nvPr>
            <p:ph idx="1"/>
          </p:nvPr>
        </p:nvSpPr>
        <p:spPr>
          <a:xfrm>
            <a:off x="368336" y="1604963"/>
            <a:ext cx="10966451" cy="4979986"/>
          </a:xfrm>
        </p:spPr>
        <p:txBody>
          <a:bodyPr/>
          <a:lstStyle/>
          <a:p>
            <a:pPr marL="0" indent="0" algn="just">
              <a:buNone/>
            </a:pPr>
            <a:r>
              <a:rPr lang="en-US" sz="2000" b="1" u="sng" dirty="0"/>
              <a:t>2. Database Language for Earth System Sciences</a:t>
            </a:r>
          </a:p>
          <a:p>
            <a:pPr marL="0" indent="0" algn="just">
              <a:buNone/>
            </a:pPr>
            <a:r>
              <a:rPr lang="en-US" sz="1600" b="1" u="sng" dirty="0"/>
              <a:t>Starting point: </a:t>
            </a:r>
            <a:r>
              <a:rPr lang="en-US" sz="1800" dirty="0"/>
              <a:t>D. </a:t>
            </a:r>
            <a:r>
              <a:rPr lang="en-US" sz="1800" dirty="0" err="1"/>
              <a:t>Misev</a:t>
            </a:r>
            <a:r>
              <a:rPr lang="en-US" sz="1800" dirty="0"/>
              <a:t>, P. Baumann: A Database Language More Suitable for the Earth System Sciences. G. Lohmann et al (eds.): Towards an Interdisciplinary Approach in Earth System Science. Springer 2015, doi:10.1007/978-3-319-13865-7</a:t>
            </a:r>
          </a:p>
          <a:p>
            <a:pPr marL="0" indent="0" algn="just">
              <a:buNone/>
            </a:pPr>
            <a:r>
              <a:rPr lang="en-US" sz="2000" b="1" u="sng" dirty="0"/>
              <a:t>3. Big Data and Internet of Things</a:t>
            </a:r>
          </a:p>
          <a:p>
            <a:pPr marL="0" indent="0" algn="just">
              <a:buNone/>
            </a:pPr>
            <a:r>
              <a:rPr lang="en-US" sz="1600" b="1" u="sng" dirty="0"/>
              <a:t>Starting point: </a:t>
            </a:r>
            <a:r>
              <a:rPr lang="en-US" sz="1800" dirty="0"/>
              <a:t>P. Baumann: Big Data Meets Internet of Things: a Standards-Based Perspective. Proc. 2017 IEEE Intl. Geoscience and Remote Sensing Symposium, Fort Worth, USA, 23-28 July 2017</a:t>
            </a:r>
          </a:p>
          <a:p>
            <a:pPr marL="0" indent="0" algn="just">
              <a:buNone/>
            </a:pPr>
            <a:r>
              <a:rPr lang="en-US" sz="2000" b="1" u="sng" dirty="0"/>
              <a:t>4. Array Database scalability</a:t>
            </a:r>
          </a:p>
          <a:p>
            <a:pPr marL="0" indent="0" algn="just">
              <a:buNone/>
            </a:pPr>
            <a:r>
              <a:rPr lang="en-US" sz="1600" b="1" u="sng" dirty="0"/>
              <a:t>Starting point: </a:t>
            </a:r>
            <a:r>
              <a:rPr lang="en-US" sz="1800" dirty="0"/>
              <a:t>A. Dumitru, V. </a:t>
            </a:r>
            <a:r>
              <a:rPr lang="en-US" sz="1800" dirty="0" err="1"/>
              <a:t>Merticariu</a:t>
            </a:r>
            <a:r>
              <a:rPr lang="en-US" sz="1800" dirty="0"/>
              <a:t>, P. Baumann: Array Database Scalability: Intercontinental Queries on Petabyte Datasets (system demonstration). Proc. 28th Intl. Conf. on Scientific and Statistical Database Management (SSDBM), Budapest, Hungary, July 18 - 20, 2016</a:t>
            </a:r>
            <a:endParaRPr lang="en-US" sz="2000" dirty="0"/>
          </a:p>
          <a:p>
            <a:pPr marL="0" indent="0" algn="just">
              <a:buNone/>
            </a:pPr>
            <a:endParaRPr lang="en-US" sz="1800" dirty="0"/>
          </a:p>
        </p:txBody>
      </p:sp>
    </p:spTree>
    <p:extLst>
      <p:ext uri="{BB962C8B-B14F-4D97-AF65-F5344CB8AC3E}">
        <p14:creationId xmlns:p14="http://schemas.microsoft.com/office/powerpoint/2010/main" val="797391269"/>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2E44-2C80-7B49-A420-9C10EA18D822}"/>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0B9F0A6B-E413-D040-A31C-B2D1C8C7274B}"/>
              </a:ext>
            </a:extLst>
          </p:cNvPr>
          <p:cNvSpPr>
            <a:spLocks noGrp="1"/>
          </p:cNvSpPr>
          <p:nvPr>
            <p:ph idx="1"/>
          </p:nvPr>
        </p:nvSpPr>
        <p:spPr/>
        <p:txBody>
          <a:bodyPr/>
          <a:lstStyle/>
          <a:p>
            <a:r>
              <a:rPr lang="en-US" dirty="0">
                <a:hlinkClick r:id="rId3"/>
              </a:rPr>
              <a:t>https://tutorial.rasdaman.org/</a:t>
            </a:r>
            <a:r>
              <a:rPr lang="en-US" dirty="0"/>
              <a:t>: </a:t>
            </a:r>
            <a:r>
              <a:rPr lang="en-US" b="1" dirty="0"/>
              <a:t>SUPER EASY TUTORIAL for RASDAMAN!!!</a:t>
            </a:r>
            <a:endParaRPr lang="en-US" dirty="0">
              <a:hlinkClick r:id="rId4"/>
            </a:endParaRPr>
          </a:p>
          <a:p>
            <a:r>
              <a:rPr lang="en-US" dirty="0">
                <a:hlinkClick r:id="rId4"/>
              </a:rPr>
              <a:t>https://standards.rasdaman.org/</a:t>
            </a:r>
            <a:r>
              <a:rPr lang="en-US" dirty="0"/>
              <a:t>, </a:t>
            </a:r>
            <a:r>
              <a:rPr lang="en-US" u="sng" dirty="0">
                <a:solidFill>
                  <a:srgbClr val="C00000"/>
                </a:solidFill>
              </a:rPr>
              <a:t>https://</a:t>
            </a:r>
            <a:r>
              <a:rPr lang="en-US" u="sng" dirty="0" err="1">
                <a:solidFill>
                  <a:srgbClr val="C00000"/>
                </a:solidFill>
              </a:rPr>
              <a:t>earthserver.eu</a:t>
            </a:r>
            <a:r>
              <a:rPr lang="en-US" u="sng" dirty="0">
                <a:solidFill>
                  <a:srgbClr val="C00000"/>
                </a:solidFill>
              </a:rPr>
              <a:t>/webinars/:</a:t>
            </a:r>
            <a:r>
              <a:rPr lang="en-US" dirty="0"/>
              <a:t> (Explains coverages).</a:t>
            </a:r>
          </a:p>
          <a:p>
            <a:r>
              <a:rPr lang="en-US" u="sng" dirty="0" err="1">
                <a:solidFill>
                  <a:srgbClr val="C00000"/>
                </a:solidFill>
              </a:rPr>
              <a:t>www.earthserver.eu</a:t>
            </a:r>
            <a:r>
              <a:rPr lang="en-US" dirty="0"/>
              <a:t>: Explains the </a:t>
            </a:r>
            <a:r>
              <a:rPr lang="en-US" dirty="0" err="1"/>
              <a:t>EarthServer</a:t>
            </a:r>
            <a:r>
              <a:rPr lang="en-US" dirty="0"/>
              <a:t> federation initiative.</a:t>
            </a:r>
          </a:p>
          <a:p>
            <a:r>
              <a:rPr lang="en-US" dirty="0">
                <a:hlinkClick r:id="rId5"/>
              </a:rPr>
              <a:t>http://www.faculty.jacobs-university.de/pbaumann</a:t>
            </a:r>
            <a:r>
              <a:rPr lang="en-US" dirty="0"/>
              <a:t> -&gt; Publications: Prof. Baumann’s Publications.</a:t>
            </a:r>
          </a:p>
          <a:p>
            <a:r>
              <a:rPr lang="en-US" dirty="0">
                <a:hlinkClick r:id="rId6"/>
              </a:rPr>
              <a:t>https://www.youtube.com/c/PeterBaumannRasdaman/videos</a:t>
            </a:r>
            <a:r>
              <a:rPr lang="en-US" dirty="0"/>
              <a:t> -&gt; Peter’s </a:t>
            </a:r>
            <a:r>
              <a:rPr lang="en-US" dirty="0" err="1"/>
              <a:t>Youtube</a:t>
            </a:r>
            <a:r>
              <a:rPr lang="en-US" dirty="0"/>
              <a:t> Channel (</a:t>
            </a:r>
            <a:r>
              <a:rPr lang="en-US" dirty="0" err="1"/>
              <a:t>rasdaman</a:t>
            </a:r>
            <a:r>
              <a:rPr lang="en-US" dirty="0"/>
              <a:t> installation</a:t>
            </a:r>
            <a:r>
              <a:rPr lang="en-US"/>
              <a:t>, tutorials)</a:t>
            </a:r>
            <a:endParaRPr lang="en-US" dirty="0"/>
          </a:p>
        </p:txBody>
      </p:sp>
    </p:spTree>
    <p:extLst>
      <p:ext uri="{BB962C8B-B14F-4D97-AF65-F5344CB8AC3E}">
        <p14:creationId xmlns:p14="http://schemas.microsoft.com/office/powerpoint/2010/main" val="1971213306"/>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Picture 6" descr="C:\WINDOWS\Profiles\baumann\Desktop\kth.gif"/>
          <p:cNvPicPr>
            <a:picLocks noChangeAspect="1" noChangeArrowheads="1"/>
          </p:cNvPicPr>
          <p:nvPr/>
        </p:nvPicPr>
        <p:blipFill>
          <a:blip r:embed="rId3" cstate="print"/>
          <a:srcRect/>
          <a:stretch>
            <a:fillRect/>
          </a:stretch>
        </p:blipFill>
        <p:spPr bwMode="auto">
          <a:xfrm>
            <a:off x="788276" y="5054963"/>
            <a:ext cx="1166656" cy="1334813"/>
          </a:xfrm>
          <a:prstGeom prst="rect">
            <a:avLst/>
          </a:prstGeom>
          <a:noFill/>
          <a:ln w="9525">
            <a:noFill/>
            <a:miter lim="800000"/>
            <a:headEnd/>
            <a:tailEnd/>
          </a:ln>
        </p:spPr>
      </p:pic>
      <p:sp>
        <p:nvSpPr>
          <p:cNvPr id="4" name="Title 3"/>
          <p:cNvSpPr>
            <a:spLocks noGrp="1"/>
          </p:cNvSpPr>
          <p:nvPr>
            <p:ph type="title"/>
          </p:nvPr>
        </p:nvSpPr>
        <p:spPr/>
        <p:txBody>
          <a:bodyPr>
            <a:normAutofit/>
          </a:bodyPr>
          <a:lstStyle/>
          <a:p>
            <a:r>
              <a:rPr lang="de-DE" dirty="0"/>
              <a:t>Big </a:t>
            </a:r>
            <a:r>
              <a:rPr lang="de-DE" dirty="0" err="1"/>
              <a:t>list</a:t>
            </a:r>
            <a:r>
              <a:rPr lang="de-DE" dirty="0"/>
              <a:t> </a:t>
            </a:r>
            <a:r>
              <a:rPr lang="de-DE" dirty="0" err="1"/>
              <a:t>of</a:t>
            </a:r>
            <a:r>
              <a:rPr lang="de-DE" dirty="0"/>
              <a:t> </a:t>
            </a:r>
            <a:r>
              <a:rPr lang="de-DE" dirty="0" err="1"/>
              <a:t>who</a:t>
            </a:r>
            <a:r>
              <a:rPr lang="de-DE" dirty="0"/>
              <a:t> </a:t>
            </a:r>
            <a:r>
              <a:rPr lang="de-DE" dirty="0" err="1"/>
              <a:t>uses</a:t>
            </a:r>
            <a:r>
              <a:rPr lang="de-DE" dirty="0"/>
              <a:t> </a:t>
            </a:r>
            <a:r>
              <a:rPr lang="de-DE" dirty="0" err="1"/>
              <a:t>this</a:t>
            </a:r>
            <a:r>
              <a:rPr lang="de-DE" dirty="0"/>
              <a:t> </a:t>
            </a:r>
            <a:r>
              <a:rPr lang="de-DE" dirty="0" err="1"/>
              <a:t>data</a:t>
            </a:r>
            <a:endParaRPr lang="en-US" i="1" dirty="0"/>
          </a:p>
        </p:txBody>
      </p:sp>
      <p:sp>
        <p:nvSpPr>
          <p:cNvPr id="5" name="Content Placeholder 4"/>
          <p:cNvSpPr>
            <a:spLocks noGrp="1"/>
          </p:cNvSpPr>
          <p:nvPr>
            <p:ph idx="1"/>
          </p:nvPr>
        </p:nvSpPr>
        <p:spPr>
          <a:xfrm>
            <a:off x="21003" y="1558159"/>
            <a:ext cx="10972800" cy="3675992"/>
          </a:xfrm>
        </p:spPr>
        <p:txBody>
          <a:bodyPr>
            <a:normAutofit/>
          </a:bodyPr>
          <a:lstStyle/>
          <a:p>
            <a:pPr lvl="1"/>
            <a:r>
              <a:rPr lang="de-DE" sz="2400" b="1" dirty="0"/>
              <a:t>Life Sciences: </a:t>
            </a:r>
            <a:r>
              <a:rPr lang="de-DE" sz="2400" dirty="0"/>
              <a:t>Pharma/chem, healthcare / </a:t>
            </a:r>
            <a:r>
              <a:rPr lang="de-DE" sz="2400" dirty="0">
                <a:solidFill>
                  <a:srgbClr val="C00000"/>
                </a:solidFill>
              </a:rPr>
              <a:t>bio research</a:t>
            </a:r>
            <a:r>
              <a:rPr lang="de-DE" sz="2400" dirty="0"/>
              <a:t>, bio statistics, </a:t>
            </a:r>
            <a:r>
              <a:rPr lang="de-DE" sz="2400" dirty="0">
                <a:solidFill>
                  <a:srgbClr val="C00000"/>
                </a:solidFill>
              </a:rPr>
              <a:t>genetics</a:t>
            </a:r>
            <a:r>
              <a:rPr lang="de-DE" sz="2400" dirty="0"/>
              <a:t>, ...</a:t>
            </a:r>
          </a:p>
          <a:p>
            <a:pPr lvl="1"/>
            <a:r>
              <a:rPr lang="de-DE" sz="2400" b="1" dirty="0"/>
              <a:t>Earth Sciences: </a:t>
            </a:r>
            <a:r>
              <a:rPr lang="de-DE" sz="2400" dirty="0">
                <a:solidFill>
                  <a:srgbClr val="C00000"/>
                </a:solidFill>
              </a:rPr>
              <a:t>Geodesy</a:t>
            </a:r>
            <a:r>
              <a:rPr lang="de-DE" sz="2400" dirty="0"/>
              <a:t>, </a:t>
            </a:r>
            <a:r>
              <a:rPr lang="de-DE" sz="2400" dirty="0">
                <a:solidFill>
                  <a:srgbClr val="C00000"/>
                </a:solidFill>
              </a:rPr>
              <a:t>geology</a:t>
            </a:r>
            <a:r>
              <a:rPr lang="de-DE" sz="2400" dirty="0"/>
              <a:t>, </a:t>
            </a:r>
            <a:r>
              <a:rPr lang="de-DE" sz="2400" dirty="0">
                <a:solidFill>
                  <a:srgbClr val="C00000"/>
                </a:solidFill>
              </a:rPr>
              <a:t>hydrology</a:t>
            </a:r>
            <a:r>
              <a:rPr lang="de-DE" sz="2400" dirty="0"/>
              <a:t>, </a:t>
            </a:r>
            <a:r>
              <a:rPr lang="de-DE" sz="2400" dirty="0">
                <a:solidFill>
                  <a:srgbClr val="C00000"/>
                </a:solidFill>
              </a:rPr>
              <a:t>oceanography</a:t>
            </a:r>
            <a:r>
              <a:rPr lang="de-DE" sz="2400" dirty="0"/>
              <a:t>, </a:t>
            </a:r>
            <a:r>
              <a:rPr lang="de-DE" sz="2400" dirty="0">
                <a:solidFill>
                  <a:srgbClr val="C00000"/>
                </a:solidFill>
              </a:rPr>
              <a:t>meteorology</a:t>
            </a:r>
            <a:r>
              <a:rPr lang="de-DE" sz="2400" dirty="0"/>
              <a:t>,</a:t>
            </a:r>
            <a:r>
              <a:rPr lang="de-DE" sz="2400" dirty="0">
                <a:solidFill>
                  <a:schemeClr val="hlink"/>
                </a:solidFill>
              </a:rPr>
              <a:t> </a:t>
            </a:r>
            <a:r>
              <a:rPr lang="de-DE" sz="2400" dirty="0">
                <a:solidFill>
                  <a:srgbClr val="C00000"/>
                </a:solidFill>
              </a:rPr>
              <a:t>remote sensing</a:t>
            </a:r>
            <a:r>
              <a:rPr lang="de-DE" sz="2400" dirty="0"/>
              <a:t>,</a:t>
            </a:r>
            <a:r>
              <a:rPr lang="de-DE" sz="2400" dirty="0">
                <a:solidFill>
                  <a:schemeClr val="hlink"/>
                </a:solidFill>
              </a:rPr>
              <a:t> </a:t>
            </a:r>
            <a:r>
              <a:rPr lang="de-DE" sz="2400" dirty="0"/>
              <a:t>...</a:t>
            </a:r>
          </a:p>
          <a:p>
            <a:pPr lvl="1"/>
            <a:r>
              <a:rPr lang="de-DE" sz="2400" b="1" dirty="0"/>
              <a:t>Space Sciences</a:t>
            </a:r>
            <a:r>
              <a:rPr lang="de-DE" sz="2400" dirty="0"/>
              <a:t>: </a:t>
            </a:r>
            <a:r>
              <a:rPr lang="de-DE" sz="2400" dirty="0">
                <a:solidFill>
                  <a:srgbClr val="C00000"/>
                </a:solidFill>
              </a:rPr>
              <a:t>Astronomy</a:t>
            </a:r>
            <a:r>
              <a:rPr lang="de-DE" sz="2400" dirty="0"/>
              <a:t>, </a:t>
            </a:r>
            <a:r>
              <a:rPr lang="de-DE" sz="2400" dirty="0">
                <a:solidFill>
                  <a:srgbClr val="C00000"/>
                </a:solidFill>
              </a:rPr>
              <a:t>planetary science</a:t>
            </a:r>
            <a:r>
              <a:rPr lang="de-DE" sz="2400" dirty="0"/>
              <a:t>, astrobiology, ...</a:t>
            </a:r>
          </a:p>
          <a:p>
            <a:pPr lvl="1"/>
            <a:r>
              <a:rPr lang="de-DE" sz="2400" b="1" dirty="0"/>
              <a:t>Engineering: </a:t>
            </a:r>
            <a:r>
              <a:rPr lang="de-DE" sz="2400" dirty="0">
                <a:solidFill>
                  <a:srgbClr val="C00000"/>
                </a:solidFill>
              </a:rPr>
              <a:t>Simulation</a:t>
            </a:r>
            <a:r>
              <a:rPr lang="de-DE" sz="2400" dirty="0">
                <a:solidFill>
                  <a:schemeClr val="accent2"/>
                </a:solidFill>
              </a:rPr>
              <a:t> </a:t>
            </a:r>
            <a:r>
              <a:rPr lang="de-DE" sz="2400" dirty="0"/>
              <a:t>&amp; experimental data in automotive / shipbuilding / aerospace industry, turbines, process industry, ...</a:t>
            </a:r>
          </a:p>
          <a:p>
            <a:pPr lvl="1"/>
            <a:r>
              <a:rPr lang="de-DE" sz="2400" b="1" dirty="0"/>
              <a:t>Management/Controlling: </a:t>
            </a:r>
            <a:r>
              <a:rPr lang="de-DE" sz="2400" dirty="0"/>
              <a:t>Decision Support, OLAP, Data Warehousing, financial risk analysis, ...</a:t>
            </a:r>
          </a:p>
          <a:p>
            <a:pPr lvl="1"/>
            <a:endParaRPr lang="de-DE" sz="2400" dirty="0"/>
          </a:p>
          <a:p>
            <a:endParaRPr lang="en-US" sz="2800" dirty="0"/>
          </a:p>
        </p:txBody>
      </p:sp>
      <p:graphicFrame>
        <p:nvGraphicFramePr>
          <p:cNvPr id="6" name="Object 2"/>
          <p:cNvGraphicFramePr>
            <a:graphicFrameLocks noChangeAspect="1"/>
          </p:cNvGraphicFramePr>
          <p:nvPr/>
        </p:nvGraphicFramePr>
        <p:xfrm>
          <a:off x="4152036" y="4746929"/>
          <a:ext cx="1998133" cy="1725084"/>
        </p:xfrm>
        <a:graphic>
          <a:graphicData uri="http://schemas.openxmlformats.org/presentationml/2006/ole">
            <mc:AlternateContent xmlns:mc="http://schemas.openxmlformats.org/markup-compatibility/2006">
              <mc:Choice xmlns:v="urn:schemas-microsoft-com:vml" Requires="v">
                <p:oleObj name="Photo Editor Photo" r:id="rId4" imgW="6771429" imgH="5847619" progId="">
                  <p:embed/>
                </p:oleObj>
              </mc:Choice>
              <mc:Fallback>
                <p:oleObj name="Photo Editor Photo" r:id="rId4" imgW="6771429" imgH="5847619" progId="">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036" y="4746929"/>
                        <a:ext cx="1998133" cy="17250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7A7A7A"/>
                              </a:outerShdw>
                            </a:effectLst>
                          </a14:hiddenEffects>
                        </a:ext>
                      </a:extLst>
                    </p:spPr>
                  </p:pic>
                </p:oleObj>
              </mc:Fallback>
            </mc:AlternateContent>
          </a:graphicData>
        </a:graphic>
      </p:graphicFrame>
      <p:pic>
        <p:nvPicPr>
          <p:cNvPr id="7" name="Picture 3" descr="E:\Brojekte\RASDAMAN\IMAGES\StroemAuto.GIF"/>
          <p:cNvPicPr>
            <a:picLocks noChangeAspect="1" noChangeArrowheads="1"/>
          </p:cNvPicPr>
          <p:nvPr/>
        </p:nvPicPr>
        <p:blipFill>
          <a:blip r:embed="rId6" cstate="print"/>
          <a:srcRect/>
          <a:stretch>
            <a:fillRect/>
          </a:stretch>
        </p:blipFill>
        <p:spPr bwMode="auto">
          <a:xfrm>
            <a:off x="4737247" y="5784850"/>
            <a:ext cx="1634067" cy="1073151"/>
          </a:xfrm>
          <a:prstGeom prst="rect">
            <a:avLst/>
          </a:prstGeom>
          <a:noFill/>
          <a:ln w="9525">
            <a:noFill/>
            <a:miter lim="800000"/>
            <a:headEnd/>
            <a:tailEnd/>
          </a:ln>
        </p:spPr>
      </p:pic>
      <p:graphicFrame>
        <p:nvGraphicFramePr>
          <p:cNvPr id="8" name="Object 6"/>
          <p:cNvGraphicFramePr>
            <a:graphicFrameLocks noChangeAspect="1"/>
          </p:cNvGraphicFramePr>
          <p:nvPr/>
        </p:nvGraphicFramePr>
        <p:xfrm>
          <a:off x="8184859" y="5115984"/>
          <a:ext cx="1742016" cy="1742016"/>
        </p:xfrm>
        <a:graphic>
          <a:graphicData uri="http://schemas.openxmlformats.org/presentationml/2006/ole">
            <mc:AlternateContent xmlns:mc="http://schemas.openxmlformats.org/markup-compatibility/2006">
              <mc:Choice xmlns:v="urn:schemas-microsoft-com:vml" Requires="v">
                <p:oleObj name="Photo Editor Photo" r:id="rId7" imgW="7497221" imgH="7497221" progId="">
                  <p:embed/>
                </p:oleObj>
              </mc:Choice>
              <mc:Fallback>
                <p:oleObj name="Photo Editor Photo" r:id="rId7" imgW="7497221" imgH="7497221" progId="">
                  <p:embed/>
                  <p:pic>
                    <p:nvPicPr>
                      <p:cNvPr id="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4859" y="5115984"/>
                        <a:ext cx="1742016" cy="17420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7A7A7A"/>
                              </a:outerShdw>
                            </a:effectLst>
                          </a14:hiddenEffects>
                        </a:ext>
                      </a:extLst>
                    </p:spPr>
                  </p:pic>
                </p:oleObj>
              </mc:Fallback>
            </mc:AlternateContent>
          </a:graphicData>
        </a:graphic>
      </p:graphicFrame>
      <p:pic>
        <p:nvPicPr>
          <p:cNvPr id="9" name="Picture 7"/>
          <p:cNvPicPr>
            <a:picLocks noChangeArrowheads="1"/>
          </p:cNvPicPr>
          <p:nvPr/>
        </p:nvPicPr>
        <p:blipFill>
          <a:blip r:embed="rId9" cstate="print"/>
          <a:srcRect/>
          <a:stretch>
            <a:fillRect/>
          </a:stretch>
        </p:blipFill>
        <p:spPr bwMode="auto">
          <a:xfrm>
            <a:off x="238885" y="6167139"/>
            <a:ext cx="1593849" cy="609600"/>
          </a:xfrm>
          <a:prstGeom prst="rect">
            <a:avLst/>
          </a:prstGeom>
          <a:noFill/>
          <a:ln w="9525">
            <a:noFill/>
            <a:miter lim="800000"/>
            <a:headEnd/>
            <a:tailEnd/>
          </a:ln>
        </p:spPr>
      </p:pic>
      <p:pic>
        <p:nvPicPr>
          <p:cNvPr id="694" name="Picture 692"/>
          <p:cNvPicPr>
            <a:picLocks noChangeArrowheads="1"/>
          </p:cNvPicPr>
          <p:nvPr/>
        </p:nvPicPr>
        <p:blipFill>
          <a:blip r:embed="rId10" cstate="print"/>
          <a:srcRect/>
          <a:stretch>
            <a:fillRect/>
          </a:stretch>
        </p:blipFill>
        <p:spPr bwMode="auto">
          <a:xfrm>
            <a:off x="1775884" y="5237923"/>
            <a:ext cx="1098549" cy="1648883"/>
          </a:xfrm>
          <a:prstGeom prst="rect">
            <a:avLst/>
          </a:prstGeom>
          <a:noFill/>
          <a:ln w="9525">
            <a:noFill/>
            <a:miter lim="800000"/>
            <a:headEnd/>
            <a:tailEnd/>
          </a:ln>
        </p:spPr>
      </p:pic>
      <p:pic>
        <p:nvPicPr>
          <p:cNvPr id="695" name="Picture 693" descr="E:\Brojekte\RASDAMAN\IMAGES\brains.gif"/>
          <p:cNvPicPr>
            <a:picLocks noChangeAspect="1" noChangeArrowheads="1"/>
          </p:cNvPicPr>
          <p:nvPr/>
        </p:nvPicPr>
        <p:blipFill>
          <a:blip r:embed="rId11" cstate="print"/>
          <a:srcRect/>
          <a:stretch>
            <a:fillRect/>
          </a:stretch>
        </p:blipFill>
        <p:spPr bwMode="auto">
          <a:xfrm>
            <a:off x="2700867" y="5132090"/>
            <a:ext cx="1524000" cy="1655233"/>
          </a:xfrm>
          <a:prstGeom prst="rect">
            <a:avLst/>
          </a:prstGeom>
          <a:noFill/>
          <a:ln w="9525">
            <a:noFill/>
            <a:miter lim="800000"/>
            <a:headEnd/>
            <a:tailEnd/>
          </a:ln>
        </p:spPr>
      </p:pic>
      <p:graphicFrame>
        <p:nvGraphicFramePr>
          <p:cNvPr id="696" name="Object 694"/>
          <p:cNvGraphicFramePr>
            <a:graphicFrameLocks noChangeAspect="1"/>
          </p:cNvGraphicFramePr>
          <p:nvPr/>
        </p:nvGraphicFramePr>
        <p:xfrm>
          <a:off x="3805767" y="5759917"/>
          <a:ext cx="1102784" cy="1365249"/>
        </p:xfrm>
        <a:graphic>
          <a:graphicData uri="http://schemas.openxmlformats.org/presentationml/2006/ole">
            <mc:AlternateContent xmlns:mc="http://schemas.openxmlformats.org/markup-compatibility/2006">
              <mc:Choice xmlns:v="urn:schemas-microsoft-com:vml" Requires="v">
                <p:oleObj r:id="rId12" imgW="4242170" imgH="5252865" progId="">
                  <p:embed/>
                </p:oleObj>
              </mc:Choice>
              <mc:Fallback>
                <p:oleObj r:id="rId12" imgW="4242170" imgH="5252865" progId="">
                  <p:embed/>
                  <p:pic>
                    <p:nvPicPr>
                      <p:cNvPr id="696" name="Object 69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5767" y="5759917"/>
                        <a:ext cx="1102784" cy="13652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7A7A7A"/>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5993366" y="5219701"/>
          <a:ext cx="2266951" cy="1638300"/>
        </p:xfrm>
        <a:graphic>
          <a:graphicData uri="http://schemas.openxmlformats.org/presentationml/2006/ole">
            <mc:AlternateContent xmlns:mc="http://schemas.openxmlformats.org/markup-compatibility/2006">
              <mc:Choice xmlns:v="urn:schemas-microsoft-com:vml" Requires="v">
                <p:oleObj name="Photo Editor Photo" r:id="rId14" imgW="5800000" imgH="4191585" progId="">
                  <p:embed/>
                </p:oleObj>
              </mc:Choice>
              <mc:Fallback>
                <p:oleObj name="Photo Editor Photo" r:id="rId14" imgW="5800000" imgH="4191585" progId="">
                  <p:embed/>
                  <p:pic>
                    <p:nvPicPr>
                      <p:cNvPr id="1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93366" y="5219701"/>
                        <a:ext cx="2266951" cy="1638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7A7A7A"/>
                              </a:outerShdw>
                            </a:effectLst>
                          </a14:hiddenEffects>
                        </a:ext>
                      </a:extLst>
                    </p:spPr>
                  </p:pic>
                </p:oleObj>
              </mc:Fallback>
            </mc:AlternateContent>
          </a:graphicData>
        </a:graphic>
      </p:graphicFrame>
      <p:graphicFrame>
        <p:nvGraphicFramePr>
          <p:cNvPr id="698" name="Object 7"/>
          <p:cNvGraphicFramePr>
            <a:graphicFrameLocks noChangeAspect="1"/>
          </p:cNvGraphicFramePr>
          <p:nvPr/>
        </p:nvGraphicFramePr>
        <p:xfrm>
          <a:off x="9660417" y="4939861"/>
          <a:ext cx="1292516" cy="1252851"/>
        </p:xfrm>
        <a:graphic>
          <a:graphicData uri="http://schemas.openxmlformats.org/presentationml/2006/ole">
            <mc:AlternateContent xmlns:mc="http://schemas.openxmlformats.org/markup-compatibility/2006">
              <mc:Choice xmlns:v="urn:schemas-microsoft-com:vml" Requires="v">
                <p:oleObj r:id="rId16" imgW="1560733" imgH="1512605" progId="">
                  <p:embed/>
                </p:oleObj>
              </mc:Choice>
              <mc:Fallback>
                <p:oleObj r:id="rId16" imgW="1560733" imgH="1512605" progId="">
                  <p:embed/>
                  <p:pic>
                    <p:nvPicPr>
                      <p:cNvPr id="698"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0417" y="4939861"/>
                        <a:ext cx="1292516" cy="12528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7A7A7A"/>
                              </a:outerShdw>
                            </a:effectLst>
                          </a14:hiddenEffects>
                        </a:ext>
                      </a:extLst>
                    </p:spPr>
                  </p:pic>
                </p:oleObj>
              </mc:Fallback>
            </mc:AlternateContent>
          </a:graphicData>
        </a:graphic>
      </p:graphicFrame>
      <p:grpSp>
        <p:nvGrpSpPr>
          <p:cNvPr id="11" name="Group 9"/>
          <p:cNvGrpSpPr>
            <a:grpSpLocks/>
          </p:cNvGrpSpPr>
          <p:nvPr/>
        </p:nvGrpSpPr>
        <p:grpSpPr bwMode="auto">
          <a:xfrm rot="20736829">
            <a:off x="10481445" y="5135785"/>
            <a:ext cx="1451903" cy="1473491"/>
            <a:chOff x="2936" y="2745"/>
            <a:chExt cx="1297" cy="1139"/>
          </a:xfrm>
        </p:grpSpPr>
        <p:sp>
          <p:nvSpPr>
            <p:cNvPr id="12" name="Freeform 10"/>
            <p:cNvSpPr>
              <a:spLocks/>
            </p:cNvSpPr>
            <p:nvPr/>
          </p:nvSpPr>
          <p:spPr bwMode="auto">
            <a:xfrm>
              <a:off x="3226" y="3103"/>
              <a:ext cx="367" cy="512"/>
            </a:xfrm>
            <a:custGeom>
              <a:avLst/>
              <a:gdLst>
                <a:gd name="T0" fmla="*/ 0 w 367"/>
                <a:gd name="T1" fmla="*/ 54 h 512"/>
                <a:gd name="T2" fmla="*/ 366 w 367"/>
                <a:gd name="T3" fmla="*/ 0 h 512"/>
                <a:gd name="T4" fmla="*/ 362 w 367"/>
                <a:gd name="T5" fmla="*/ 424 h 512"/>
                <a:gd name="T6" fmla="*/ 7 w 367"/>
                <a:gd name="T7" fmla="*/ 511 h 512"/>
                <a:gd name="T8" fmla="*/ 0 w 367"/>
                <a:gd name="T9" fmla="*/ 54 h 512"/>
                <a:gd name="T10" fmla="*/ 0 60000 65536"/>
                <a:gd name="T11" fmla="*/ 0 60000 65536"/>
                <a:gd name="T12" fmla="*/ 0 60000 65536"/>
                <a:gd name="T13" fmla="*/ 0 60000 65536"/>
                <a:gd name="T14" fmla="*/ 0 60000 65536"/>
                <a:gd name="T15" fmla="*/ 0 w 367"/>
                <a:gd name="T16" fmla="*/ 0 h 512"/>
                <a:gd name="T17" fmla="*/ 367 w 367"/>
                <a:gd name="T18" fmla="*/ 512 h 512"/>
              </a:gdLst>
              <a:ahLst/>
              <a:cxnLst>
                <a:cxn ang="T10">
                  <a:pos x="T0" y="T1"/>
                </a:cxn>
                <a:cxn ang="T11">
                  <a:pos x="T2" y="T3"/>
                </a:cxn>
                <a:cxn ang="T12">
                  <a:pos x="T4" y="T5"/>
                </a:cxn>
                <a:cxn ang="T13">
                  <a:pos x="T6" y="T7"/>
                </a:cxn>
                <a:cxn ang="T14">
                  <a:pos x="T8" y="T9"/>
                </a:cxn>
              </a:cxnLst>
              <a:rect l="T15" t="T16" r="T17" b="T18"/>
              <a:pathLst>
                <a:path w="367" h="512">
                  <a:moveTo>
                    <a:pt x="0" y="54"/>
                  </a:moveTo>
                  <a:lnTo>
                    <a:pt x="366" y="0"/>
                  </a:lnTo>
                  <a:lnTo>
                    <a:pt x="362" y="424"/>
                  </a:lnTo>
                  <a:lnTo>
                    <a:pt x="7" y="511"/>
                  </a:lnTo>
                  <a:lnTo>
                    <a:pt x="0" y="54"/>
                  </a:lnTo>
                </a:path>
              </a:pathLst>
            </a:custGeom>
            <a:solidFill>
              <a:srgbClr val="999999"/>
            </a:solidFill>
            <a:ln w="9525" cap="rnd">
              <a:noFill/>
              <a:round/>
              <a:headEnd/>
              <a:tailEnd/>
            </a:ln>
          </p:spPr>
          <p:txBody>
            <a:bodyPr/>
            <a:lstStyle/>
            <a:p>
              <a:endParaRPr lang="en-US" sz="2400"/>
            </a:p>
          </p:txBody>
        </p:sp>
        <p:sp>
          <p:nvSpPr>
            <p:cNvPr id="13" name="Freeform 11"/>
            <p:cNvSpPr>
              <a:spLocks/>
            </p:cNvSpPr>
            <p:nvPr/>
          </p:nvSpPr>
          <p:spPr bwMode="auto">
            <a:xfrm>
              <a:off x="3226" y="3103"/>
              <a:ext cx="367" cy="512"/>
            </a:xfrm>
            <a:custGeom>
              <a:avLst/>
              <a:gdLst>
                <a:gd name="T0" fmla="*/ 0 w 367"/>
                <a:gd name="T1" fmla="*/ 54 h 512"/>
                <a:gd name="T2" fmla="*/ 366 w 367"/>
                <a:gd name="T3" fmla="*/ 0 h 512"/>
                <a:gd name="T4" fmla="*/ 362 w 367"/>
                <a:gd name="T5" fmla="*/ 424 h 512"/>
                <a:gd name="T6" fmla="*/ 7 w 367"/>
                <a:gd name="T7" fmla="*/ 511 h 512"/>
                <a:gd name="T8" fmla="*/ 0 w 367"/>
                <a:gd name="T9" fmla="*/ 54 h 512"/>
                <a:gd name="T10" fmla="*/ 0 60000 65536"/>
                <a:gd name="T11" fmla="*/ 0 60000 65536"/>
                <a:gd name="T12" fmla="*/ 0 60000 65536"/>
                <a:gd name="T13" fmla="*/ 0 60000 65536"/>
                <a:gd name="T14" fmla="*/ 0 60000 65536"/>
                <a:gd name="T15" fmla="*/ 0 w 367"/>
                <a:gd name="T16" fmla="*/ 0 h 512"/>
                <a:gd name="T17" fmla="*/ 367 w 367"/>
                <a:gd name="T18" fmla="*/ 512 h 512"/>
              </a:gdLst>
              <a:ahLst/>
              <a:cxnLst>
                <a:cxn ang="T10">
                  <a:pos x="T0" y="T1"/>
                </a:cxn>
                <a:cxn ang="T11">
                  <a:pos x="T2" y="T3"/>
                </a:cxn>
                <a:cxn ang="T12">
                  <a:pos x="T4" y="T5"/>
                </a:cxn>
                <a:cxn ang="T13">
                  <a:pos x="T6" y="T7"/>
                </a:cxn>
                <a:cxn ang="T14">
                  <a:pos x="T8" y="T9"/>
                </a:cxn>
              </a:cxnLst>
              <a:rect l="T15" t="T16" r="T17" b="T18"/>
              <a:pathLst>
                <a:path w="367" h="512">
                  <a:moveTo>
                    <a:pt x="0" y="54"/>
                  </a:moveTo>
                  <a:lnTo>
                    <a:pt x="366" y="0"/>
                  </a:lnTo>
                  <a:lnTo>
                    <a:pt x="362" y="424"/>
                  </a:lnTo>
                  <a:lnTo>
                    <a:pt x="7" y="511"/>
                  </a:lnTo>
                  <a:lnTo>
                    <a:pt x="0" y="54"/>
                  </a:lnTo>
                </a:path>
              </a:pathLst>
            </a:custGeom>
            <a:noFill/>
            <a:ln w="12700" cap="rnd">
              <a:solidFill>
                <a:srgbClr val="000000"/>
              </a:solidFill>
              <a:round/>
              <a:headEnd type="none" w="sm" len="sm"/>
              <a:tailEnd type="none" w="sm" len="sm"/>
            </a:ln>
          </p:spPr>
          <p:txBody>
            <a:bodyPr/>
            <a:lstStyle/>
            <a:p>
              <a:endParaRPr lang="en-US" sz="2400"/>
            </a:p>
          </p:txBody>
        </p:sp>
        <p:sp>
          <p:nvSpPr>
            <p:cNvPr id="14" name="Freeform 12"/>
            <p:cNvSpPr>
              <a:spLocks/>
            </p:cNvSpPr>
            <p:nvPr/>
          </p:nvSpPr>
          <p:spPr bwMode="auto">
            <a:xfrm>
              <a:off x="3226" y="3120"/>
              <a:ext cx="249" cy="42"/>
            </a:xfrm>
            <a:custGeom>
              <a:avLst/>
              <a:gdLst>
                <a:gd name="T0" fmla="*/ 14 w 249"/>
                <a:gd name="T1" fmla="*/ 41 h 42"/>
                <a:gd name="T2" fmla="*/ 0 w 249"/>
                <a:gd name="T3" fmla="*/ 36 h 42"/>
                <a:gd name="T4" fmla="*/ 248 w 249"/>
                <a:gd name="T5" fmla="*/ 0 h 42"/>
                <a:gd name="T6" fmla="*/ 14 w 249"/>
                <a:gd name="T7" fmla="*/ 41 h 42"/>
                <a:gd name="T8" fmla="*/ 0 60000 65536"/>
                <a:gd name="T9" fmla="*/ 0 60000 65536"/>
                <a:gd name="T10" fmla="*/ 0 60000 65536"/>
                <a:gd name="T11" fmla="*/ 0 60000 65536"/>
                <a:gd name="T12" fmla="*/ 0 w 249"/>
                <a:gd name="T13" fmla="*/ 0 h 42"/>
                <a:gd name="T14" fmla="*/ 249 w 249"/>
                <a:gd name="T15" fmla="*/ 42 h 42"/>
              </a:gdLst>
              <a:ahLst/>
              <a:cxnLst>
                <a:cxn ang="T8">
                  <a:pos x="T0" y="T1"/>
                </a:cxn>
                <a:cxn ang="T9">
                  <a:pos x="T2" y="T3"/>
                </a:cxn>
                <a:cxn ang="T10">
                  <a:pos x="T4" y="T5"/>
                </a:cxn>
                <a:cxn ang="T11">
                  <a:pos x="T6" y="T7"/>
                </a:cxn>
              </a:cxnLst>
              <a:rect l="T12" t="T13" r="T14" b="T15"/>
              <a:pathLst>
                <a:path w="249" h="42">
                  <a:moveTo>
                    <a:pt x="14" y="41"/>
                  </a:moveTo>
                  <a:lnTo>
                    <a:pt x="0" y="36"/>
                  </a:lnTo>
                  <a:lnTo>
                    <a:pt x="248" y="0"/>
                  </a:lnTo>
                  <a:lnTo>
                    <a:pt x="14" y="41"/>
                  </a:lnTo>
                </a:path>
              </a:pathLst>
            </a:custGeom>
            <a:solidFill>
              <a:srgbClr val="B2B2B2"/>
            </a:solidFill>
            <a:ln w="9525" cap="rnd">
              <a:noFill/>
              <a:round/>
              <a:headEnd/>
              <a:tailEnd/>
            </a:ln>
          </p:spPr>
          <p:txBody>
            <a:bodyPr/>
            <a:lstStyle/>
            <a:p>
              <a:endParaRPr lang="en-US" sz="2400"/>
            </a:p>
          </p:txBody>
        </p:sp>
        <p:sp>
          <p:nvSpPr>
            <p:cNvPr id="15" name="Freeform 13"/>
            <p:cNvSpPr>
              <a:spLocks/>
            </p:cNvSpPr>
            <p:nvPr/>
          </p:nvSpPr>
          <p:spPr bwMode="auto">
            <a:xfrm>
              <a:off x="3229" y="3103"/>
              <a:ext cx="370" cy="62"/>
            </a:xfrm>
            <a:custGeom>
              <a:avLst/>
              <a:gdLst>
                <a:gd name="T0" fmla="*/ 0 w 370"/>
                <a:gd name="T1" fmla="*/ 55 h 62"/>
                <a:gd name="T2" fmla="*/ 23 w 370"/>
                <a:gd name="T3" fmla="*/ 61 h 62"/>
                <a:gd name="T4" fmla="*/ 369 w 370"/>
                <a:gd name="T5" fmla="*/ 1 h 62"/>
                <a:gd name="T6" fmla="*/ 363 w 370"/>
                <a:gd name="T7" fmla="*/ 0 h 62"/>
                <a:gd name="T8" fmla="*/ 40 w 370"/>
                <a:gd name="T9" fmla="*/ 48 h 62"/>
                <a:gd name="T10" fmla="*/ 0 w 370"/>
                <a:gd name="T11" fmla="*/ 55 h 62"/>
                <a:gd name="T12" fmla="*/ 0 60000 65536"/>
                <a:gd name="T13" fmla="*/ 0 60000 65536"/>
                <a:gd name="T14" fmla="*/ 0 60000 65536"/>
                <a:gd name="T15" fmla="*/ 0 60000 65536"/>
                <a:gd name="T16" fmla="*/ 0 60000 65536"/>
                <a:gd name="T17" fmla="*/ 0 60000 65536"/>
                <a:gd name="T18" fmla="*/ 0 w 370"/>
                <a:gd name="T19" fmla="*/ 0 h 62"/>
                <a:gd name="T20" fmla="*/ 370 w 370"/>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370" h="62">
                  <a:moveTo>
                    <a:pt x="0" y="55"/>
                  </a:moveTo>
                  <a:lnTo>
                    <a:pt x="23" y="61"/>
                  </a:lnTo>
                  <a:lnTo>
                    <a:pt x="369" y="1"/>
                  </a:lnTo>
                  <a:lnTo>
                    <a:pt x="363" y="0"/>
                  </a:lnTo>
                  <a:lnTo>
                    <a:pt x="40" y="48"/>
                  </a:lnTo>
                  <a:lnTo>
                    <a:pt x="0" y="55"/>
                  </a:lnTo>
                </a:path>
              </a:pathLst>
            </a:custGeom>
            <a:solidFill>
              <a:srgbClr val="B0B0B0"/>
            </a:solidFill>
            <a:ln w="9525" cap="rnd">
              <a:noFill/>
              <a:round/>
              <a:headEnd/>
              <a:tailEnd/>
            </a:ln>
          </p:spPr>
          <p:txBody>
            <a:bodyPr/>
            <a:lstStyle/>
            <a:p>
              <a:endParaRPr lang="en-US" sz="2400"/>
            </a:p>
          </p:txBody>
        </p:sp>
        <p:sp>
          <p:nvSpPr>
            <p:cNvPr id="16" name="Freeform 14"/>
            <p:cNvSpPr>
              <a:spLocks/>
            </p:cNvSpPr>
            <p:nvPr/>
          </p:nvSpPr>
          <p:spPr bwMode="auto">
            <a:xfrm>
              <a:off x="3240" y="3103"/>
              <a:ext cx="372" cy="65"/>
            </a:xfrm>
            <a:custGeom>
              <a:avLst/>
              <a:gdLst>
                <a:gd name="T0" fmla="*/ 0 w 372"/>
                <a:gd name="T1" fmla="*/ 58 h 65"/>
                <a:gd name="T2" fmla="*/ 23 w 372"/>
                <a:gd name="T3" fmla="*/ 64 h 65"/>
                <a:gd name="T4" fmla="*/ 371 w 372"/>
                <a:gd name="T5" fmla="*/ 4 h 65"/>
                <a:gd name="T6" fmla="*/ 352 w 372"/>
                <a:gd name="T7" fmla="*/ 0 h 65"/>
                <a:gd name="T8" fmla="*/ 234 w 372"/>
                <a:gd name="T9" fmla="*/ 17 h 65"/>
                <a:gd name="T10" fmla="*/ 0 w 372"/>
                <a:gd name="T11" fmla="*/ 58 h 65"/>
                <a:gd name="T12" fmla="*/ 0 60000 65536"/>
                <a:gd name="T13" fmla="*/ 0 60000 65536"/>
                <a:gd name="T14" fmla="*/ 0 60000 65536"/>
                <a:gd name="T15" fmla="*/ 0 60000 65536"/>
                <a:gd name="T16" fmla="*/ 0 60000 65536"/>
                <a:gd name="T17" fmla="*/ 0 60000 65536"/>
                <a:gd name="T18" fmla="*/ 0 w 372"/>
                <a:gd name="T19" fmla="*/ 0 h 65"/>
                <a:gd name="T20" fmla="*/ 372 w 372"/>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72" h="65">
                  <a:moveTo>
                    <a:pt x="0" y="58"/>
                  </a:moveTo>
                  <a:lnTo>
                    <a:pt x="23" y="64"/>
                  </a:lnTo>
                  <a:lnTo>
                    <a:pt x="371" y="4"/>
                  </a:lnTo>
                  <a:lnTo>
                    <a:pt x="352" y="0"/>
                  </a:lnTo>
                  <a:lnTo>
                    <a:pt x="234" y="17"/>
                  </a:lnTo>
                  <a:lnTo>
                    <a:pt x="0" y="58"/>
                  </a:lnTo>
                </a:path>
              </a:pathLst>
            </a:custGeom>
            <a:solidFill>
              <a:srgbClr val="ADADAD"/>
            </a:solidFill>
            <a:ln w="9525" cap="rnd">
              <a:noFill/>
              <a:round/>
              <a:headEnd/>
              <a:tailEnd/>
            </a:ln>
          </p:spPr>
          <p:txBody>
            <a:bodyPr/>
            <a:lstStyle/>
            <a:p>
              <a:endParaRPr lang="en-US" sz="2400"/>
            </a:p>
          </p:txBody>
        </p:sp>
        <p:sp>
          <p:nvSpPr>
            <p:cNvPr id="17" name="Freeform 15"/>
            <p:cNvSpPr>
              <a:spLocks/>
            </p:cNvSpPr>
            <p:nvPr/>
          </p:nvSpPr>
          <p:spPr bwMode="auto">
            <a:xfrm>
              <a:off x="3251" y="3104"/>
              <a:ext cx="372" cy="67"/>
            </a:xfrm>
            <a:custGeom>
              <a:avLst/>
              <a:gdLst>
                <a:gd name="T0" fmla="*/ 0 w 372"/>
                <a:gd name="T1" fmla="*/ 59 h 67"/>
                <a:gd name="T2" fmla="*/ 23 w 372"/>
                <a:gd name="T3" fmla="*/ 66 h 67"/>
                <a:gd name="T4" fmla="*/ 371 w 372"/>
                <a:gd name="T5" fmla="*/ 4 h 67"/>
                <a:gd name="T6" fmla="*/ 345 w 372"/>
                <a:gd name="T7" fmla="*/ 0 h 67"/>
                <a:gd name="T8" fmla="*/ 0 w 372"/>
                <a:gd name="T9" fmla="*/ 59 h 67"/>
                <a:gd name="T10" fmla="*/ 0 60000 65536"/>
                <a:gd name="T11" fmla="*/ 0 60000 65536"/>
                <a:gd name="T12" fmla="*/ 0 60000 65536"/>
                <a:gd name="T13" fmla="*/ 0 60000 65536"/>
                <a:gd name="T14" fmla="*/ 0 60000 65536"/>
                <a:gd name="T15" fmla="*/ 0 w 372"/>
                <a:gd name="T16" fmla="*/ 0 h 67"/>
                <a:gd name="T17" fmla="*/ 372 w 372"/>
                <a:gd name="T18" fmla="*/ 67 h 67"/>
              </a:gdLst>
              <a:ahLst/>
              <a:cxnLst>
                <a:cxn ang="T10">
                  <a:pos x="T0" y="T1"/>
                </a:cxn>
                <a:cxn ang="T11">
                  <a:pos x="T2" y="T3"/>
                </a:cxn>
                <a:cxn ang="T12">
                  <a:pos x="T4" y="T5"/>
                </a:cxn>
                <a:cxn ang="T13">
                  <a:pos x="T6" y="T7"/>
                </a:cxn>
                <a:cxn ang="T14">
                  <a:pos x="T8" y="T9"/>
                </a:cxn>
              </a:cxnLst>
              <a:rect l="T15" t="T16" r="T17" b="T18"/>
              <a:pathLst>
                <a:path w="372" h="67">
                  <a:moveTo>
                    <a:pt x="0" y="59"/>
                  </a:moveTo>
                  <a:lnTo>
                    <a:pt x="23" y="66"/>
                  </a:lnTo>
                  <a:lnTo>
                    <a:pt x="371" y="4"/>
                  </a:lnTo>
                  <a:lnTo>
                    <a:pt x="345" y="0"/>
                  </a:lnTo>
                  <a:lnTo>
                    <a:pt x="0" y="59"/>
                  </a:lnTo>
                </a:path>
              </a:pathLst>
            </a:custGeom>
            <a:solidFill>
              <a:srgbClr val="ABABAB"/>
            </a:solidFill>
            <a:ln w="9525" cap="rnd">
              <a:noFill/>
              <a:round/>
              <a:headEnd/>
              <a:tailEnd/>
            </a:ln>
          </p:spPr>
          <p:txBody>
            <a:bodyPr/>
            <a:lstStyle/>
            <a:p>
              <a:endParaRPr lang="en-US" sz="2400"/>
            </a:p>
          </p:txBody>
        </p:sp>
        <p:sp>
          <p:nvSpPr>
            <p:cNvPr id="18" name="Freeform 16"/>
            <p:cNvSpPr>
              <a:spLocks/>
            </p:cNvSpPr>
            <p:nvPr/>
          </p:nvSpPr>
          <p:spPr bwMode="auto">
            <a:xfrm>
              <a:off x="3263" y="3107"/>
              <a:ext cx="375" cy="67"/>
            </a:xfrm>
            <a:custGeom>
              <a:avLst/>
              <a:gdLst>
                <a:gd name="T0" fmla="*/ 0 w 375"/>
                <a:gd name="T1" fmla="*/ 59 h 67"/>
                <a:gd name="T2" fmla="*/ 23 w 375"/>
                <a:gd name="T3" fmla="*/ 66 h 67"/>
                <a:gd name="T4" fmla="*/ 374 w 375"/>
                <a:gd name="T5" fmla="*/ 5 h 67"/>
                <a:gd name="T6" fmla="*/ 347 w 375"/>
                <a:gd name="T7" fmla="*/ 0 h 67"/>
                <a:gd name="T8" fmla="*/ 0 w 375"/>
                <a:gd name="T9" fmla="*/ 59 h 67"/>
                <a:gd name="T10" fmla="*/ 0 60000 65536"/>
                <a:gd name="T11" fmla="*/ 0 60000 65536"/>
                <a:gd name="T12" fmla="*/ 0 60000 65536"/>
                <a:gd name="T13" fmla="*/ 0 60000 65536"/>
                <a:gd name="T14" fmla="*/ 0 60000 65536"/>
                <a:gd name="T15" fmla="*/ 0 w 375"/>
                <a:gd name="T16" fmla="*/ 0 h 67"/>
                <a:gd name="T17" fmla="*/ 375 w 375"/>
                <a:gd name="T18" fmla="*/ 67 h 67"/>
              </a:gdLst>
              <a:ahLst/>
              <a:cxnLst>
                <a:cxn ang="T10">
                  <a:pos x="T0" y="T1"/>
                </a:cxn>
                <a:cxn ang="T11">
                  <a:pos x="T2" y="T3"/>
                </a:cxn>
                <a:cxn ang="T12">
                  <a:pos x="T4" y="T5"/>
                </a:cxn>
                <a:cxn ang="T13">
                  <a:pos x="T6" y="T7"/>
                </a:cxn>
                <a:cxn ang="T14">
                  <a:pos x="T8" y="T9"/>
                </a:cxn>
              </a:cxnLst>
              <a:rect l="T15" t="T16" r="T17" b="T18"/>
              <a:pathLst>
                <a:path w="375" h="67">
                  <a:moveTo>
                    <a:pt x="0" y="59"/>
                  </a:moveTo>
                  <a:lnTo>
                    <a:pt x="23" y="66"/>
                  </a:lnTo>
                  <a:lnTo>
                    <a:pt x="374" y="5"/>
                  </a:lnTo>
                  <a:lnTo>
                    <a:pt x="347" y="0"/>
                  </a:lnTo>
                  <a:lnTo>
                    <a:pt x="0" y="59"/>
                  </a:lnTo>
                </a:path>
              </a:pathLst>
            </a:custGeom>
            <a:solidFill>
              <a:srgbClr val="A8A8A8"/>
            </a:solidFill>
            <a:ln w="9525" cap="rnd">
              <a:noFill/>
              <a:round/>
              <a:headEnd/>
              <a:tailEnd/>
            </a:ln>
          </p:spPr>
          <p:txBody>
            <a:bodyPr/>
            <a:lstStyle/>
            <a:p>
              <a:endParaRPr lang="en-US" sz="2400"/>
            </a:p>
          </p:txBody>
        </p:sp>
        <p:sp>
          <p:nvSpPr>
            <p:cNvPr id="19" name="Freeform 17"/>
            <p:cNvSpPr>
              <a:spLocks/>
            </p:cNvSpPr>
            <p:nvPr/>
          </p:nvSpPr>
          <p:spPr bwMode="auto">
            <a:xfrm>
              <a:off x="3275" y="3109"/>
              <a:ext cx="377" cy="68"/>
            </a:xfrm>
            <a:custGeom>
              <a:avLst/>
              <a:gdLst>
                <a:gd name="T0" fmla="*/ 0 w 377"/>
                <a:gd name="T1" fmla="*/ 60 h 68"/>
                <a:gd name="T2" fmla="*/ 23 w 377"/>
                <a:gd name="T3" fmla="*/ 67 h 68"/>
                <a:gd name="T4" fmla="*/ 376 w 377"/>
                <a:gd name="T5" fmla="*/ 5 h 68"/>
                <a:gd name="T6" fmla="*/ 348 w 377"/>
                <a:gd name="T7" fmla="*/ 0 h 68"/>
                <a:gd name="T8" fmla="*/ 0 w 377"/>
                <a:gd name="T9" fmla="*/ 60 h 68"/>
                <a:gd name="T10" fmla="*/ 0 60000 65536"/>
                <a:gd name="T11" fmla="*/ 0 60000 65536"/>
                <a:gd name="T12" fmla="*/ 0 60000 65536"/>
                <a:gd name="T13" fmla="*/ 0 60000 65536"/>
                <a:gd name="T14" fmla="*/ 0 60000 65536"/>
                <a:gd name="T15" fmla="*/ 0 w 377"/>
                <a:gd name="T16" fmla="*/ 0 h 68"/>
                <a:gd name="T17" fmla="*/ 377 w 377"/>
                <a:gd name="T18" fmla="*/ 68 h 68"/>
              </a:gdLst>
              <a:ahLst/>
              <a:cxnLst>
                <a:cxn ang="T10">
                  <a:pos x="T0" y="T1"/>
                </a:cxn>
                <a:cxn ang="T11">
                  <a:pos x="T2" y="T3"/>
                </a:cxn>
                <a:cxn ang="T12">
                  <a:pos x="T4" y="T5"/>
                </a:cxn>
                <a:cxn ang="T13">
                  <a:pos x="T6" y="T7"/>
                </a:cxn>
                <a:cxn ang="T14">
                  <a:pos x="T8" y="T9"/>
                </a:cxn>
              </a:cxnLst>
              <a:rect l="T15" t="T16" r="T17" b="T18"/>
              <a:pathLst>
                <a:path w="377" h="68">
                  <a:moveTo>
                    <a:pt x="0" y="60"/>
                  </a:moveTo>
                  <a:lnTo>
                    <a:pt x="23" y="67"/>
                  </a:lnTo>
                  <a:lnTo>
                    <a:pt x="376" y="5"/>
                  </a:lnTo>
                  <a:lnTo>
                    <a:pt x="348" y="0"/>
                  </a:lnTo>
                  <a:lnTo>
                    <a:pt x="0" y="60"/>
                  </a:lnTo>
                </a:path>
              </a:pathLst>
            </a:custGeom>
            <a:solidFill>
              <a:srgbClr val="A6A6A6"/>
            </a:solidFill>
            <a:ln w="9525" cap="rnd">
              <a:noFill/>
              <a:round/>
              <a:headEnd/>
              <a:tailEnd/>
            </a:ln>
          </p:spPr>
          <p:txBody>
            <a:bodyPr/>
            <a:lstStyle/>
            <a:p>
              <a:endParaRPr lang="en-US" sz="2400"/>
            </a:p>
          </p:txBody>
        </p:sp>
        <p:sp>
          <p:nvSpPr>
            <p:cNvPr id="20" name="Freeform 18"/>
            <p:cNvSpPr>
              <a:spLocks/>
            </p:cNvSpPr>
            <p:nvPr/>
          </p:nvSpPr>
          <p:spPr bwMode="auto">
            <a:xfrm>
              <a:off x="3286" y="3112"/>
              <a:ext cx="378" cy="68"/>
            </a:xfrm>
            <a:custGeom>
              <a:avLst/>
              <a:gdLst>
                <a:gd name="T0" fmla="*/ 0 w 378"/>
                <a:gd name="T1" fmla="*/ 61 h 68"/>
                <a:gd name="T2" fmla="*/ 23 w 378"/>
                <a:gd name="T3" fmla="*/ 67 h 68"/>
                <a:gd name="T4" fmla="*/ 377 w 378"/>
                <a:gd name="T5" fmla="*/ 5 h 68"/>
                <a:gd name="T6" fmla="*/ 350 w 378"/>
                <a:gd name="T7" fmla="*/ 0 h 68"/>
                <a:gd name="T8" fmla="*/ 0 w 378"/>
                <a:gd name="T9" fmla="*/ 61 h 68"/>
                <a:gd name="T10" fmla="*/ 0 60000 65536"/>
                <a:gd name="T11" fmla="*/ 0 60000 65536"/>
                <a:gd name="T12" fmla="*/ 0 60000 65536"/>
                <a:gd name="T13" fmla="*/ 0 60000 65536"/>
                <a:gd name="T14" fmla="*/ 0 60000 65536"/>
                <a:gd name="T15" fmla="*/ 0 w 378"/>
                <a:gd name="T16" fmla="*/ 0 h 68"/>
                <a:gd name="T17" fmla="*/ 378 w 378"/>
                <a:gd name="T18" fmla="*/ 68 h 68"/>
              </a:gdLst>
              <a:ahLst/>
              <a:cxnLst>
                <a:cxn ang="T10">
                  <a:pos x="T0" y="T1"/>
                </a:cxn>
                <a:cxn ang="T11">
                  <a:pos x="T2" y="T3"/>
                </a:cxn>
                <a:cxn ang="T12">
                  <a:pos x="T4" y="T5"/>
                </a:cxn>
                <a:cxn ang="T13">
                  <a:pos x="T6" y="T7"/>
                </a:cxn>
                <a:cxn ang="T14">
                  <a:pos x="T8" y="T9"/>
                </a:cxn>
              </a:cxnLst>
              <a:rect l="T15" t="T16" r="T17" b="T18"/>
              <a:pathLst>
                <a:path w="378" h="68">
                  <a:moveTo>
                    <a:pt x="0" y="61"/>
                  </a:moveTo>
                  <a:lnTo>
                    <a:pt x="23" y="67"/>
                  </a:lnTo>
                  <a:lnTo>
                    <a:pt x="377" y="5"/>
                  </a:lnTo>
                  <a:lnTo>
                    <a:pt x="350" y="0"/>
                  </a:lnTo>
                  <a:lnTo>
                    <a:pt x="0" y="61"/>
                  </a:lnTo>
                </a:path>
              </a:pathLst>
            </a:custGeom>
            <a:solidFill>
              <a:srgbClr val="A3A3A3"/>
            </a:solidFill>
            <a:ln w="9525" cap="rnd">
              <a:noFill/>
              <a:round/>
              <a:headEnd/>
              <a:tailEnd/>
            </a:ln>
          </p:spPr>
          <p:txBody>
            <a:bodyPr/>
            <a:lstStyle/>
            <a:p>
              <a:endParaRPr lang="en-US" sz="2400"/>
            </a:p>
          </p:txBody>
        </p:sp>
        <p:sp>
          <p:nvSpPr>
            <p:cNvPr id="21" name="Freeform 19"/>
            <p:cNvSpPr>
              <a:spLocks/>
            </p:cNvSpPr>
            <p:nvPr/>
          </p:nvSpPr>
          <p:spPr bwMode="auto">
            <a:xfrm>
              <a:off x="3298" y="3115"/>
              <a:ext cx="379" cy="68"/>
            </a:xfrm>
            <a:custGeom>
              <a:avLst/>
              <a:gdLst>
                <a:gd name="T0" fmla="*/ 0 w 379"/>
                <a:gd name="T1" fmla="*/ 61 h 68"/>
                <a:gd name="T2" fmla="*/ 23 w 379"/>
                <a:gd name="T3" fmla="*/ 67 h 68"/>
                <a:gd name="T4" fmla="*/ 378 w 379"/>
                <a:gd name="T5" fmla="*/ 5 h 68"/>
                <a:gd name="T6" fmla="*/ 352 w 379"/>
                <a:gd name="T7" fmla="*/ 0 h 68"/>
                <a:gd name="T8" fmla="*/ 0 w 379"/>
                <a:gd name="T9" fmla="*/ 61 h 68"/>
                <a:gd name="T10" fmla="*/ 0 60000 65536"/>
                <a:gd name="T11" fmla="*/ 0 60000 65536"/>
                <a:gd name="T12" fmla="*/ 0 60000 65536"/>
                <a:gd name="T13" fmla="*/ 0 60000 65536"/>
                <a:gd name="T14" fmla="*/ 0 60000 65536"/>
                <a:gd name="T15" fmla="*/ 0 w 379"/>
                <a:gd name="T16" fmla="*/ 0 h 68"/>
                <a:gd name="T17" fmla="*/ 379 w 379"/>
                <a:gd name="T18" fmla="*/ 68 h 68"/>
              </a:gdLst>
              <a:ahLst/>
              <a:cxnLst>
                <a:cxn ang="T10">
                  <a:pos x="T0" y="T1"/>
                </a:cxn>
                <a:cxn ang="T11">
                  <a:pos x="T2" y="T3"/>
                </a:cxn>
                <a:cxn ang="T12">
                  <a:pos x="T4" y="T5"/>
                </a:cxn>
                <a:cxn ang="T13">
                  <a:pos x="T6" y="T7"/>
                </a:cxn>
                <a:cxn ang="T14">
                  <a:pos x="T8" y="T9"/>
                </a:cxn>
              </a:cxnLst>
              <a:rect l="T15" t="T16" r="T17" b="T18"/>
              <a:pathLst>
                <a:path w="379" h="68">
                  <a:moveTo>
                    <a:pt x="0" y="61"/>
                  </a:moveTo>
                  <a:lnTo>
                    <a:pt x="23" y="67"/>
                  </a:lnTo>
                  <a:lnTo>
                    <a:pt x="378" y="5"/>
                  </a:lnTo>
                  <a:lnTo>
                    <a:pt x="352" y="0"/>
                  </a:lnTo>
                  <a:lnTo>
                    <a:pt x="0" y="61"/>
                  </a:lnTo>
                </a:path>
              </a:pathLst>
            </a:custGeom>
            <a:solidFill>
              <a:srgbClr val="A1A1A1"/>
            </a:solidFill>
            <a:ln w="9525" cap="rnd">
              <a:noFill/>
              <a:round/>
              <a:headEnd/>
              <a:tailEnd/>
            </a:ln>
          </p:spPr>
          <p:txBody>
            <a:bodyPr/>
            <a:lstStyle/>
            <a:p>
              <a:endParaRPr lang="en-US" sz="2400"/>
            </a:p>
          </p:txBody>
        </p:sp>
        <p:sp>
          <p:nvSpPr>
            <p:cNvPr id="22" name="Freeform 20"/>
            <p:cNvSpPr>
              <a:spLocks/>
            </p:cNvSpPr>
            <p:nvPr/>
          </p:nvSpPr>
          <p:spPr bwMode="auto">
            <a:xfrm>
              <a:off x="3310" y="3118"/>
              <a:ext cx="381" cy="68"/>
            </a:xfrm>
            <a:custGeom>
              <a:avLst/>
              <a:gdLst>
                <a:gd name="T0" fmla="*/ 0 w 381"/>
                <a:gd name="T1" fmla="*/ 60 h 68"/>
                <a:gd name="T2" fmla="*/ 23 w 381"/>
                <a:gd name="T3" fmla="*/ 67 h 68"/>
                <a:gd name="T4" fmla="*/ 380 w 381"/>
                <a:gd name="T5" fmla="*/ 5 h 68"/>
                <a:gd name="T6" fmla="*/ 353 w 381"/>
                <a:gd name="T7" fmla="*/ 0 h 68"/>
                <a:gd name="T8" fmla="*/ 0 w 381"/>
                <a:gd name="T9" fmla="*/ 60 h 68"/>
                <a:gd name="T10" fmla="*/ 0 60000 65536"/>
                <a:gd name="T11" fmla="*/ 0 60000 65536"/>
                <a:gd name="T12" fmla="*/ 0 60000 65536"/>
                <a:gd name="T13" fmla="*/ 0 60000 65536"/>
                <a:gd name="T14" fmla="*/ 0 60000 65536"/>
                <a:gd name="T15" fmla="*/ 0 w 381"/>
                <a:gd name="T16" fmla="*/ 0 h 68"/>
                <a:gd name="T17" fmla="*/ 381 w 381"/>
                <a:gd name="T18" fmla="*/ 68 h 68"/>
              </a:gdLst>
              <a:ahLst/>
              <a:cxnLst>
                <a:cxn ang="T10">
                  <a:pos x="T0" y="T1"/>
                </a:cxn>
                <a:cxn ang="T11">
                  <a:pos x="T2" y="T3"/>
                </a:cxn>
                <a:cxn ang="T12">
                  <a:pos x="T4" y="T5"/>
                </a:cxn>
                <a:cxn ang="T13">
                  <a:pos x="T6" y="T7"/>
                </a:cxn>
                <a:cxn ang="T14">
                  <a:pos x="T8" y="T9"/>
                </a:cxn>
              </a:cxnLst>
              <a:rect l="T15" t="T16" r="T17" b="T18"/>
              <a:pathLst>
                <a:path w="381" h="68">
                  <a:moveTo>
                    <a:pt x="0" y="60"/>
                  </a:moveTo>
                  <a:lnTo>
                    <a:pt x="23" y="67"/>
                  </a:lnTo>
                  <a:lnTo>
                    <a:pt x="380" y="5"/>
                  </a:lnTo>
                  <a:lnTo>
                    <a:pt x="353" y="0"/>
                  </a:lnTo>
                  <a:lnTo>
                    <a:pt x="0" y="60"/>
                  </a:lnTo>
                </a:path>
              </a:pathLst>
            </a:custGeom>
            <a:solidFill>
              <a:srgbClr val="9E9E9E"/>
            </a:solidFill>
            <a:ln w="9525" cap="rnd">
              <a:noFill/>
              <a:round/>
              <a:headEnd/>
              <a:tailEnd/>
            </a:ln>
          </p:spPr>
          <p:txBody>
            <a:bodyPr/>
            <a:lstStyle/>
            <a:p>
              <a:endParaRPr lang="en-US" sz="2400"/>
            </a:p>
          </p:txBody>
        </p:sp>
        <p:sp>
          <p:nvSpPr>
            <p:cNvPr id="23" name="Freeform 21"/>
            <p:cNvSpPr>
              <a:spLocks/>
            </p:cNvSpPr>
            <p:nvPr/>
          </p:nvSpPr>
          <p:spPr bwMode="auto">
            <a:xfrm>
              <a:off x="3321" y="3120"/>
              <a:ext cx="382" cy="69"/>
            </a:xfrm>
            <a:custGeom>
              <a:avLst/>
              <a:gdLst>
                <a:gd name="T0" fmla="*/ 0 w 382"/>
                <a:gd name="T1" fmla="*/ 62 h 69"/>
                <a:gd name="T2" fmla="*/ 23 w 382"/>
                <a:gd name="T3" fmla="*/ 68 h 69"/>
                <a:gd name="T4" fmla="*/ 381 w 382"/>
                <a:gd name="T5" fmla="*/ 5 h 69"/>
                <a:gd name="T6" fmla="*/ 354 w 382"/>
                <a:gd name="T7" fmla="*/ 0 h 69"/>
                <a:gd name="T8" fmla="*/ 0 w 382"/>
                <a:gd name="T9" fmla="*/ 62 h 69"/>
                <a:gd name="T10" fmla="*/ 0 60000 65536"/>
                <a:gd name="T11" fmla="*/ 0 60000 65536"/>
                <a:gd name="T12" fmla="*/ 0 60000 65536"/>
                <a:gd name="T13" fmla="*/ 0 60000 65536"/>
                <a:gd name="T14" fmla="*/ 0 60000 65536"/>
                <a:gd name="T15" fmla="*/ 0 w 382"/>
                <a:gd name="T16" fmla="*/ 0 h 69"/>
                <a:gd name="T17" fmla="*/ 382 w 382"/>
                <a:gd name="T18" fmla="*/ 69 h 69"/>
              </a:gdLst>
              <a:ahLst/>
              <a:cxnLst>
                <a:cxn ang="T10">
                  <a:pos x="T0" y="T1"/>
                </a:cxn>
                <a:cxn ang="T11">
                  <a:pos x="T2" y="T3"/>
                </a:cxn>
                <a:cxn ang="T12">
                  <a:pos x="T4" y="T5"/>
                </a:cxn>
                <a:cxn ang="T13">
                  <a:pos x="T6" y="T7"/>
                </a:cxn>
                <a:cxn ang="T14">
                  <a:pos x="T8" y="T9"/>
                </a:cxn>
              </a:cxnLst>
              <a:rect l="T15" t="T16" r="T17" b="T18"/>
              <a:pathLst>
                <a:path w="382" h="69">
                  <a:moveTo>
                    <a:pt x="0" y="62"/>
                  </a:moveTo>
                  <a:lnTo>
                    <a:pt x="23" y="68"/>
                  </a:lnTo>
                  <a:lnTo>
                    <a:pt x="381" y="5"/>
                  </a:lnTo>
                  <a:lnTo>
                    <a:pt x="354" y="0"/>
                  </a:lnTo>
                  <a:lnTo>
                    <a:pt x="0" y="62"/>
                  </a:lnTo>
                </a:path>
              </a:pathLst>
            </a:custGeom>
            <a:solidFill>
              <a:srgbClr val="9C9C9C"/>
            </a:solidFill>
            <a:ln w="9525" cap="rnd">
              <a:noFill/>
              <a:round/>
              <a:headEnd/>
              <a:tailEnd/>
            </a:ln>
          </p:spPr>
          <p:txBody>
            <a:bodyPr/>
            <a:lstStyle/>
            <a:p>
              <a:endParaRPr lang="en-US" sz="2400"/>
            </a:p>
          </p:txBody>
        </p:sp>
        <p:sp>
          <p:nvSpPr>
            <p:cNvPr id="24" name="Freeform 22"/>
            <p:cNvSpPr>
              <a:spLocks/>
            </p:cNvSpPr>
            <p:nvPr/>
          </p:nvSpPr>
          <p:spPr bwMode="auto">
            <a:xfrm>
              <a:off x="3333" y="3124"/>
              <a:ext cx="383" cy="69"/>
            </a:xfrm>
            <a:custGeom>
              <a:avLst/>
              <a:gdLst>
                <a:gd name="T0" fmla="*/ 0 w 383"/>
                <a:gd name="T1" fmla="*/ 61 h 69"/>
                <a:gd name="T2" fmla="*/ 23 w 383"/>
                <a:gd name="T3" fmla="*/ 68 h 69"/>
                <a:gd name="T4" fmla="*/ 382 w 383"/>
                <a:gd name="T5" fmla="*/ 4 h 69"/>
                <a:gd name="T6" fmla="*/ 356 w 383"/>
                <a:gd name="T7" fmla="*/ 0 h 69"/>
                <a:gd name="T8" fmla="*/ 0 w 383"/>
                <a:gd name="T9" fmla="*/ 61 h 69"/>
                <a:gd name="T10" fmla="*/ 0 60000 65536"/>
                <a:gd name="T11" fmla="*/ 0 60000 65536"/>
                <a:gd name="T12" fmla="*/ 0 60000 65536"/>
                <a:gd name="T13" fmla="*/ 0 60000 65536"/>
                <a:gd name="T14" fmla="*/ 0 60000 65536"/>
                <a:gd name="T15" fmla="*/ 0 w 383"/>
                <a:gd name="T16" fmla="*/ 0 h 69"/>
                <a:gd name="T17" fmla="*/ 383 w 383"/>
                <a:gd name="T18" fmla="*/ 69 h 69"/>
              </a:gdLst>
              <a:ahLst/>
              <a:cxnLst>
                <a:cxn ang="T10">
                  <a:pos x="T0" y="T1"/>
                </a:cxn>
                <a:cxn ang="T11">
                  <a:pos x="T2" y="T3"/>
                </a:cxn>
                <a:cxn ang="T12">
                  <a:pos x="T4" y="T5"/>
                </a:cxn>
                <a:cxn ang="T13">
                  <a:pos x="T6" y="T7"/>
                </a:cxn>
                <a:cxn ang="T14">
                  <a:pos x="T8" y="T9"/>
                </a:cxn>
              </a:cxnLst>
              <a:rect l="T15" t="T16" r="T17" b="T18"/>
              <a:pathLst>
                <a:path w="383" h="69">
                  <a:moveTo>
                    <a:pt x="0" y="61"/>
                  </a:moveTo>
                  <a:lnTo>
                    <a:pt x="23" y="68"/>
                  </a:lnTo>
                  <a:lnTo>
                    <a:pt x="382" y="4"/>
                  </a:lnTo>
                  <a:lnTo>
                    <a:pt x="356" y="0"/>
                  </a:lnTo>
                  <a:lnTo>
                    <a:pt x="0" y="61"/>
                  </a:lnTo>
                </a:path>
              </a:pathLst>
            </a:custGeom>
            <a:solidFill>
              <a:srgbClr val="999999"/>
            </a:solidFill>
            <a:ln w="9525" cap="rnd">
              <a:noFill/>
              <a:round/>
              <a:headEnd/>
              <a:tailEnd/>
            </a:ln>
          </p:spPr>
          <p:txBody>
            <a:bodyPr/>
            <a:lstStyle/>
            <a:p>
              <a:endParaRPr lang="en-US" sz="2400"/>
            </a:p>
          </p:txBody>
        </p:sp>
        <p:sp>
          <p:nvSpPr>
            <p:cNvPr id="25" name="Freeform 23"/>
            <p:cNvSpPr>
              <a:spLocks/>
            </p:cNvSpPr>
            <p:nvPr/>
          </p:nvSpPr>
          <p:spPr bwMode="auto">
            <a:xfrm>
              <a:off x="3345" y="3126"/>
              <a:ext cx="384" cy="69"/>
            </a:xfrm>
            <a:custGeom>
              <a:avLst/>
              <a:gdLst>
                <a:gd name="T0" fmla="*/ 0 w 384"/>
                <a:gd name="T1" fmla="*/ 61 h 69"/>
                <a:gd name="T2" fmla="*/ 22 w 384"/>
                <a:gd name="T3" fmla="*/ 68 h 69"/>
                <a:gd name="T4" fmla="*/ 383 w 384"/>
                <a:gd name="T5" fmla="*/ 5 h 69"/>
                <a:gd name="T6" fmla="*/ 357 w 384"/>
                <a:gd name="T7" fmla="*/ 0 h 69"/>
                <a:gd name="T8" fmla="*/ 0 w 384"/>
                <a:gd name="T9" fmla="*/ 61 h 69"/>
                <a:gd name="T10" fmla="*/ 0 60000 65536"/>
                <a:gd name="T11" fmla="*/ 0 60000 65536"/>
                <a:gd name="T12" fmla="*/ 0 60000 65536"/>
                <a:gd name="T13" fmla="*/ 0 60000 65536"/>
                <a:gd name="T14" fmla="*/ 0 60000 65536"/>
                <a:gd name="T15" fmla="*/ 0 w 384"/>
                <a:gd name="T16" fmla="*/ 0 h 69"/>
                <a:gd name="T17" fmla="*/ 384 w 384"/>
                <a:gd name="T18" fmla="*/ 69 h 69"/>
              </a:gdLst>
              <a:ahLst/>
              <a:cxnLst>
                <a:cxn ang="T10">
                  <a:pos x="T0" y="T1"/>
                </a:cxn>
                <a:cxn ang="T11">
                  <a:pos x="T2" y="T3"/>
                </a:cxn>
                <a:cxn ang="T12">
                  <a:pos x="T4" y="T5"/>
                </a:cxn>
                <a:cxn ang="T13">
                  <a:pos x="T6" y="T7"/>
                </a:cxn>
                <a:cxn ang="T14">
                  <a:pos x="T8" y="T9"/>
                </a:cxn>
              </a:cxnLst>
              <a:rect l="T15" t="T16" r="T17" b="T18"/>
              <a:pathLst>
                <a:path w="384" h="69">
                  <a:moveTo>
                    <a:pt x="0" y="61"/>
                  </a:moveTo>
                  <a:lnTo>
                    <a:pt x="22" y="68"/>
                  </a:lnTo>
                  <a:lnTo>
                    <a:pt x="383" y="5"/>
                  </a:lnTo>
                  <a:lnTo>
                    <a:pt x="357" y="0"/>
                  </a:lnTo>
                  <a:lnTo>
                    <a:pt x="0" y="61"/>
                  </a:lnTo>
                </a:path>
              </a:pathLst>
            </a:custGeom>
            <a:solidFill>
              <a:srgbClr val="969696"/>
            </a:solidFill>
            <a:ln w="9525" cap="rnd">
              <a:noFill/>
              <a:round/>
              <a:headEnd/>
              <a:tailEnd/>
            </a:ln>
          </p:spPr>
          <p:txBody>
            <a:bodyPr/>
            <a:lstStyle/>
            <a:p>
              <a:endParaRPr lang="en-US" sz="2400"/>
            </a:p>
          </p:txBody>
        </p:sp>
        <p:sp>
          <p:nvSpPr>
            <p:cNvPr id="26" name="Freeform 24"/>
            <p:cNvSpPr>
              <a:spLocks/>
            </p:cNvSpPr>
            <p:nvPr/>
          </p:nvSpPr>
          <p:spPr bwMode="auto">
            <a:xfrm>
              <a:off x="3357" y="3128"/>
              <a:ext cx="386" cy="70"/>
            </a:xfrm>
            <a:custGeom>
              <a:avLst/>
              <a:gdLst>
                <a:gd name="T0" fmla="*/ 0 w 386"/>
                <a:gd name="T1" fmla="*/ 63 h 70"/>
                <a:gd name="T2" fmla="*/ 22 w 386"/>
                <a:gd name="T3" fmla="*/ 69 h 70"/>
                <a:gd name="T4" fmla="*/ 385 w 386"/>
                <a:gd name="T5" fmla="*/ 6 h 70"/>
                <a:gd name="T6" fmla="*/ 358 w 386"/>
                <a:gd name="T7" fmla="*/ 0 h 70"/>
                <a:gd name="T8" fmla="*/ 0 w 386"/>
                <a:gd name="T9" fmla="*/ 63 h 70"/>
                <a:gd name="T10" fmla="*/ 0 60000 65536"/>
                <a:gd name="T11" fmla="*/ 0 60000 65536"/>
                <a:gd name="T12" fmla="*/ 0 60000 65536"/>
                <a:gd name="T13" fmla="*/ 0 60000 65536"/>
                <a:gd name="T14" fmla="*/ 0 60000 65536"/>
                <a:gd name="T15" fmla="*/ 0 w 386"/>
                <a:gd name="T16" fmla="*/ 0 h 70"/>
                <a:gd name="T17" fmla="*/ 386 w 386"/>
                <a:gd name="T18" fmla="*/ 70 h 70"/>
              </a:gdLst>
              <a:ahLst/>
              <a:cxnLst>
                <a:cxn ang="T10">
                  <a:pos x="T0" y="T1"/>
                </a:cxn>
                <a:cxn ang="T11">
                  <a:pos x="T2" y="T3"/>
                </a:cxn>
                <a:cxn ang="T12">
                  <a:pos x="T4" y="T5"/>
                </a:cxn>
                <a:cxn ang="T13">
                  <a:pos x="T6" y="T7"/>
                </a:cxn>
                <a:cxn ang="T14">
                  <a:pos x="T8" y="T9"/>
                </a:cxn>
              </a:cxnLst>
              <a:rect l="T15" t="T16" r="T17" b="T18"/>
              <a:pathLst>
                <a:path w="386" h="70">
                  <a:moveTo>
                    <a:pt x="0" y="63"/>
                  </a:moveTo>
                  <a:lnTo>
                    <a:pt x="22" y="69"/>
                  </a:lnTo>
                  <a:lnTo>
                    <a:pt x="385" y="6"/>
                  </a:lnTo>
                  <a:lnTo>
                    <a:pt x="358" y="0"/>
                  </a:lnTo>
                  <a:lnTo>
                    <a:pt x="0" y="63"/>
                  </a:lnTo>
                </a:path>
              </a:pathLst>
            </a:custGeom>
            <a:solidFill>
              <a:srgbClr val="949494"/>
            </a:solidFill>
            <a:ln w="9525" cap="rnd">
              <a:noFill/>
              <a:round/>
              <a:headEnd/>
              <a:tailEnd/>
            </a:ln>
          </p:spPr>
          <p:txBody>
            <a:bodyPr/>
            <a:lstStyle/>
            <a:p>
              <a:endParaRPr lang="en-US" sz="2400"/>
            </a:p>
          </p:txBody>
        </p:sp>
        <p:sp>
          <p:nvSpPr>
            <p:cNvPr id="27" name="Freeform 25"/>
            <p:cNvSpPr>
              <a:spLocks/>
            </p:cNvSpPr>
            <p:nvPr/>
          </p:nvSpPr>
          <p:spPr bwMode="auto">
            <a:xfrm>
              <a:off x="3367" y="3132"/>
              <a:ext cx="389" cy="69"/>
            </a:xfrm>
            <a:custGeom>
              <a:avLst/>
              <a:gdLst>
                <a:gd name="T0" fmla="*/ 0 w 389"/>
                <a:gd name="T1" fmla="*/ 61 h 69"/>
                <a:gd name="T2" fmla="*/ 24 w 389"/>
                <a:gd name="T3" fmla="*/ 68 h 69"/>
                <a:gd name="T4" fmla="*/ 388 w 389"/>
                <a:gd name="T5" fmla="*/ 5 h 69"/>
                <a:gd name="T6" fmla="*/ 361 w 389"/>
                <a:gd name="T7" fmla="*/ 0 h 69"/>
                <a:gd name="T8" fmla="*/ 0 w 389"/>
                <a:gd name="T9" fmla="*/ 61 h 69"/>
                <a:gd name="T10" fmla="*/ 0 60000 65536"/>
                <a:gd name="T11" fmla="*/ 0 60000 65536"/>
                <a:gd name="T12" fmla="*/ 0 60000 65536"/>
                <a:gd name="T13" fmla="*/ 0 60000 65536"/>
                <a:gd name="T14" fmla="*/ 0 60000 65536"/>
                <a:gd name="T15" fmla="*/ 0 w 389"/>
                <a:gd name="T16" fmla="*/ 0 h 69"/>
                <a:gd name="T17" fmla="*/ 389 w 389"/>
                <a:gd name="T18" fmla="*/ 69 h 69"/>
              </a:gdLst>
              <a:ahLst/>
              <a:cxnLst>
                <a:cxn ang="T10">
                  <a:pos x="T0" y="T1"/>
                </a:cxn>
                <a:cxn ang="T11">
                  <a:pos x="T2" y="T3"/>
                </a:cxn>
                <a:cxn ang="T12">
                  <a:pos x="T4" y="T5"/>
                </a:cxn>
                <a:cxn ang="T13">
                  <a:pos x="T6" y="T7"/>
                </a:cxn>
                <a:cxn ang="T14">
                  <a:pos x="T8" y="T9"/>
                </a:cxn>
              </a:cxnLst>
              <a:rect l="T15" t="T16" r="T17" b="T18"/>
              <a:pathLst>
                <a:path w="389" h="69">
                  <a:moveTo>
                    <a:pt x="0" y="61"/>
                  </a:moveTo>
                  <a:lnTo>
                    <a:pt x="24" y="68"/>
                  </a:lnTo>
                  <a:lnTo>
                    <a:pt x="388" y="5"/>
                  </a:lnTo>
                  <a:lnTo>
                    <a:pt x="361" y="0"/>
                  </a:lnTo>
                  <a:lnTo>
                    <a:pt x="0" y="61"/>
                  </a:lnTo>
                </a:path>
              </a:pathLst>
            </a:custGeom>
            <a:solidFill>
              <a:srgbClr val="8F8F8F"/>
            </a:solidFill>
            <a:ln w="9525" cap="rnd">
              <a:noFill/>
              <a:round/>
              <a:headEnd/>
              <a:tailEnd/>
            </a:ln>
          </p:spPr>
          <p:txBody>
            <a:bodyPr/>
            <a:lstStyle/>
            <a:p>
              <a:endParaRPr lang="en-US" sz="2400"/>
            </a:p>
          </p:txBody>
        </p:sp>
        <p:sp>
          <p:nvSpPr>
            <p:cNvPr id="28" name="Freeform 26"/>
            <p:cNvSpPr>
              <a:spLocks/>
            </p:cNvSpPr>
            <p:nvPr/>
          </p:nvSpPr>
          <p:spPr bwMode="auto">
            <a:xfrm>
              <a:off x="3378" y="3135"/>
              <a:ext cx="390" cy="69"/>
            </a:xfrm>
            <a:custGeom>
              <a:avLst/>
              <a:gdLst>
                <a:gd name="T0" fmla="*/ 0 w 390"/>
                <a:gd name="T1" fmla="*/ 62 h 69"/>
                <a:gd name="T2" fmla="*/ 24 w 390"/>
                <a:gd name="T3" fmla="*/ 68 h 69"/>
                <a:gd name="T4" fmla="*/ 389 w 390"/>
                <a:gd name="T5" fmla="*/ 4 h 69"/>
                <a:gd name="T6" fmla="*/ 362 w 390"/>
                <a:gd name="T7" fmla="*/ 0 h 69"/>
                <a:gd name="T8" fmla="*/ 0 w 390"/>
                <a:gd name="T9" fmla="*/ 62 h 69"/>
                <a:gd name="T10" fmla="*/ 0 60000 65536"/>
                <a:gd name="T11" fmla="*/ 0 60000 65536"/>
                <a:gd name="T12" fmla="*/ 0 60000 65536"/>
                <a:gd name="T13" fmla="*/ 0 60000 65536"/>
                <a:gd name="T14" fmla="*/ 0 60000 65536"/>
                <a:gd name="T15" fmla="*/ 0 w 390"/>
                <a:gd name="T16" fmla="*/ 0 h 69"/>
                <a:gd name="T17" fmla="*/ 390 w 390"/>
                <a:gd name="T18" fmla="*/ 69 h 69"/>
              </a:gdLst>
              <a:ahLst/>
              <a:cxnLst>
                <a:cxn ang="T10">
                  <a:pos x="T0" y="T1"/>
                </a:cxn>
                <a:cxn ang="T11">
                  <a:pos x="T2" y="T3"/>
                </a:cxn>
                <a:cxn ang="T12">
                  <a:pos x="T4" y="T5"/>
                </a:cxn>
                <a:cxn ang="T13">
                  <a:pos x="T6" y="T7"/>
                </a:cxn>
                <a:cxn ang="T14">
                  <a:pos x="T8" y="T9"/>
                </a:cxn>
              </a:cxnLst>
              <a:rect l="T15" t="T16" r="T17" b="T18"/>
              <a:pathLst>
                <a:path w="390" h="69">
                  <a:moveTo>
                    <a:pt x="0" y="62"/>
                  </a:moveTo>
                  <a:lnTo>
                    <a:pt x="24" y="68"/>
                  </a:lnTo>
                  <a:lnTo>
                    <a:pt x="389" y="4"/>
                  </a:lnTo>
                  <a:lnTo>
                    <a:pt x="362" y="0"/>
                  </a:lnTo>
                  <a:lnTo>
                    <a:pt x="0" y="62"/>
                  </a:lnTo>
                </a:path>
              </a:pathLst>
            </a:custGeom>
            <a:solidFill>
              <a:srgbClr val="8F8F8F"/>
            </a:solidFill>
            <a:ln w="9525" cap="rnd">
              <a:noFill/>
              <a:round/>
              <a:headEnd/>
              <a:tailEnd/>
            </a:ln>
          </p:spPr>
          <p:txBody>
            <a:bodyPr/>
            <a:lstStyle/>
            <a:p>
              <a:endParaRPr lang="en-US" sz="2400"/>
            </a:p>
          </p:txBody>
        </p:sp>
        <p:sp>
          <p:nvSpPr>
            <p:cNvPr id="29" name="Freeform 27"/>
            <p:cNvSpPr>
              <a:spLocks/>
            </p:cNvSpPr>
            <p:nvPr/>
          </p:nvSpPr>
          <p:spPr bwMode="auto">
            <a:xfrm>
              <a:off x="3390" y="3137"/>
              <a:ext cx="392" cy="71"/>
            </a:xfrm>
            <a:custGeom>
              <a:avLst/>
              <a:gdLst>
                <a:gd name="T0" fmla="*/ 0 w 392"/>
                <a:gd name="T1" fmla="*/ 63 h 71"/>
                <a:gd name="T2" fmla="*/ 23 w 392"/>
                <a:gd name="T3" fmla="*/ 70 h 71"/>
                <a:gd name="T4" fmla="*/ 391 w 392"/>
                <a:gd name="T5" fmla="*/ 5 h 71"/>
                <a:gd name="T6" fmla="*/ 363 w 392"/>
                <a:gd name="T7" fmla="*/ 0 h 71"/>
                <a:gd name="T8" fmla="*/ 0 w 392"/>
                <a:gd name="T9" fmla="*/ 63 h 71"/>
                <a:gd name="T10" fmla="*/ 0 60000 65536"/>
                <a:gd name="T11" fmla="*/ 0 60000 65536"/>
                <a:gd name="T12" fmla="*/ 0 60000 65536"/>
                <a:gd name="T13" fmla="*/ 0 60000 65536"/>
                <a:gd name="T14" fmla="*/ 0 60000 65536"/>
                <a:gd name="T15" fmla="*/ 0 w 392"/>
                <a:gd name="T16" fmla="*/ 0 h 71"/>
                <a:gd name="T17" fmla="*/ 392 w 392"/>
                <a:gd name="T18" fmla="*/ 71 h 71"/>
              </a:gdLst>
              <a:ahLst/>
              <a:cxnLst>
                <a:cxn ang="T10">
                  <a:pos x="T0" y="T1"/>
                </a:cxn>
                <a:cxn ang="T11">
                  <a:pos x="T2" y="T3"/>
                </a:cxn>
                <a:cxn ang="T12">
                  <a:pos x="T4" y="T5"/>
                </a:cxn>
                <a:cxn ang="T13">
                  <a:pos x="T6" y="T7"/>
                </a:cxn>
                <a:cxn ang="T14">
                  <a:pos x="T8" y="T9"/>
                </a:cxn>
              </a:cxnLst>
              <a:rect l="T15" t="T16" r="T17" b="T18"/>
              <a:pathLst>
                <a:path w="392" h="71">
                  <a:moveTo>
                    <a:pt x="0" y="63"/>
                  </a:moveTo>
                  <a:lnTo>
                    <a:pt x="23" y="70"/>
                  </a:lnTo>
                  <a:lnTo>
                    <a:pt x="391" y="5"/>
                  </a:lnTo>
                  <a:lnTo>
                    <a:pt x="363" y="0"/>
                  </a:lnTo>
                  <a:lnTo>
                    <a:pt x="0" y="63"/>
                  </a:lnTo>
                </a:path>
              </a:pathLst>
            </a:custGeom>
            <a:solidFill>
              <a:srgbClr val="8C8C8C"/>
            </a:solidFill>
            <a:ln w="9525" cap="rnd">
              <a:noFill/>
              <a:round/>
              <a:headEnd/>
              <a:tailEnd/>
            </a:ln>
          </p:spPr>
          <p:txBody>
            <a:bodyPr/>
            <a:lstStyle/>
            <a:p>
              <a:endParaRPr lang="en-US" sz="2400"/>
            </a:p>
          </p:txBody>
        </p:sp>
        <p:sp>
          <p:nvSpPr>
            <p:cNvPr id="30" name="Freeform 28"/>
            <p:cNvSpPr>
              <a:spLocks/>
            </p:cNvSpPr>
            <p:nvPr/>
          </p:nvSpPr>
          <p:spPr bwMode="auto">
            <a:xfrm>
              <a:off x="3403" y="3140"/>
              <a:ext cx="393" cy="70"/>
            </a:xfrm>
            <a:custGeom>
              <a:avLst/>
              <a:gdLst>
                <a:gd name="T0" fmla="*/ 0 w 393"/>
                <a:gd name="T1" fmla="*/ 62 h 70"/>
                <a:gd name="T2" fmla="*/ 22 w 393"/>
                <a:gd name="T3" fmla="*/ 69 h 70"/>
                <a:gd name="T4" fmla="*/ 392 w 393"/>
                <a:gd name="T5" fmla="*/ 6 h 70"/>
                <a:gd name="T6" fmla="*/ 365 w 393"/>
                <a:gd name="T7" fmla="*/ 0 h 70"/>
                <a:gd name="T8" fmla="*/ 0 w 393"/>
                <a:gd name="T9" fmla="*/ 62 h 70"/>
                <a:gd name="T10" fmla="*/ 0 60000 65536"/>
                <a:gd name="T11" fmla="*/ 0 60000 65536"/>
                <a:gd name="T12" fmla="*/ 0 60000 65536"/>
                <a:gd name="T13" fmla="*/ 0 60000 65536"/>
                <a:gd name="T14" fmla="*/ 0 60000 65536"/>
                <a:gd name="T15" fmla="*/ 0 w 393"/>
                <a:gd name="T16" fmla="*/ 0 h 70"/>
                <a:gd name="T17" fmla="*/ 393 w 393"/>
                <a:gd name="T18" fmla="*/ 70 h 70"/>
              </a:gdLst>
              <a:ahLst/>
              <a:cxnLst>
                <a:cxn ang="T10">
                  <a:pos x="T0" y="T1"/>
                </a:cxn>
                <a:cxn ang="T11">
                  <a:pos x="T2" y="T3"/>
                </a:cxn>
                <a:cxn ang="T12">
                  <a:pos x="T4" y="T5"/>
                </a:cxn>
                <a:cxn ang="T13">
                  <a:pos x="T6" y="T7"/>
                </a:cxn>
                <a:cxn ang="T14">
                  <a:pos x="T8" y="T9"/>
                </a:cxn>
              </a:cxnLst>
              <a:rect l="T15" t="T16" r="T17" b="T18"/>
              <a:pathLst>
                <a:path w="393" h="70">
                  <a:moveTo>
                    <a:pt x="0" y="62"/>
                  </a:moveTo>
                  <a:lnTo>
                    <a:pt x="22" y="69"/>
                  </a:lnTo>
                  <a:lnTo>
                    <a:pt x="392" y="6"/>
                  </a:lnTo>
                  <a:lnTo>
                    <a:pt x="365" y="0"/>
                  </a:lnTo>
                  <a:lnTo>
                    <a:pt x="0" y="62"/>
                  </a:lnTo>
                </a:path>
              </a:pathLst>
            </a:custGeom>
            <a:solidFill>
              <a:srgbClr val="8A8A8A"/>
            </a:solidFill>
            <a:ln w="9525" cap="rnd">
              <a:noFill/>
              <a:round/>
              <a:headEnd/>
              <a:tailEnd/>
            </a:ln>
          </p:spPr>
          <p:txBody>
            <a:bodyPr/>
            <a:lstStyle/>
            <a:p>
              <a:endParaRPr lang="en-US" sz="2400"/>
            </a:p>
          </p:txBody>
        </p:sp>
        <p:sp>
          <p:nvSpPr>
            <p:cNvPr id="31" name="Freeform 29"/>
            <p:cNvSpPr>
              <a:spLocks/>
            </p:cNvSpPr>
            <p:nvPr/>
          </p:nvSpPr>
          <p:spPr bwMode="auto">
            <a:xfrm>
              <a:off x="3414" y="3143"/>
              <a:ext cx="394" cy="70"/>
            </a:xfrm>
            <a:custGeom>
              <a:avLst/>
              <a:gdLst>
                <a:gd name="T0" fmla="*/ 0 w 394"/>
                <a:gd name="T1" fmla="*/ 63 h 70"/>
                <a:gd name="T2" fmla="*/ 23 w 394"/>
                <a:gd name="T3" fmla="*/ 69 h 70"/>
                <a:gd name="T4" fmla="*/ 393 w 394"/>
                <a:gd name="T5" fmla="*/ 5 h 70"/>
                <a:gd name="T6" fmla="*/ 367 w 394"/>
                <a:gd name="T7" fmla="*/ 0 h 70"/>
                <a:gd name="T8" fmla="*/ 0 w 394"/>
                <a:gd name="T9" fmla="*/ 63 h 70"/>
                <a:gd name="T10" fmla="*/ 0 60000 65536"/>
                <a:gd name="T11" fmla="*/ 0 60000 65536"/>
                <a:gd name="T12" fmla="*/ 0 60000 65536"/>
                <a:gd name="T13" fmla="*/ 0 60000 65536"/>
                <a:gd name="T14" fmla="*/ 0 60000 65536"/>
                <a:gd name="T15" fmla="*/ 0 w 394"/>
                <a:gd name="T16" fmla="*/ 0 h 70"/>
                <a:gd name="T17" fmla="*/ 394 w 394"/>
                <a:gd name="T18" fmla="*/ 70 h 70"/>
              </a:gdLst>
              <a:ahLst/>
              <a:cxnLst>
                <a:cxn ang="T10">
                  <a:pos x="T0" y="T1"/>
                </a:cxn>
                <a:cxn ang="T11">
                  <a:pos x="T2" y="T3"/>
                </a:cxn>
                <a:cxn ang="T12">
                  <a:pos x="T4" y="T5"/>
                </a:cxn>
                <a:cxn ang="T13">
                  <a:pos x="T6" y="T7"/>
                </a:cxn>
                <a:cxn ang="T14">
                  <a:pos x="T8" y="T9"/>
                </a:cxn>
              </a:cxnLst>
              <a:rect l="T15" t="T16" r="T17" b="T18"/>
              <a:pathLst>
                <a:path w="394" h="70">
                  <a:moveTo>
                    <a:pt x="0" y="63"/>
                  </a:moveTo>
                  <a:lnTo>
                    <a:pt x="23" y="69"/>
                  </a:lnTo>
                  <a:lnTo>
                    <a:pt x="393" y="5"/>
                  </a:lnTo>
                  <a:lnTo>
                    <a:pt x="367" y="0"/>
                  </a:lnTo>
                  <a:lnTo>
                    <a:pt x="0" y="63"/>
                  </a:lnTo>
                </a:path>
              </a:pathLst>
            </a:custGeom>
            <a:solidFill>
              <a:srgbClr val="878787"/>
            </a:solidFill>
            <a:ln w="9525" cap="rnd">
              <a:noFill/>
              <a:round/>
              <a:headEnd/>
              <a:tailEnd/>
            </a:ln>
          </p:spPr>
          <p:txBody>
            <a:bodyPr/>
            <a:lstStyle/>
            <a:p>
              <a:endParaRPr lang="en-US" sz="2400"/>
            </a:p>
          </p:txBody>
        </p:sp>
        <p:sp>
          <p:nvSpPr>
            <p:cNvPr id="32" name="Freeform 30"/>
            <p:cNvSpPr>
              <a:spLocks/>
            </p:cNvSpPr>
            <p:nvPr/>
          </p:nvSpPr>
          <p:spPr bwMode="auto">
            <a:xfrm>
              <a:off x="3425" y="3146"/>
              <a:ext cx="396" cy="71"/>
            </a:xfrm>
            <a:custGeom>
              <a:avLst/>
              <a:gdLst>
                <a:gd name="T0" fmla="*/ 0 w 396"/>
                <a:gd name="T1" fmla="*/ 63 h 71"/>
                <a:gd name="T2" fmla="*/ 23 w 396"/>
                <a:gd name="T3" fmla="*/ 70 h 71"/>
                <a:gd name="T4" fmla="*/ 395 w 396"/>
                <a:gd name="T5" fmla="*/ 4 h 71"/>
                <a:gd name="T6" fmla="*/ 368 w 396"/>
                <a:gd name="T7" fmla="*/ 0 h 71"/>
                <a:gd name="T8" fmla="*/ 0 w 396"/>
                <a:gd name="T9" fmla="*/ 63 h 71"/>
                <a:gd name="T10" fmla="*/ 0 60000 65536"/>
                <a:gd name="T11" fmla="*/ 0 60000 65536"/>
                <a:gd name="T12" fmla="*/ 0 60000 65536"/>
                <a:gd name="T13" fmla="*/ 0 60000 65536"/>
                <a:gd name="T14" fmla="*/ 0 60000 65536"/>
                <a:gd name="T15" fmla="*/ 0 w 396"/>
                <a:gd name="T16" fmla="*/ 0 h 71"/>
                <a:gd name="T17" fmla="*/ 396 w 396"/>
                <a:gd name="T18" fmla="*/ 71 h 71"/>
              </a:gdLst>
              <a:ahLst/>
              <a:cxnLst>
                <a:cxn ang="T10">
                  <a:pos x="T0" y="T1"/>
                </a:cxn>
                <a:cxn ang="T11">
                  <a:pos x="T2" y="T3"/>
                </a:cxn>
                <a:cxn ang="T12">
                  <a:pos x="T4" y="T5"/>
                </a:cxn>
                <a:cxn ang="T13">
                  <a:pos x="T6" y="T7"/>
                </a:cxn>
                <a:cxn ang="T14">
                  <a:pos x="T8" y="T9"/>
                </a:cxn>
              </a:cxnLst>
              <a:rect l="T15" t="T16" r="T17" b="T18"/>
              <a:pathLst>
                <a:path w="396" h="71">
                  <a:moveTo>
                    <a:pt x="0" y="63"/>
                  </a:moveTo>
                  <a:lnTo>
                    <a:pt x="23" y="70"/>
                  </a:lnTo>
                  <a:lnTo>
                    <a:pt x="395" y="4"/>
                  </a:lnTo>
                  <a:lnTo>
                    <a:pt x="368" y="0"/>
                  </a:lnTo>
                  <a:lnTo>
                    <a:pt x="0" y="63"/>
                  </a:lnTo>
                </a:path>
              </a:pathLst>
            </a:custGeom>
            <a:solidFill>
              <a:srgbClr val="828282"/>
            </a:solidFill>
            <a:ln w="9525" cap="rnd">
              <a:noFill/>
              <a:round/>
              <a:headEnd/>
              <a:tailEnd/>
            </a:ln>
          </p:spPr>
          <p:txBody>
            <a:bodyPr/>
            <a:lstStyle/>
            <a:p>
              <a:endParaRPr lang="en-US" sz="2400"/>
            </a:p>
          </p:txBody>
        </p:sp>
        <p:sp>
          <p:nvSpPr>
            <p:cNvPr id="33" name="Freeform 31"/>
            <p:cNvSpPr>
              <a:spLocks/>
            </p:cNvSpPr>
            <p:nvPr/>
          </p:nvSpPr>
          <p:spPr bwMode="auto">
            <a:xfrm>
              <a:off x="3438" y="3148"/>
              <a:ext cx="397" cy="71"/>
            </a:xfrm>
            <a:custGeom>
              <a:avLst/>
              <a:gdLst>
                <a:gd name="T0" fmla="*/ 0 w 397"/>
                <a:gd name="T1" fmla="*/ 64 h 71"/>
                <a:gd name="T2" fmla="*/ 23 w 397"/>
                <a:gd name="T3" fmla="*/ 70 h 71"/>
                <a:gd name="T4" fmla="*/ 396 w 397"/>
                <a:gd name="T5" fmla="*/ 5 h 71"/>
                <a:gd name="T6" fmla="*/ 369 w 397"/>
                <a:gd name="T7" fmla="*/ 0 h 71"/>
                <a:gd name="T8" fmla="*/ 0 w 397"/>
                <a:gd name="T9" fmla="*/ 64 h 71"/>
                <a:gd name="T10" fmla="*/ 0 60000 65536"/>
                <a:gd name="T11" fmla="*/ 0 60000 65536"/>
                <a:gd name="T12" fmla="*/ 0 60000 65536"/>
                <a:gd name="T13" fmla="*/ 0 60000 65536"/>
                <a:gd name="T14" fmla="*/ 0 60000 65536"/>
                <a:gd name="T15" fmla="*/ 0 w 397"/>
                <a:gd name="T16" fmla="*/ 0 h 71"/>
                <a:gd name="T17" fmla="*/ 397 w 397"/>
                <a:gd name="T18" fmla="*/ 71 h 71"/>
              </a:gdLst>
              <a:ahLst/>
              <a:cxnLst>
                <a:cxn ang="T10">
                  <a:pos x="T0" y="T1"/>
                </a:cxn>
                <a:cxn ang="T11">
                  <a:pos x="T2" y="T3"/>
                </a:cxn>
                <a:cxn ang="T12">
                  <a:pos x="T4" y="T5"/>
                </a:cxn>
                <a:cxn ang="T13">
                  <a:pos x="T6" y="T7"/>
                </a:cxn>
                <a:cxn ang="T14">
                  <a:pos x="T8" y="T9"/>
                </a:cxn>
              </a:cxnLst>
              <a:rect l="T15" t="T16" r="T17" b="T18"/>
              <a:pathLst>
                <a:path w="397" h="71">
                  <a:moveTo>
                    <a:pt x="0" y="64"/>
                  </a:moveTo>
                  <a:lnTo>
                    <a:pt x="23" y="70"/>
                  </a:lnTo>
                  <a:lnTo>
                    <a:pt x="396" y="5"/>
                  </a:lnTo>
                  <a:lnTo>
                    <a:pt x="369" y="0"/>
                  </a:lnTo>
                  <a:lnTo>
                    <a:pt x="0" y="64"/>
                  </a:lnTo>
                </a:path>
              </a:pathLst>
            </a:custGeom>
            <a:solidFill>
              <a:srgbClr val="828282"/>
            </a:solidFill>
            <a:ln w="9525" cap="rnd">
              <a:noFill/>
              <a:round/>
              <a:headEnd/>
              <a:tailEnd/>
            </a:ln>
          </p:spPr>
          <p:txBody>
            <a:bodyPr/>
            <a:lstStyle/>
            <a:p>
              <a:endParaRPr lang="en-US" sz="2400"/>
            </a:p>
          </p:txBody>
        </p:sp>
        <p:sp>
          <p:nvSpPr>
            <p:cNvPr id="34" name="Freeform 32"/>
            <p:cNvSpPr>
              <a:spLocks/>
            </p:cNvSpPr>
            <p:nvPr/>
          </p:nvSpPr>
          <p:spPr bwMode="auto">
            <a:xfrm>
              <a:off x="3449" y="3151"/>
              <a:ext cx="398" cy="72"/>
            </a:xfrm>
            <a:custGeom>
              <a:avLst/>
              <a:gdLst>
                <a:gd name="T0" fmla="*/ 0 w 398"/>
                <a:gd name="T1" fmla="*/ 64 h 72"/>
                <a:gd name="T2" fmla="*/ 22 w 398"/>
                <a:gd name="T3" fmla="*/ 71 h 72"/>
                <a:gd name="T4" fmla="*/ 397 w 398"/>
                <a:gd name="T5" fmla="*/ 6 h 72"/>
                <a:gd name="T6" fmla="*/ 371 w 398"/>
                <a:gd name="T7" fmla="*/ 0 h 72"/>
                <a:gd name="T8" fmla="*/ 0 w 398"/>
                <a:gd name="T9" fmla="*/ 64 h 72"/>
                <a:gd name="T10" fmla="*/ 0 60000 65536"/>
                <a:gd name="T11" fmla="*/ 0 60000 65536"/>
                <a:gd name="T12" fmla="*/ 0 60000 65536"/>
                <a:gd name="T13" fmla="*/ 0 60000 65536"/>
                <a:gd name="T14" fmla="*/ 0 60000 65536"/>
                <a:gd name="T15" fmla="*/ 0 w 398"/>
                <a:gd name="T16" fmla="*/ 0 h 72"/>
                <a:gd name="T17" fmla="*/ 398 w 398"/>
                <a:gd name="T18" fmla="*/ 72 h 72"/>
              </a:gdLst>
              <a:ahLst/>
              <a:cxnLst>
                <a:cxn ang="T10">
                  <a:pos x="T0" y="T1"/>
                </a:cxn>
                <a:cxn ang="T11">
                  <a:pos x="T2" y="T3"/>
                </a:cxn>
                <a:cxn ang="T12">
                  <a:pos x="T4" y="T5"/>
                </a:cxn>
                <a:cxn ang="T13">
                  <a:pos x="T6" y="T7"/>
                </a:cxn>
                <a:cxn ang="T14">
                  <a:pos x="T8" y="T9"/>
                </a:cxn>
              </a:cxnLst>
              <a:rect l="T15" t="T16" r="T17" b="T18"/>
              <a:pathLst>
                <a:path w="398" h="72">
                  <a:moveTo>
                    <a:pt x="0" y="64"/>
                  </a:moveTo>
                  <a:lnTo>
                    <a:pt x="22" y="71"/>
                  </a:lnTo>
                  <a:lnTo>
                    <a:pt x="397" y="6"/>
                  </a:lnTo>
                  <a:lnTo>
                    <a:pt x="371" y="0"/>
                  </a:lnTo>
                  <a:lnTo>
                    <a:pt x="0" y="64"/>
                  </a:lnTo>
                </a:path>
              </a:pathLst>
            </a:custGeom>
            <a:solidFill>
              <a:srgbClr val="7D7D7D"/>
            </a:solidFill>
            <a:ln w="9525" cap="rnd">
              <a:noFill/>
              <a:round/>
              <a:headEnd/>
              <a:tailEnd/>
            </a:ln>
          </p:spPr>
          <p:txBody>
            <a:bodyPr/>
            <a:lstStyle/>
            <a:p>
              <a:endParaRPr lang="en-US" sz="2400"/>
            </a:p>
          </p:txBody>
        </p:sp>
        <p:sp>
          <p:nvSpPr>
            <p:cNvPr id="35" name="Freeform 33"/>
            <p:cNvSpPr>
              <a:spLocks/>
            </p:cNvSpPr>
            <p:nvPr/>
          </p:nvSpPr>
          <p:spPr bwMode="auto">
            <a:xfrm>
              <a:off x="3461" y="3154"/>
              <a:ext cx="399" cy="71"/>
            </a:xfrm>
            <a:custGeom>
              <a:avLst/>
              <a:gdLst>
                <a:gd name="T0" fmla="*/ 0 w 399"/>
                <a:gd name="T1" fmla="*/ 63 h 71"/>
                <a:gd name="T2" fmla="*/ 23 w 399"/>
                <a:gd name="T3" fmla="*/ 70 h 71"/>
                <a:gd name="T4" fmla="*/ 398 w 399"/>
                <a:gd name="T5" fmla="*/ 5 h 71"/>
                <a:gd name="T6" fmla="*/ 372 w 399"/>
                <a:gd name="T7" fmla="*/ 0 h 71"/>
                <a:gd name="T8" fmla="*/ 0 w 399"/>
                <a:gd name="T9" fmla="*/ 63 h 71"/>
                <a:gd name="T10" fmla="*/ 0 60000 65536"/>
                <a:gd name="T11" fmla="*/ 0 60000 65536"/>
                <a:gd name="T12" fmla="*/ 0 60000 65536"/>
                <a:gd name="T13" fmla="*/ 0 60000 65536"/>
                <a:gd name="T14" fmla="*/ 0 60000 65536"/>
                <a:gd name="T15" fmla="*/ 0 w 399"/>
                <a:gd name="T16" fmla="*/ 0 h 71"/>
                <a:gd name="T17" fmla="*/ 399 w 399"/>
                <a:gd name="T18" fmla="*/ 71 h 71"/>
              </a:gdLst>
              <a:ahLst/>
              <a:cxnLst>
                <a:cxn ang="T10">
                  <a:pos x="T0" y="T1"/>
                </a:cxn>
                <a:cxn ang="T11">
                  <a:pos x="T2" y="T3"/>
                </a:cxn>
                <a:cxn ang="T12">
                  <a:pos x="T4" y="T5"/>
                </a:cxn>
                <a:cxn ang="T13">
                  <a:pos x="T6" y="T7"/>
                </a:cxn>
                <a:cxn ang="T14">
                  <a:pos x="T8" y="T9"/>
                </a:cxn>
              </a:cxnLst>
              <a:rect l="T15" t="T16" r="T17" b="T18"/>
              <a:pathLst>
                <a:path w="399" h="71">
                  <a:moveTo>
                    <a:pt x="0" y="63"/>
                  </a:moveTo>
                  <a:lnTo>
                    <a:pt x="23" y="70"/>
                  </a:lnTo>
                  <a:lnTo>
                    <a:pt x="398" y="5"/>
                  </a:lnTo>
                  <a:lnTo>
                    <a:pt x="372" y="0"/>
                  </a:lnTo>
                  <a:lnTo>
                    <a:pt x="0" y="63"/>
                  </a:lnTo>
                </a:path>
              </a:pathLst>
            </a:custGeom>
            <a:solidFill>
              <a:srgbClr val="7D7D7D"/>
            </a:solidFill>
            <a:ln w="9525" cap="rnd">
              <a:noFill/>
              <a:round/>
              <a:headEnd/>
              <a:tailEnd/>
            </a:ln>
          </p:spPr>
          <p:txBody>
            <a:bodyPr/>
            <a:lstStyle/>
            <a:p>
              <a:endParaRPr lang="en-US" sz="2400"/>
            </a:p>
          </p:txBody>
        </p:sp>
        <p:sp>
          <p:nvSpPr>
            <p:cNvPr id="36" name="Freeform 34"/>
            <p:cNvSpPr>
              <a:spLocks/>
            </p:cNvSpPr>
            <p:nvPr/>
          </p:nvSpPr>
          <p:spPr bwMode="auto">
            <a:xfrm>
              <a:off x="3472" y="3157"/>
              <a:ext cx="402" cy="72"/>
            </a:xfrm>
            <a:custGeom>
              <a:avLst/>
              <a:gdLst>
                <a:gd name="T0" fmla="*/ 0 w 402"/>
                <a:gd name="T1" fmla="*/ 65 h 72"/>
                <a:gd name="T2" fmla="*/ 24 w 402"/>
                <a:gd name="T3" fmla="*/ 71 h 72"/>
                <a:gd name="T4" fmla="*/ 401 w 402"/>
                <a:gd name="T5" fmla="*/ 4 h 72"/>
                <a:gd name="T6" fmla="*/ 374 w 402"/>
                <a:gd name="T7" fmla="*/ 0 h 72"/>
                <a:gd name="T8" fmla="*/ 0 w 402"/>
                <a:gd name="T9" fmla="*/ 65 h 72"/>
                <a:gd name="T10" fmla="*/ 0 60000 65536"/>
                <a:gd name="T11" fmla="*/ 0 60000 65536"/>
                <a:gd name="T12" fmla="*/ 0 60000 65536"/>
                <a:gd name="T13" fmla="*/ 0 60000 65536"/>
                <a:gd name="T14" fmla="*/ 0 60000 65536"/>
                <a:gd name="T15" fmla="*/ 0 w 402"/>
                <a:gd name="T16" fmla="*/ 0 h 72"/>
                <a:gd name="T17" fmla="*/ 402 w 402"/>
                <a:gd name="T18" fmla="*/ 72 h 72"/>
              </a:gdLst>
              <a:ahLst/>
              <a:cxnLst>
                <a:cxn ang="T10">
                  <a:pos x="T0" y="T1"/>
                </a:cxn>
                <a:cxn ang="T11">
                  <a:pos x="T2" y="T3"/>
                </a:cxn>
                <a:cxn ang="T12">
                  <a:pos x="T4" y="T5"/>
                </a:cxn>
                <a:cxn ang="T13">
                  <a:pos x="T6" y="T7"/>
                </a:cxn>
                <a:cxn ang="T14">
                  <a:pos x="T8" y="T9"/>
                </a:cxn>
              </a:cxnLst>
              <a:rect l="T15" t="T16" r="T17" b="T18"/>
              <a:pathLst>
                <a:path w="402" h="72">
                  <a:moveTo>
                    <a:pt x="0" y="65"/>
                  </a:moveTo>
                  <a:lnTo>
                    <a:pt x="24" y="71"/>
                  </a:lnTo>
                  <a:lnTo>
                    <a:pt x="401" y="4"/>
                  </a:lnTo>
                  <a:lnTo>
                    <a:pt x="374" y="0"/>
                  </a:lnTo>
                  <a:lnTo>
                    <a:pt x="0" y="65"/>
                  </a:lnTo>
                </a:path>
              </a:pathLst>
            </a:custGeom>
            <a:solidFill>
              <a:srgbClr val="787878"/>
            </a:solidFill>
            <a:ln w="9525" cap="rnd">
              <a:noFill/>
              <a:round/>
              <a:headEnd/>
              <a:tailEnd/>
            </a:ln>
          </p:spPr>
          <p:txBody>
            <a:bodyPr/>
            <a:lstStyle/>
            <a:p>
              <a:endParaRPr lang="en-US" sz="2400"/>
            </a:p>
          </p:txBody>
        </p:sp>
        <p:sp>
          <p:nvSpPr>
            <p:cNvPr id="37" name="Freeform 35"/>
            <p:cNvSpPr>
              <a:spLocks/>
            </p:cNvSpPr>
            <p:nvPr/>
          </p:nvSpPr>
          <p:spPr bwMode="auto">
            <a:xfrm>
              <a:off x="3484" y="3160"/>
              <a:ext cx="403" cy="72"/>
            </a:xfrm>
            <a:custGeom>
              <a:avLst/>
              <a:gdLst>
                <a:gd name="T0" fmla="*/ 0 w 403"/>
                <a:gd name="T1" fmla="*/ 64 h 72"/>
                <a:gd name="T2" fmla="*/ 23 w 403"/>
                <a:gd name="T3" fmla="*/ 71 h 72"/>
                <a:gd name="T4" fmla="*/ 402 w 403"/>
                <a:gd name="T5" fmla="*/ 5 h 72"/>
                <a:gd name="T6" fmla="*/ 375 w 403"/>
                <a:gd name="T7" fmla="*/ 0 h 72"/>
                <a:gd name="T8" fmla="*/ 0 w 403"/>
                <a:gd name="T9" fmla="*/ 64 h 72"/>
                <a:gd name="T10" fmla="*/ 0 60000 65536"/>
                <a:gd name="T11" fmla="*/ 0 60000 65536"/>
                <a:gd name="T12" fmla="*/ 0 60000 65536"/>
                <a:gd name="T13" fmla="*/ 0 60000 65536"/>
                <a:gd name="T14" fmla="*/ 0 60000 65536"/>
                <a:gd name="T15" fmla="*/ 0 w 403"/>
                <a:gd name="T16" fmla="*/ 0 h 72"/>
                <a:gd name="T17" fmla="*/ 403 w 403"/>
                <a:gd name="T18" fmla="*/ 72 h 72"/>
              </a:gdLst>
              <a:ahLst/>
              <a:cxnLst>
                <a:cxn ang="T10">
                  <a:pos x="T0" y="T1"/>
                </a:cxn>
                <a:cxn ang="T11">
                  <a:pos x="T2" y="T3"/>
                </a:cxn>
                <a:cxn ang="T12">
                  <a:pos x="T4" y="T5"/>
                </a:cxn>
                <a:cxn ang="T13">
                  <a:pos x="T6" y="T7"/>
                </a:cxn>
                <a:cxn ang="T14">
                  <a:pos x="T8" y="T9"/>
                </a:cxn>
              </a:cxnLst>
              <a:rect l="T15" t="T16" r="T17" b="T18"/>
              <a:pathLst>
                <a:path w="403" h="72">
                  <a:moveTo>
                    <a:pt x="0" y="64"/>
                  </a:moveTo>
                  <a:lnTo>
                    <a:pt x="23" y="71"/>
                  </a:lnTo>
                  <a:lnTo>
                    <a:pt x="402" y="5"/>
                  </a:lnTo>
                  <a:lnTo>
                    <a:pt x="375" y="0"/>
                  </a:lnTo>
                  <a:lnTo>
                    <a:pt x="0" y="64"/>
                  </a:lnTo>
                </a:path>
              </a:pathLst>
            </a:custGeom>
            <a:solidFill>
              <a:srgbClr val="757575"/>
            </a:solidFill>
            <a:ln w="9525" cap="rnd">
              <a:noFill/>
              <a:round/>
              <a:headEnd/>
              <a:tailEnd/>
            </a:ln>
          </p:spPr>
          <p:txBody>
            <a:bodyPr/>
            <a:lstStyle/>
            <a:p>
              <a:endParaRPr lang="en-US" sz="2400"/>
            </a:p>
          </p:txBody>
        </p:sp>
        <p:sp>
          <p:nvSpPr>
            <p:cNvPr id="38" name="Freeform 36"/>
            <p:cNvSpPr>
              <a:spLocks/>
            </p:cNvSpPr>
            <p:nvPr/>
          </p:nvSpPr>
          <p:spPr bwMode="auto">
            <a:xfrm>
              <a:off x="3495" y="3162"/>
              <a:ext cx="404" cy="72"/>
            </a:xfrm>
            <a:custGeom>
              <a:avLst/>
              <a:gdLst>
                <a:gd name="T0" fmla="*/ 0 w 404"/>
                <a:gd name="T1" fmla="*/ 65 h 72"/>
                <a:gd name="T2" fmla="*/ 22 w 404"/>
                <a:gd name="T3" fmla="*/ 71 h 72"/>
                <a:gd name="T4" fmla="*/ 403 w 404"/>
                <a:gd name="T5" fmla="*/ 5 h 72"/>
                <a:gd name="T6" fmla="*/ 376 w 404"/>
                <a:gd name="T7" fmla="*/ 0 h 72"/>
                <a:gd name="T8" fmla="*/ 0 w 404"/>
                <a:gd name="T9" fmla="*/ 65 h 72"/>
                <a:gd name="T10" fmla="*/ 0 60000 65536"/>
                <a:gd name="T11" fmla="*/ 0 60000 65536"/>
                <a:gd name="T12" fmla="*/ 0 60000 65536"/>
                <a:gd name="T13" fmla="*/ 0 60000 65536"/>
                <a:gd name="T14" fmla="*/ 0 60000 65536"/>
                <a:gd name="T15" fmla="*/ 0 w 404"/>
                <a:gd name="T16" fmla="*/ 0 h 72"/>
                <a:gd name="T17" fmla="*/ 404 w 404"/>
                <a:gd name="T18" fmla="*/ 72 h 72"/>
              </a:gdLst>
              <a:ahLst/>
              <a:cxnLst>
                <a:cxn ang="T10">
                  <a:pos x="T0" y="T1"/>
                </a:cxn>
                <a:cxn ang="T11">
                  <a:pos x="T2" y="T3"/>
                </a:cxn>
                <a:cxn ang="T12">
                  <a:pos x="T4" y="T5"/>
                </a:cxn>
                <a:cxn ang="T13">
                  <a:pos x="T6" y="T7"/>
                </a:cxn>
                <a:cxn ang="T14">
                  <a:pos x="T8" y="T9"/>
                </a:cxn>
              </a:cxnLst>
              <a:rect l="T15" t="T16" r="T17" b="T18"/>
              <a:pathLst>
                <a:path w="404" h="72">
                  <a:moveTo>
                    <a:pt x="0" y="65"/>
                  </a:moveTo>
                  <a:lnTo>
                    <a:pt x="22" y="71"/>
                  </a:lnTo>
                  <a:lnTo>
                    <a:pt x="403" y="5"/>
                  </a:lnTo>
                  <a:lnTo>
                    <a:pt x="376" y="0"/>
                  </a:lnTo>
                  <a:lnTo>
                    <a:pt x="0" y="65"/>
                  </a:lnTo>
                </a:path>
              </a:pathLst>
            </a:custGeom>
            <a:solidFill>
              <a:srgbClr val="737373"/>
            </a:solidFill>
            <a:ln w="9525" cap="rnd">
              <a:noFill/>
              <a:round/>
              <a:headEnd/>
              <a:tailEnd/>
            </a:ln>
          </p:spPr>
          <p:txBody>
            <a:bodyPr/>
            <a:lstStyle/>
            <a:p>
              <a:endParaRPr lang="en-US" sz="2400"/>
            </a:p>
          </p:txBody>
        </p:sp>
        <p:sp>
          <p:nvSpPr>
            <p:cNvPr id="39" name="Freeform 37"/>
            <p:cNvSpPr>
              <a:spLocks/>
            </p:cNvSpPr>
            <p:nvPr/>
          </p:nvSpPr>
          <p:spPr bwMode="auto">
            <a:xfrm>
              <a:off x="3507" y="3165"/>
              <a:ext cx="404" cy="72"/>
            </a:xfrm>
            <a:custGeom>
              <a:avLst/>
              <a:gdLst>
                <a:gd name="T0" fmla="*/ 0 w 404"/>
                <a:gd name="T1" fmla="*/ 65 h 72"/>
                <a:gd name="T2" fmla="*/ 22 w 404"/>
                <a:gd name="T3" fmla="*/ 71 h 72"/>
                <a:gd name="T4" fmla="*/ 403 w 404"/>
                <a:gd name="T5" fmla="*/ 4 h 72"/>
                <a:gd name="T6" fmla="*/ 378 w 404"/>
                <a:gd name="T7" fmla="*/ 0 h 72"/>
                <a:gd name="T8" fmla="*/ 0 w 404"/>
                <a:gd name="T9" fmla="*/ 65 h 72"/>
                <a:gd name="T10" fmla="*/ 0 60000 65536"/>
                <a:gd name="T11" fmla="*/ 0 60000 65536"/>
                <a:gd name="T12" fmla="*/ 0 60000 65536"/>
                <a:gd name="T13" fmla="*/ 0 60000 65536"/>
                <a:gd name="T14" fmla="*/ 0 60000 65536"/>
                <a:gd name="T15" fmla="*/ 0 w 404"/>
                <a:gd name="T16" fmla="*/ 0 h 72"/>
                <a:gd name="T17" fmla="*/ 404 w 404"/>
                <a:gd name="T18" fmla="*/ 72 h 72"/>
              </a:gdLst>
              <a:ahLst/>
              <a:cxnLst>
                <a:cxn ang="T10">
                  <a:pos x="T0" y="T1"/>
                </a:cxn>
                <a:cxn ang="T11">
                  <a:pos x="T2" y="T3"/>
                </a:cxn>
                <a:cxn ang="T12">
                  <a:pos x="T4" y="T5"/>
                </a:cxn>
                <a:cxn ang="T13">
                  <a:pos x="T6" y="T7"/>
                </a:cxn>
                <a:cxn ang="T14">
                  <a:pos x="T8" y="T9"/>
                </a:cxn>
              </a:cxnLst>
              <a:rect l="T15" t="T16" r="T17" b="T18"/>
              <a:pathLst>
                <a:path w="404" h="72">
                  <a:moveTo>
                    <a:pt x="0" y="65"/>
                  </a:moveTo>
                  <a:lnTo>
                    <a:pt x="22" y="71"/>
                  </a:lnTo>
                  <a:lnTo>
                    <a:pt x="403" y="4"/>
                  </a:lnTo>
                  <a:lnTo>
                    <a:pt x="378" y="0"/>
                  </a:lnTo>
                  <a:lnTo>
                    <a:pt x="0" y="65"/>
                  </a:lnTo>
                </a:path>
              </a:pathLst>
            </a:custGeom>
            <a:solidFill>
              <a:srgbClr val="707070"/>
            </a:solidFill>
            <a:ln w="9525" cap="rnd">
              <a:noFill/>
              <a:round/>
              <a:headEnd/>
              <a:tailEnd/>
            </a:ln>
          </p:spPr>
          <p:txBody>
            <a:bodyPr/>
            <a:lstStyle/>
            <a:p>
              <a:endParaRPr lang="en-US" sz="2400"/>
            </a:p>
          </p:txBody>
        </p:sp>
        <p:sp>
          <p:nvSpPr>
            <p:cNvPr id="40" name="Freeform 38"/>
            <p:cNvSpPr>
              <a:spLocks/>
            </p:cNvSpPr>
            <p:nvPr/>
          </p:nvSpPr>
          <p:spPr bwMode="auto">
            <a:xfrm>
              <a:off x="3518" y="3168"/>
              <a:ext cx="393" cy="69"/>
            </a:xfrm>
            <a:custGeom>
              <a:avLst/>
              <a:gdLst>
                <a:gd name="T0" fmla="*/ 0 w 393"/>
                <a:gd name="T1" fmla="*/ 64 h 69"/>
                <a:gd name="T2" fmla="*/ 11 w 393"/>
                <a:gd name="T3" fmla="*/ 68 h 69"/>
                <a:gd name="T4" fmla="*/ 392 w 393"/>
                <a:gd name="T5" fmla="*/ 2 h 69"/>
                <a:gd name="T6" fmla="*/ 381 w 393"/>
                <a:gd name="T7" fmla="*/ 0 h 69"/>
                <a:gd name="T8" fmla="*/ 0 w 393"/>
                <a:gd name="T9" fmla="*/ 64 h 69"/>
                <a:gd name="T10" fmla="*/ 0 60000 65536"/>
                <a:gd name="T11" fmla="*/ 0 60000 65536"/>
                <a:gd name="T12" fmla="*/ 0 60000 65536"/>
                <a:gd name="T13" fmla="*/ 0 60000 65536"/>
                <a:gd name="T14" fmla="*/ 0 60000 65536"/>
                <a:gd name="T15" fmla="*/ 0 w 393"/>
                <a:gd name="T16" fmla="*/ 0 h 69"/>
                <a:gd name="T17" fmla="*/ 393 w 393"/>
                <a:gd name="T18" fmla="*/ 69 h 69"/>
              </a:gdLst>
              <a:ahLst/>
              <a:cxnLst>
                <a:cxn ang="T10">
                  <a:pos x="T0" y="T1"/>
                </a:cxn>
                <a:cxn ang="T11">
                  <a:pos x="T2" y="T3"/>
                </a:cxn>
                <a:cxn ang="T12">
                  <a:pos x="T4" y="T5"/>
                </a:cxn>
                <a:cxn ang="T13">
                  <a:pos x="T6" y="T7"/>
                </a:cxn>
                <a:cxn ang="T14">
                  <a:pos x="T8" y="T9"/>
                </a:cxn>
              </a:cxnLst>
              <a:rect l="T15" t="T16" r="T17" b="T18"/>
              <a:pathLst>
                <a:path w="393" h="69">
                  <a:moveTo>
                    <a:pt x="0" y="64"/>
                  </a:moveTo>
                  <a:lnTo>
                    <a:pt x="11" y="68"/>
                  </a:lnTo>
                  <a:lnTo>
                    <a:pt x="392" y="2"/>
                  </a:lnTo>
                  <a:lnTo>
                    <a:pt x="381" y="0"/>
                  </a:lnTo>
                  <a:lnTo>
                    <a:pt x="0" y="64"/>
                  </a:lnTo>
                </a:path>
              </a:pathLst>
            </a:custGeom>
            <a:solidFill>
              <a:srgbClr val="6E6E6E"/>
            </a:solidFill>
            <a:ln w="9525" cap="rnd">
              <a:noFill/>
              <a:round/>
              <a:headEnd/>
              <a:tailEnd/>
            </a:ln>
          </p:spPr>
          <p:txBody>
            <a:bodyPr/>
            <a:lstStyle/>
            <a:p>
              <a:endParaRPr lang="en-US" sz="2400"/>
            </a:p>
          </p:txBody>
        </p:sp>
        <p:sp>
          <p:nvSpPr>
            <p:cNvPr id="41" name="Freeform 39"/>
            <p:cNvSpPr>
              <a:spLocks/>
            </p:cNvSpPr>
            <p:nvPr/>
          </p:nvSpPr>
          <p:spPr bwMode="auto">
            <a:xfrm>
              <a:off x="3226" y="3103"/>
              <a:ext cx="685" cy="134"/>
            </a:xfrm>
            <a:custGeom>
              <a:avLst/>
              <a:gdLst>
                <a:gd name="T0" fmla="*/ 304 w 685"/>
                <a:gd name="T1" fmla="*/ 133 h 134"/>
                <a:gd name="T2" fmla="*/ 0 w 685"/>
                <a:gd name="T3" fmla="*/ 54 h 134"/>
                <a:gd name="T4" fmla="*/ 366 w 685"/>
                <a:gd name="T5" fmla="*/ 0 h 134"/>
                <a:gd name="T6" fmla="*/ 684 w 685"/>
                <a:gd name="T7" fmla="*/ 66 h 134"/>
                <a:gd name="T8" fmla="*/ 304 w 685"/>
                <a:gd name="T9" fmla="*/ 133 h 134"/>
                <a:gd name="T10" fmla="*/ 0 60000 65536"/>
                <a:gd name="T11" fmla="*/ 0 60000 65536"/>
                <a:gd name="T12" fmla="*/ 0 60000 65536"/>
                <a:gd name="T13" fmla="*/ 0 60000 65536"/>
                <a:gd name="T14" fmla="*/ 0 60000 65536"/>
                <a:gd name="T15" fmla="*/ 0 w 685"/>
                <a:gd name="T16" fmla="*/ 0 h 134"/>
                <a:gd name="T17" fmla="*/ 685 w 685"/>
                <a:gd name="T18" fmla="*/ 134 h 134"/>
              </a:gdLst>
              <a:ahLst/>
              <a:cxnLst>
                <a:cxn ang="T10">
                  <a:pos x="T0" y="T1"/>
                </a:cxn>
                <a:cxn ang="T11">
                  <a:pos x="T2" y="T3"/>
                </a:cxn>
                <a:cxn ang="T12">
                  <a:pos x="T4" y="T5"/>
                </a:cxn>
                <a:cxn ang="T13">
                  <a:pos x="T6" y="T7"/>
                </a:cxn>
                <a:cxn ang="T14">
                  <a:pos x="T8" y="T9"/>
                </a:cxn>
              </a:cxnLst>
              <a:rect l="T15" t="T16" r="T17" b="T18"/>
              <a:pathLst>
                <a:path w="685" h="134">
                  <a:moveTo>
                    <a:pt x="304" y="133"/>
                  </a:moveTo>
                  <a:lnTo>
                    <a:pt x="0" y="54"/>
                  </a:lnTo>
                  <a:lnTo>
                    <a:pt x="366" y="0"/>
                  </a:lnTo>
                  <a:lnTo>
                    <a:pt x="684" y="66"/>
                  </a:lnTo>
                  <a:lnTo>
                    <a:pt x="304" y="133"/>
                  </a:lnTo>
                </a:path>
              </a:pathLst>
            </a:custGeom>
            <a:noFill/>
            <a:ln w="12700" cap="rnd">
              <a:solidFill>
                <a:srgbClr val="000000"/>
              </a:solidFill>
              <a:round/>
              <a:headEnd type="none" w="sm" len="sm"/>
              <a:tailEnd type="none" w="sm" len="sm"/>
            </a:ln>
          </p:spPr>
          <p:txBody>
            <a:bodyPr/>
            <a:lstStyle/>
            <a:p>
              <a:endParaRPr lang="en-US" sz="2400"/>
            </a:p>
          </p:txBody>
        </p:sp>
        <p:sp>
          <p:nvSpPr>
            <p:cNvPr id="42" name="Freeform 40"/>
            <p:cNvSpPr>
              <a:spLocks/>
            </p:cNvSpPr>
            <p:nvPr/>
          </p:nvSpPr>
          <p:spPr bwMode="auto">
            <a:xfrm>
              <a:off x="3226" y="3157"/>
              <a:ext cx="17" cy="460"/>
            </a:xfrm>
            <a:custGeom>
              <a:avLst/>
              <a:gdLst>
                <a:gd name="T0" fmla="*/ 13 w 17"/>
                <a:gd name="T1" fmla="*/ 459 h 460"/>
                <a:gd name="T2" fmla="*/ 10 w 17"/>
                <a:gd name="T3" fmla="*/ 457 h 460"/>
                <a:gd name="T4" fmla="*/ 0 w 17"/>
                <a:gd name="T5" fmla="*/ 0 h 460"/>
                <a:gd name="T6" fmla="*/ 16 w 17"/>
                <a:gd name="T7" fmla="*/ 3 h 460"/>
                <a:gd name="T8" fmla="*/ 13 w 17"/>
                <a:gd name="T9" fmla="*/ 459 h 460"/>
                <a:gd name="T10" fmla="*/ 0 60000 65536"/>
                <a:gd name="T11" fmla="*/ 0 60000 65536"/>
                <a:gd name="T12" fmla="*/ 0 60000 65536"/>
                <a:gd name="T13" fmla="*/ 0 60000 65536"/>
                <a:gd name="T14" fmla="*/ 0 60000 65536"/>
                <a:gd name="T15" fmla="*/ 0 w 17"/>
                <a:gd name="T16" fmla="*/ 0 h 460"/>
                <a:gd name="T17" fmla="*/ 17 w 17"/>
                <a:gd name="T18" fmla="*/ 460 h 460"/>
              </a:gdLst>
              <a:ahLst/>
              <a:cxnLst>
                <a:cxn ang="T10">
                  <a:pos x="T0" y="T1"/>
                </a:cxn>
                <a:cxn ang="T11">
                  <a:pos x="T2" y="T3"/>
                </a:cxn>
                <a:cxn ang="T12">
                  <a:pos x="T4" y="T5"/>
                </a:cxn>
                <a:cxn ang="T13">
                  <a:pos x="T6" y="T7"/>
                </a:cxn>
                <a:cxn ang="T14">
                  <a:pos x="T8" y="T9"/>
                </a:cxn>
              </a:cxnLst>
              <a:rect l="T15" t="T16" r="T17" b="T18"/>
              <a:pathLst>
                <a:path w="17" h="460">
                  <a:moveTo>
                    <a:pt x="13" y="459"/>
                  </a:moveTo>
                  <a:lnTo>
                    <a:pt x="10" y="457"/>
                  </a:lnTo>
                  <a:lnTo>
                    <a:pt x="0" y="0"/>
                  </a:lnTo>
                  <a:lnTo>
                    <a:pt x="16" y="3"/>
                  </a:lnTo>
                  <a:lnTo>
                    <a:pt x="13" y="459"/>
                  </a:lnTo>
                </a:path>
              </a:pathLst>
            </a:custGeom>
            <a:solidFill>
              <a:srgbClr val="CCCCCC"/>
            </a:solidFill>
            <a:ln w="9525" cap="rnd">
              <a:noFill/>
              <a:round/>
              <a:headEnd/>
              <a:tailEnd/>
            </a:ln>
          </p:spPr>
          <p:txBody>
            <a:bodyPr/>
            <a:lstStyle/>
            <a:p>
              <a:endParaRPr lang="en-US" sz="2400"/>
            </a:p>
          </p:txBody>
        </p:sp>
        <p:sp>
          <p:nvSpPr>
            <p:cNvPr id="43" name="Freeform 41"/>
            <p:cNvSpPr>
              <a:spLocks/>
            </p:cNvSpPr>
            <p:nvPr/>
          </p:nvSpPr>
          <p:spPr bwMode="auto">
            <a:xfrm>
              <a:off x="3231" y="3159"/>
              <a:ext cx="17" cy="460"/>
            </a:xfrm>
            <a:custGeom>
              <a:avLst/>
              <a:gdLst>
                <a:gd name="T0" fmla="*/ 14 w 17"/>
                <a:gd name="T1" fmla="*/ 459 h 460"/>
                <a:gd name="T2" fmla="*/ 2 w 17"/>
                <a:gd name="T3" fmla="*/ 455 h 460"/>
                <a:gd name="T4" fmla="*/ 0 w 17"/>
                <a:gd name="T5" fmla="*/ 311 h 460"/>
                <a:gd name="T6" fmla="*/ 0 w 17"/>
                <a:gd name="T7" fmla="*/ 0 h 460"/>
                <a:gd name="T8" fmla="*/ 16 w 17"/>
                <a:gd name="T9" fmla="*/ 3 h 460"/>
                <a:gd name="T10" fmla="*/ 14 w 17"/>
                <a:gd name="T11" fmla="*/ 459 h 460"/>
                <a:gd name="T12" fmla="*/ 0 60000 65536"/>
                <a:gd name="T13" fmla="*/ 0 60000 65536"/>
                <a:gd name="T14" fmla="*/ 0 60000 65536"/>
                <a:gd name="T15" fmla="*/ 0 60000 65536"/>
                <a:gd name="T16" fmla="*/ 0 60000 65536"/>
                <a:gd name="T17" fmla="*/ 0 60000 65536"/>
                <a:gd name="T18" fmla="*/ 0 w 17"/>
                <a:gd name="T19" fmla="*/ 0 h 460"/>
                <a:gd name="T20" fmla="*/ 17 w 17"/>
                <a:gd name="T21" fmla="*/ 460 h 460"/>
              </a:gdLst>
              <a:ahLst/>
              <a:cxnLst>
                <a:cxn ang="T12">
                  <a:pos x="T0" y="T1"/>
                </a:cxn>
                <a:cxn ang="T13">
                  <a:pos x="T2" y="T3"/>
                </a:cxn>
                <a:cxn ang="T14">
                  <a:pos x="T4" y="T5"/>
                </a:cxn>
                <a:cxn ang="T15">
                  <a:pos x="T6" y="T7"/>
                </a:cxn>
                <a:cxn ang="T16">
                  <a:pos x="T8" y="T9"/>
                </a:cxn>
                <a:cxn ang="T17">
                  <a:pos x="T10" y="T11"/>
                </a:cxn>
              </a:cxnLst>
              <a:rect l="T18" t="T19" r="T20" b="T21"/>
              <a:pathLst>
                <a:path w="17" h="460">
                  <a:moveTo>
                    <a:pt x="14" y="459"/>
                  </a:moveTo>
                  <a:lnTo>
                    <a:pt x="2" y="455"/>
                  </a:lnTo>
                  <a:lnTo>
                    <a:pt x="0" y="311"/>
                  </a:lnTo>
                  <a:lnTo>
                    <a:pt x="0" y="0"/>
                  </a:lnTo>
                  <a:lnTo>
                    <a:pt x="16" y="3"/>
                  </a:lnTo>
                  <a:lnTo>
                    <a:pt x="14" y="459"/>
                  </a:lnTo>
                </a:path>
              </a:pathLst>
            </a:custGeom>
            <a:solidFill>
              <a:srgbClr val="C9C9C9"/>
            </a:solidFill>
            <a:ln w="9525" cap="rnd">
              <a:noFill/>
              <a:round/>
              <a:headEnd/>
              <a:tailEnd/>
            </a:ln>
          </p:spPr>
          <p:txBody>
            <a:bodyPr/>
            <a:lstStyle/>
            <a:p>
              <a:endParaRPr lang="en-US" sz="2400"/>
            </a:p>
          </p:txBody>
        </p:sp>
        <p:sp>
          <p:nvSpPr>
            <p:cNvPr id="44" name="Freeform 42"/>
            <p:cNvSpPr>
              <a:spLocks/>
            </p:cNvSpPr>
            <p:nvPr/>
          </p:nvSpPr>
          <p:spPr bwMode="auto">
            <a:xfrm>
              <a:off x="3236" y="3160"/>
              <a:ext cx="17" cy="462"/>
            </a:xfrm>
            <a:custGeom>
              <a:avLst/>
              <a:gdLst>
                <a:gd name="T0" fmla="*/ 0 w 17"/>
                <a:gd name="T1" fmla="*/ 455 h 462"/>
                <a:gd name="T2" fmla="*/ 14 w 17"/>
                <a:gd name="T3" fmla="*/ 461 h 462"/>
                <a:gd name="T4" fmla="*/ 16 w 17"/>
                <a:gd name="T5" fmla="*/ 3 h 462"/>
                <a:gd name="T6" fmla="*/ 2 w 17"/>
                <a:gd name="T7" fmla="*/ 0 h 462"/>
                <a:gd name="T8" fmla="*/ 0 w 17"/>
                <a:gd name="T9" fmla="*/ 455 h 462"/>
                <a:gd name="T10" fmla="*/ 0 60000 65536"/>
                <a:gd name="T11" fmla="*/ 0 60000 65536"/>
                <a:gd name="T12" fmla="*/ 0 60000 65536"/>
                <a:gd name="T13" fmla="*/ 0 60000 65536"/>
                <a:gd name="T14" fmla="*/ 0 60000 65536"/>
                <a:gd name="T15" fmla="*/ 0 w 17"/>
                <a:gd name="T16" fmla="*/ 0 h 462"/>
                <a:gd name="T17" fmla="*/ 17 w 17"/>
                <a:gd name="T18" fmla="*/ 462 h 462"/>
              </a:gdLst>
              <a:ahLst/>
              <a:cxnLst>
                <a:cxn ang="T10">
                  <a:pos x="T0" y="T1"/>
                </a:cxn>
                <a:cxn ang="T11">
                  <a:pos x="T2" y="T3"/>
                </a:cxn>
                <a:cxn ang="T12">
                  <a:pos x="T4" y="T5"/>
                </a:cxn>
                <a:cxn ang="T13">
                  <a:pos x="T6" y="T7"/>
                </a:cxn>
                <a:cxn ang="T14">
                  <a:pos x="T8" y="T9"/>
                </a:cxn>
              </a:cxnLst>
              <a:rect l="T15" t="T16" r="T17" b="T18"/>
              <a:pathLst>
                <a:path w="17" h="462">
                  <a:moveTo>
                    <a:pt x="0" y="455"/>
                  </a:moveTo>
                  <a:lnTo>
                    <a:pt x="14" y="461"/>
                  </a:lnTo>
                  <a:lnTo>
                    <a:pt x="16" y="3"/>
                  </a:lnTo>
                  <a:lnTo>
                    <a:pt x="2" y="0"/>
                  </a:lnTo>
                  <a:lnTo>
                    <a:pt x="0" y="455"/>
                  </a:lnTo>
                </a:path>
              </a:pathLst>
            </a:custGeom>
            <a:solidFill>
              <a:srgbClr val="C7C7C7"/>
            </a:solidFill>
            <a:ln w="9525" cap="rnd">
              <a:noFill/>
              <a:round/>
              <a:headEnd/>
              <a:tailEnd/>
            </a:ln>
          </p:spPr>
          <p:txBody>
            <a:bodyPr/>
            <a:lstStyle/>
            <a:p>
              <a:endParaRPr lang="en-US" sz="2400"/>
            </a:p>
          </p:txBody>
        </p:sp>
        <p:sp>
          <p:nvSpPr>
            <p:cNvPr id="45" name="Freeform 43"/>
            <p:cNvSpPr>
              <a:spLocks/>
            </p:cNvSpPr>
            <p:nvPr/>
          </p:nvSpPr>
          <p:spPr bwMode="auto">
            <a:xfrm>
              <a:off x="3242" y="3162"/>
              <a:ext cx="17" cy="463"/>
            </a:xfrm>
            <a:custGeom>
              <a:avLst/>
              <a:gdLst>
                <a:gd name="T0" fmla="*/ 0 w 17"/>
                <a:gd name="T1" fmla="*/ 456 h 463"/>
                <a:gd name="T2" fmla="*/ 14 w 17"/>
                <a:gd name="T3" fmla="*/ 462 h 463"/>
                <a:gd name="T4" fmla="*/ 16 w 17"/>
                <a:gd name="T5" fmla="*/ 3 h 463"/>
                <a:gd name="T6" fmla="*/ 2 w 17"/>
                <a:gd name="T7" fmla="*/ 0 h 463"/>
                <a:gd name="T8" fmla="*/ 0 w 17"/>
                <a:gd name="T9" fmla="*/ 456 h 463"/>
                <a:gd name="T10" fmla="*/ 0 60000 65536"/>
                <a:gd name="T11" fmla="*/ 0 60000 65536"/>
                <a:gd name="T12" fmla="*/ 0 60000 65536"/>
                <a:gd name="T13" fmla="*/ 0 60000 65536"/>
                <a:gd name="T14" fmla="*/ 0 60000 65536"/>
                <a:gd name="T15" fmla="*/ 0 w 17"/>
                <a:gd name="T16" fmla="*/ 0 h 463"/>
                <a:gd name="T17" fmla="*/ 17 w 17"/>
                <a:gd name="T18" fmla="*/ 463 h 463"/>
              </a:gdLst>
              <a:ahLst/>
              <a:cxnLst>
                <a:cxn ang="T10">
                  <a:pos x="T0" y="T1"/>
                </a:cxn>
                <a:cxn ang="T11">
                  <a:pos x="T2" y="T3"/>
                </a:cxn>
                <a:cxn ang="T12">
                  <a:pos x="T4" y="T5"/>
                </a:cxn>
                <a:cxn ang="T13">
                  <a:pos x="T6" y="T7"/>
                </a:cxn>
                <a:cxn ang="T14">
                  <a:pos x="T8" y="T9"/>
                </a:cxn>
              </a:cxnLst>
              <a:rect l="T15" t="T16" r="T17" b="T18"/>
              <a:pathLst>
                <a:path w="17" h="463">
                  <a:moveTo>
                    <a:pt x="0" y="456"/>
                  </a:moveTo>
                  <a:lnTo>
                    <a:pt x="14" y="462"/>
                  </a:lnTo>
                  <a:lnTo>
                    <a:pt x="16" y="3"/>
                  </a:lnTo>
                  <a:lnTo>
                    <a:pt x="2" y="0"/>
                  </a:lnTo>
                  <a:lnTo>
                    <a:pt x="0" y="456"/>
                  </a:lnTo>
                </a:path>
              </a:pathLst>
            </a:custGeom>
            <a:solidFill>
              <a:srgbClr val="C4C4C4"/>
            </a:solidFill>
            <a:ln w="9525" cap="rnd">
              <a:noFill/>
              <a:round/>
              <a:headEnd/>
              <a:tailEnd/>
            </a:ln>
          </p:spPr>
          <p:txBody>
            <a:bodyPr/>
            <a:lstStyle/>
            <a:p>
              <a:endParaRPr lang="en-US" sz="2400"/>
            </a:p>
          </p:txBody>
        </p:sp>
        <p:sp>
          <p:nvSpPr>
            <p:cNvPr id="46" name="Freeform 44"/>
            <p:cNvSpPr>
              <a:spLocks/>
            </p:cNvSpPr>
            <p:nvPr/>
          </p:nvSpPr>
          <p:spPr bwMode="auto">
            <a:xfrm>
              <a:off x="3249" y="3164"/>
              <a:ext cx="17" cy="463"/>
            </a:xfrm>
            <a:custGeom>
              <a:avLst/>
              <a:gdLst>
                <a:gd name="T0" fmla="*/ 0 w 17"/>
                <a:gd name="T1" fmla="*/ 457 h 463"/>
                <a:gd name="T2" fmla="*/ 13 w 17"/>
                <a:gd name="T3" fmla="*/ 462 h 463"/>
                <a:gd name="T4" fmla="*/ 16 w 17"/>
                <a:gd name="T5" fmla="*/ 3 h 463"/>
                <a:gd name="T6" fmla="*/ 1 w 17"/>
                <a:gd name="T7" fmla="*/ 0 h 463"/>
                <a:gd name="T8" fmla="*/ 0 w 17"/>
                <a:gd name="T9" fmla="*/ 457 h 463"/>
                <a:gd name="T10" fmla="*/ 0 60000 65536"/>
                <a:gd name="T11" fmla="*/ 0 60000 65536"/>
                <a:gd name="T12" fmla="*/ 0 60000 65536"/>
                <a:gd name="T13" fmla="*/ 0 60000 65536"/>
                <a:gd name="T14" fmla="*/ 0 60000 65536"/>
                <a:gd name="T15" fmla="*/ 0 w 17"/>
                <a:gd name="T16" fmla="*/ 0 h 463"/>
                <a:gd name="T17" fmla="*/ 17 w 17"/>
                <a:gd name="T18" fmla="*/ 463 h 463"/>
              </a:gdLst>
              <a:ahLst/>
              <a:cxnLst>
                <a:cxn ang="T10">
                  <a:pos x="T0" y="T1"/>
                </a:cxn>
                <a:cxn ang="T11">
                  <a:pos x="T2" y="T3"/>
                </a:cxn>
                <a:cxn ang="T12">
                  <a:pos x="T4" y="T5"/>
                </a:cxn>
                <a:cxn ang="T13">
                  <a:pos x="T6" y="T7"/>
                </a:cxn>
                <a:cxn ang="T14">
                  <a:pos x="T8" y="T9"/>
                </a:cxn>
              </a:cxnLst>
              <a:rect l="T15" t="T16" r="T17" b="T18"/>
              <a:pathLst>
                <a:path w="17" h="463">
                  <a:moveTo>
                    <a:pt x="0" y="457"/>
                  </a:moveTo>
                  <a:lnTo>
                    <a:pt x="13" y="462"/>
                  </a:lnTo>
                  <a:lnTo>
                    <a:pt x="16" y="3"/>
                  </a:lnTo>
                  <a:lnTo>
                    <a:pt x="1" y="0"/>
                  </a:lnTo>
                  <a:lnTo>
                    <a:pt x="0" y="457"/>
                  </a:lnTo>
                </a:path>
              </a:pathLst>
            </a:custGeom>
            <a:solidFill>
              <a:srgbClr val="C2C2C2"/>
            </a:solidFill>
            <a:ln w="9525" cap="rnd">
              <a:noFill/>
              <a:round/>
              <a:headEnd/>
              <a:tailEnd/>
            </a:ln>
          </p:spPr>
          <p:txBody>
            <a:bodyPr/>
            <a:lstStyle/>
            <a:p>
              <a:endParaRPr lang="en-US" sz="2400"/>
            </a:p>
          </p:txBody>
        </p:sp>
        <p:sp>
          <p:nvSpPr>
            <p:cNvPr id="47" name="Freeform 45"/>
            <p:cNvSpPr>
              <a:spLocks/>
            </p:cNvSpPr>
            <p:nvPr/>
          </p:nvSpPr>
          <p:spPr bwMode="auto">
            <a:xfrm>
              <a:off x="3253" y="3165"/>
              <a:ext cx="17" cy="465"/>
            </a:xfrm>
            <a:custGeom>
              <a:avLst/>
              <a:gdLst>
                <a:gd name="T0" fmla="*/ 0 w 17"/>
                <a:gd name="T1" fmla="*/ 459 h 465"/>
                <a:gd name="T2" fmla="*/ 14 w 17"/>
                <a:gd name="T3" fmla="*/ 464 h 465"/>
                <a:gd name="T4" fmla="*/ 16 w 17"/>
                <a:gd name="T5" fmla="*/ 3 h 465"/>
                <a:gd name="T6" fmla="*/ 1 w 17"/>
                <a:gd name="T7" fmla="*/ 0 h 465"/>
                <a:gd name="T8" fmla="*/ 0 w 17"/>
                <a:gd name="T9" fmla="*/ 459 h 465"/>
                <a:gd name="T10" fmla="*/ 0 60000 65536"/>
                <a:gd name="T11" fmla="*/ 0 60000 65536"/>
                <a:gd name="T12" fmla="*/ 0 60000 65536"/>
                <a:gd name="T13" fmla="*/ 0 60000 65536"/>
                <a:gd name="T14" fmla="*/ 0 60000 65536"/>
                <a:gd name="T15" fmla="*/ 0 w 17"/>
                <a:gd name="T16" fmla="*/ 0 h 465"/>
                <a:gd name="T17" fmla="*/ 17 w 17"/>
                <a:gd name="T18" fmla="*/ 465 h 465"/>
              </a:gdLst>
              <a:ahLst/>
              <a:cxnLst>
                <a:cxn ang="T10">
                  <a:pos x="T0" y="T1"/>
                </a:cxn>
                <a:cxn ang="T11">
                  <a:pos x="T2" y="T3"/>
                </a:cxn>
                <a:cxn ang="T12">
                  <a:pos x="T4" y="T5"/>
                </a:cxn>
                <a:cxn ang="T13">
                  <a:pos x="T6" y="T7"/>
                </a:cxn>
                <a:cxn ang="T14">
                  <a:pos x="T8" y="T9"/>
                </a:cxn>
              </a:cxnLst>
              <a:rect l="T15" t="T16" r="T17" b="T18"/>
              <a:pathLst>
                <a:path w="17" h="465">
                  <a:moveTo>
                    <a:pt x="0" y="459"/>
                  </a:moveTo>
                  <a:lnTo>
                    <a:pt x="14" y="464"/>
                  </a:lnTo>
                  <a:lnTo>
                    <a:pt x="16" y="3"/>
                  </a:lnTo>
                  <a:lnTo>
                    <a:pt x="1" y="0"/>
                  </a:lnTo>
                  <a:lnTo>
                    <a:pt x="0" y="459"/>
                  </a:lnTo>
                </a:path>
              </a:pathLst>
            </a:custGeom>
            <a:solidFill>
              <a:srgbClr val="BFBFBF"/>
            </a:solidFill>
            <a:ln w="9525" cap="rnd">
              <a:noFill/>
              <a:round/>
              <a:headEnd/>
              <a:tailEnd/>
            </a:ln>
          </p:spPr>
          <p:txBody>
            <a:bodyPr/>
            <a:lstStyle/>
            <a:p>
              <a:endParaRPr lang="en-US" sz="2400"/>
            </a:p>
          </p:txBody>
        </p:sp>
        <p:sp>
          <p:nvSpPr>
            <p:cNvPr id="48" name="Freeform 46"/>
            <p:cNvSpPr>
              <a:spLocks/>
            </p:cNvSpPr>
            <p:nvPr/>
          </p:nvSpPr>
          <p:spPr bwMode="auto">
            <a:xfrm>
              <a:off x="3261" y="3167"/>
              <a:ext cx="17" cy="466"/>
            </a:xfrm>
            <a:custGeom>
              <a:avLst/>
              <a:gdLst>
                <a:gd name="T0" fmla="*/ 0 w 17"/>
                <a:gd name="T1" fmla="*/ 459 h 466"/>
                <a:gd name="T2" fmla="*/ 14 w 17"/>
                <a:gd name="T3" fmla="*/ 465 h 466"/>
                <a:gd name="T4" fmla="*/ 16 w 17"/>
                <a:gd name="T5" fmla="*/ 3 h 466"/>
                <a:gd name="T6" fmla="*/ 2 w 17"/>
                <a:gd name="T7" fmla="*/ 0 h 466"/>
                <a:gd name="T8" fmla="*/ 0 w 17"/>
                <a:gd name="T9" fmla="*/ 459 h 466"/>
                <a:gd name="T10" fmla="*/ 0 60000 65536"/>
                <a:gd name="T11" fmla="*/ 0 60000 65536"/>
                <a:gd name="T12" fmla="*/ 0 60000 65536"/>
                <a:gd name="T13" fmla="*/ 0 60000 65536"/>
                <a:gd name="T14" fmla="*/ 0 60000 65536"/>
                <a:gd name="T15" fmla="*/ 0 w 17"/>
                <a:gd name="T16" fmla="*/ 0 h 466"/>
                <a:gd name="T17" fmla="*/ 17 w 17"/>
                <a:gd name="T18" fmla="*/ 466 h 466"/>
              </a:gdLst>
              <a:ahLst/>
              <a:cxnLst>
                <a:cxn ang="T10">
                  <a:pos x="T0" y="T1"/>
                </a:cxn>
                <a:cxn ang="T11">
                  <a:pos x="T2" y="T3"/>
                </a:cxn>
                <a:cxn ang="T12">
                  <a:pos x="T4" y="T5"/>
                </a:cxn>
                <a:cxn ang="T13">
                  <a:pos x="T6" y="T7"/>
                </a:cxn>
                <a:cxn ang="T14">
                  <a:pos x="T8" y="T9"/>
                </a:cxn>
              </a:cxnLst>
              <a:rect l="T15" t="T16" r="T17" b="T18"/>
              <a:pathLst>
                <a:path w="17" h="466">
                  <a:moveTo>
                    <a:pt x="0" y="459"/>
                  </a:moveTo>
                  <a:lnTo>
                    <a:pt x="14" y="465"/>
                  </a:lnTo>
                  <a:lnTo>
                    <a:pt x="16" y="3"/>
                  </a:lnTo>
                  <a:lnTo>
                    <a:pt x="2" y="0"/>
                  </a:lnTo>
                  <a:lnTo>
                    <a:pt x="0" y="459"/>
                  </a:lnTo>
                </a:path>
              </a:pathLst>
            </a:custGeom>
            <a:solidFill>
              <a:srgbClr val="BDBDBD"/>
            </a:solidFill>
            <a:ln w="9525" cap="rnd">
              <a:noFill/>
              <a:round/>
              <a:headEnd/>
              <a:tailEnd/>
            </a:ln>
          </p:spPr>
          <p:txBody>
            <a:bodyPr/>
            <a:lstStyle/>
            <a:p>
              <a:endParaRPr lang="en-US" sz="2400"/>
            </a:p>
          </p:txBody>
        </p:sp>
        <p:sp>
          <p:nvSpPr>
            <p:cNvPr id="49" name="Freeform 47"/>
            <p:cNvSpPr>
              <a:spLocks/>
            </p:cNvSpPr>
            <p:nvPr/>
          </p:nvSpPr>
          <p:spPr bwMode="auto">
            <a:xfrm>
              <a:off x="3267" y="3168"/>
              <a:ext cx="17" cy="467"/>
            </a:xfrm>
            <a:custGeom>
              <a:avLst/>
              <a:gdLst>
                <a:gd name="T0" fmla="*/ 0 w 17"/>
                <a:gd name="T1" fmla="*/ 460 h 467"/>
                <a:gd name="T2" fmla="*/ 14 w 17"/>
                <a:gd name="T3" fmla="*/ 466 h 467"/>
                <a:gd name="T4" fmla="*/ 16 w 17"/>
                <a:gd name="T5" fmla="*/ 3 h 467"/>
                <a:gd name="T6" fmla="*/ 1 w 17"/>
                <a:gd name="T7" fmla="*/ 0 h 467"/>
                <a:gd name="T8" fmla="*/ 0 w 17"/>
                <a:gd name="T9" fmla="*/ 460 h 467"/>
                <a:gd name="T10" fmla="*/ 0 60000 65536"/>
                <a:gd name="T11" fmla="*/ 0 60000 65536"/>
                <a:gd name="T12" fmla="*/ 0 60000 65536"/>
                <a:gd name="T13" fmla="*/ 0 60000 65536"/>
                <a:gd name="T14" fmla="*/ 0 60000 65536"/>
                <a:gd name="T15" fmla="*/ 0 w 17"/>
                <a:gd name="T16" fmla="*/ 0 h 467"/>
                <a:gd name="T17" fmla="*/ 17 w 17"/>
                <a:gd name="T18" fmla="*/ 467 h 467"/>
              </a:gdLst>
              <a:ahLst/>
              <a:cxnLst>
                <a:cxn ang="T10">
                  <a:pos x="T0" y="T1"/>
                </a:cxn>
                <a:cxn ang="T11">
                  <a:pos x="T2" y="T3"/>
                </a:cxn>
                <a:cxn ang="T12">
                  <a:pos x="T4" y="T5"/>
                </a:cxn>
                <a:cxn ang="T13">
                  <a:pos x="T6" y="T7"/>
                </a:cxn>
                <a:cxn ang="T14">
                  <a:pos x="T8" y="T9"/>
                </a:cxn>
              </a:cxnLst>
              <a:rect l="T15" t="T16" r="T17" b="T18"/>
              <a:pathLst>
                <a:path w="17" h="467">
                  <a:moveTo>
                    <a:pt x="0" y="460"/>
                  </a:moveTo>
                  <a:lnTo>
                    <a:pt x="14" y="466"/>
                  </a:lnTo>
                  <a:lnTo>
                    <a:pt x="16" y="3"/>
                  </a:lnTo>
                  <a:lnTo>
                    <a:pt x="1" y="0"/>
                  </a:lnTo>
                  <a:lnTo>
                    <a:pt x="0" y="460"/>
                  </a:lnTo>
                </a:path>
              </a:pathLst>
            </a:custGeom>
            <a:solidFill>
              <a:srgbClr val="BABABA"/>
            </a:solidFill>
            <a:ln w="9525" cap="rnd">
              <a:noFill/>
              <a:round/>
              <a:headEnd/>
              <a:tailEnd/>
            </a:ln>
          </p:spPr>
          <p:txBody>
            <a:bodyPr/>
            <a:lstStyle/>
            <a:p>
              <a:endParaRPr lang="en-US" sz="2400"/>
            </a:p>
          </p:txBody>
        </p:sp>
        <p:sp>
          <p:nvSpPr>
            <p:cNvPr id="50" name="Freeform 48"/>
            <p:cNvSpPr>
              <a:spLocks/>
            </p:cNvSpPr>
            <p:nvPr/>
          </p:nvSpPr>
          <p:spPr bwMode="auto">
            <a:xfrm>
              <a:off x="3274" y="3170"/>
              <a:ext cx="17" cy="468"/>
            </a:xfrm>
            <a:custGeom>
              <a:avLst/>
              <a:gdLst>
                <a:gd name="T0" fmla="*/ 0 w 17"/>
                <a:gd name="T1" fmla="*/ 462 h 468"/>
                <a:gd name="T2" fmla="*/ 14 w 17"/>
                <a:gd name="T3" fmla="*/ 467 h 468"/>
                <a:gd name="T4" fmla="*/ 16 w 17"/>
                <a:gd name="T5" fmla="*/ 3 h 468"/>
                <a:gd name="T6" fmla="*/ 1 w 17"/>
                <a:gd name="T7" fmla="*/ 0 h 468"/>
                <a:gd name="T8" fmla="*/ 0 w 17"/>
                <a:gd name="T9" fmla="*/ 462 h 468"/>
                <a:gd name="T10" fmla="*/ 0 60000 65536"/>
                <a:gd name="T11" fmla="*/ 0 60000 65536"/>
                <a:gd name="T12" fmla="*/ 0 60000 65536"/>
                <a:gd name="T13" fmla="*/ 0 60000 65536"/>
                <a:gd name="T14" fmla="*/ 0 60000 65536"/>
                <a:gd name="T15" fmla="*/ 0 w 17"/>
                <a:gd name="T16" fmla="*/ 0 h 468"/>
                <a:gd name="T17" fmla="*/ 17 w 17"/>
                <a:gd name="T18" fmla="*/ 468 h 468"/>
              </a:gdLst>
              <a:ahLst/>
              <a:cxnLst>
                <a:cxn ang="T10">
                  <a:pos x="T0" y="T1"/>
                </a:cxn>
                <a:cxn ang="T11">
                  <a:pos x="T2" y="T3"/>
                </a:cxn>
                <a:cxn ang="T12">
                  <a:pos x="T4" y="T5"/>
                </a:cxn>
                <a:cxn ang="T13">
                  <a:pos x="T6" y="T7"/>
                </a:cxn>
                <a:cxn ang="T14">
                  <a:pos x="T8" y="T9"/>
                </a:cxn>
              </a:cxnLst>
              <a:rect l="T15" t="T16" r="T17" b="T18"/>
              <a:pathLst>
                <a:path w="17" h="468">
                  <a:moveTo>
                    <a:pt x="0" y="462"/>
                  </a:moveTo>
                  <a:lnTo>
                    <a:pt x="14" y="467"/>
                  </a:lnTo>
                  <a:lnTo>
                    <a:pt x="16" y="3"/>
                  </a:lnTo>
                  <a:lnTo>
                    <a:pt x="1" y="0"/>
                  </a:lnTo>
                  <a:lnTo>
                    <a:pt x="0" y="462"/>
                  </a:lnTo>
                </a:path>
              </a:pathLst>
            </a:custGeom>
            <a:solidFill>
              <a:srgbClr val="B8B8B8"/>
            </a:solidFill>
            <a:ln w="9525" cap="rnd">
              <a:noFill/>
              <a:round/>
              <a:headEnd/>
              <a:tailEnd/>
            </a:ln>
          </p:spPr>
          <p:txBody>
            <a:bodyPr/>
            <a:lstStyle/>
            <a:p>
              <a:endParaRPr lang="en-US" sz="2400"/>
            </a:p>
          </p:txBody>
        </p:sp>
        <p:sp>
          <p:nvSpPr>
            <p:cNvPr id="51" name="Freeform 49"/>
            <p:cNvSpPr>
              <a:spLocks/>
            </p:cNvSpPr>
            <p:nvPr/>
          </p:nvSpPr>
          <p:spPr bwMode="auto">
            <a:xfrm>
              <a:off x="3278" y="3172"/>
              <a:ext cx="17" cy="468"/>
            </a:xfrm>
            <a:custGeom>
              <a:avLst/>
              <a:gdLst>
                <a:gd name="T0" fmla="*/ 0 w 17"/>
                <a:gd name="T1" fmla="*/ 462 h 468"/>
                <a:gd name="T2" fmla="*/ 14 w 17"/>
                <a:gd name="T3" fmla="*/ 467 h 468"/>
                <a:gd name="T4" fmla="*/ 16 w 17"/>
                <a:gd name="T5" fmla="*/ 3 h 468"/>
                <a:gd name="T6" fmla="*/ 1 w 17"/>
                <a:gd name="T7" fmla="*/ 0 h 468"/>
                <a:gd name="T8" fmla="*/ 0 w 17"/>
                <a:gd name="T9" fmla="*/ 462 h 468"/>
                <a:gd name="T10" fmla="*/ 0 60000 65536"/>
                <a:gd name="T11" fmla="*/ 0 60000 65536"/>
                <a:gd name="T12" fmla="*/ 0 60000 65536"/>
                <a:gd name="T13" fmla="*/ 0 60000 65536"/>
                <a:gd name="T14" fmla="*/ 0 60000 65536"/>
                <a:gd name="T15" fmla="*/ 0 w 17"/>
                <a:gd name="T16" fmla="*/ 0 h 468"/>
                <a:gd name="T17" fmla="*/ 17 w 17"/>
                <a:gd name="T18" fmla="*/ 468 h 468"/>
              </a:gdLst>
              <a:ahLst/>
              <a:cxnLst>
                <a:cxn ang="T10">
                  <a:pos x="T0" y="T1"/>
                </a:cxn>
                <a:cxn ang="T11">
                  <a:pos x="T2" y="T3"/>
                </a:cxn>
                <a:cxn ang="T12">
                  <a:pos x="T4" y="T5"/>
                </a:cxn>
                <a:cxn ang="T13">
                  <a:pos x="T6" y="T7"/>
                </a:cxn>
                <a:cxn ang="T14">
                  <a:pos x="T8" y="T9"/>
                </a:cxn>
              </a:cxnLst>
              <a:rect l="T15" t="T16" r="T17" b="T18"/>
              <a:pathLst>
                <a:path w="17" h="468">
                  <a:moveTo>
                    <a:pt x="0" y="462"/>
                  </a:moveTo>
                  <a:lnTo>
                    <a:pt x="14" y="467"/>
                  </a:lnTo>
                  <a:lnTo>
                    <a:pt x="16" y="3"/>
                  </a:lnTo>
                  <a:lnTo>
                    <a:pt x="1" y="0"/>
                  </a:lnTo>
                  <a:lnTo>
                    <a:pt x="0" y="462"/>
                  </a:lnTo>
                </a:path>
              </a:pathLst>
            </a:custGeom>
            <a:solidFill>
              <a:srgbClr val="B5B5B5"/>
            </a:solidFill>
            <a:ln w="9525" cap="rnd">
              <a:noFill/>
              <a:round/>
              <a:headEnd/>
              <a:tailEnd/>
            </a:ln>
          </p:spPr>
          <p:txBody>
            <a:bodyPr/>
            <a:lstStyle/>
            <a:p>
              <a:endParaRPr lang="en-US" sz="2400"/>
            </a:p>
          </p:txBody>
        </p:sp>
        <p:sp>
          <p:nvSpPr>
            <p:cNvPr id="52" name="Freeform 50"/>
            <p:cNvSpPr>
              <a:spLocks/>
            </p:cNvSpPr>
            <p:nvPr/>
          </p:nvSpPr>
          <p:spPr bwMode="auto">
            <a:xfrm>
              <a:off x="3286" y="3173"/>
              <a:ext cx="17" cy="470"/>
            </a:xfrm>
            <a:custGeom>
              <a:avLst/>
              <a:gdLst>
                <a:gd name="T0" fmla="*/ 0 w 17"/>
                <a:gd name="T1" fmla="*/ 463 h 470"/>
                <a:gd name="T2" fmla="*/ 14 w 17"/>
                <a:gd name="T3" fmla="*/ 469 h 470"/>
                <a:gd name="T4" fmla="*/ 16 w 17"/>
                <a:gd name="T5" fmla="*/ 3 h 470"/>
                <a:gd name="T6" fmla="*/ 1 w 17"/>
                <a:gd name="T7" fmla="*/ 0 h 470"/>
                <a:gd name="T8" fmla="*/ 0 w 17"/>
                <a:gd name="T9" fmla="*/ 463 h 470"/>
                <a:gd name="T10" fmla="*/ 0 60000 65536"/>
                <a:gd name="T11" fmla="*/ 0 60000 65536"/>
                <a:gd name="T12" fmla="*/ 0 60000 65536"/>
                <a:gd name="T13" fmla="*/ 0 60000 65536"/>
                <a:gd name="T14" fmla="*/ 0 60000 65536"/>
                <a:gd name="T15" fmla="*/ 0 w 17"/>
                <a:gd name="T16" fmla="*/ 0 h 470"/>
                <a:gd name="T17" fmla="*/ 17 w 17"/>
                <a:gd name="T18" fmla="*/ 470 h 470"/>
              </a:gdLst>
              <a:ahLst/>
              <a:cxnLst>
                <a:cxn ang="T10">
                  <a:pos x="T0" y="T1"/>
                </a:cxn>
                <a:cxn ang="T11">
                  <a:pos x="T2" y="T3"/>
                </a:cxn>
                <a:cxn ang="T12">
                  <a:pos x="T4" y="T5"/>
                </a:cxn>
                <a:cxn ang="T13">
                  <a:pos x="T6" y="T7"/>
                </a:cxn>
                <a:cxn ang="T14">
                  <a:pos x="T8" y="T9"/>
                </a:cxn>
              </a:cxnLst>
              <a:rect l="T15" t="T16" r="T17" b="T18"/>
              <a:pathLst>
                <a:path w="17" h="470">
                  <a:moveTo>
                    <a:pt x="0" y="463"/>
                  </a:moveTo>
                  <a:lnTo>
                    <a:pt x="14" y="469"/>
                  </a:lnTo>
                  <a:lnTo>
                    <a:pt x="16" y="3"/>
                  </a:lnTo>
                  <a:lnTo>
                    <a:pt x="1" y="0"/>
                  </a:lnTo>
                  <a:lnTo>
                    <a:pt x="0" y="463"/>
                  </a:lnTo>
                </a:path>
              </a:pathLst>
            </a:custGeom>
            <a:solidFill>
              <a:srgbClr val="B2B2B2"/>
            </a:solidFill>
            <a:ln w="9525" cap="rnd">
              <a:noFill/>
              <a:round/>
              <a:headEnd/>
              <a:tailEnd/>
            </a:ln>
          </p:spPr>
          <p:txBody>
            <a:bodyPr/>
            <a:lstStyle/>
            <a:p>
              <a:endParaRPr lang="en-US" sz="2400"/>
            </a:p>
          </p:txBody>
        </p:sp>
        <p:sp>
          <p:nvSpPr>
            <p:cNvPr id="53" name="Freeform 51"/>
            <p:cNvSpPr>
              <a:spLocks/>
            </p:cNvSpPr>
            <p:nvPr/>
          </p:nvSpPr>
          <p:spPr bwMode="auto">
            <a:xfrm>
              <a:off x="3292" y="3175"/>
              <a:ext cx="17" cy="471"/>
            </a:xfrm>
            <a:custGeom>
              <a:avLst/>
              <a:gdLst>
                <a:gd name="T0" fmla="*/ 0 w 17"/>
                <a:gd name="T1" fmla="*/ 463 h 471"/>
                <a:gd name="T2" fmla="*/ 13 w 17"/>
                <a:gd name="T3" fmla="*/ 470 h 471"/>
                <a:gd name="T4" fmla="*/ 16 w 17"/>
                <a:gd name="T5" fmla="*/ 3 h 471"/>
                <a:gd name="T6" fmla="*/ 1 w 17"/>
                <a:gd name="T7" fmla="*/ 0 h 471"/>
                <a:gd name="T8" fmla="*/ 0 w 17"/>
                <a:gd name="T9" fmla="*/ 463 h 471"/>
                <a:gd name="T10" fmla="*/ 0 60000 65536"/>
                <a:gd name="T11" fmla="*/ 0 60000 65536"/>
                <a:gd name="T12" fmla="*/ 0 60000 65536"/>
                <a:gd name="T13" fmla="*/ 0 60000 65536"/>
                <a:gd name="T14" fmla="*/ 0 60000 65536"/>
                <a:gd name="T15" fmla="*/ 0 w 17"/>
                <a:gd name="T16" fmla="*/ 0 h 471"/>
                <a:gd name="T17" fmla="*/ 17 w 17"/>
                <a:gd name="T18" fmla="*/ 471 h 471"/>
              </a:gdLst>
              <a:ahLst/>
              <a:cxnLst>
                <a:cxn ang="T10">
                  <a:pos x="T0" y="T1"/>
                </a:cxn>
                <a:cxn ang="T11">
                  <a:pos x="T2" y="T3"/>
                </a:cxn>
                <a:cxn ang="T12">
                  <a:pos x="T4" y="T5"/>
                </a:cxn>
                <a:cxn ang="T13">
                  <a:pos x="T6" y="T7"/>
                </a:cxn>
                <a:cxn ang="T14">
                  <a:pos x="T8" y="T9"/>
                </a:cxn>
              </a:cxnLst>
              <a:rect l="T15" t="T16" r="T17" b="T18"/>
              <a:pathLst>
                <a:path w="17" h="471">
                  <a:moveTo>
                    <a:pt x="0" y="463"/>
                  </a:moveTo>
                  <a:lnTo>
                    <a:pt x="13" y="470"/>
                  </a:lnTo>
                  <a:lnTo>
                    <a:pt x="16" y="3"/>
                  </a:lnTo>
                  <a:lnTo>
                    <a:pt x="1" y="0"/>
                  </a:lnTo>
                  <a:lnTo>
                    <a:pt x="0" y="463"/>
                  </a:lnTo>
                </a:path>
              </a:pathLst>
            </a:custGeom>
            <a:solidFill>
              <a:srgbClr val="B0B0B0"/>
            </a:solidFill>
            <a:ln w="9525" cap="rnd">
              <a:noFill/>
              <a:round/>
              <a:headEnd/>
              <a:tailEnd/>
            </a:ln>
          </p:spPr>
          <p:txBody>
            <a:bodyPr/>
            <a:lstStyle/>
            <a:p>
              <a:endParaRPr lang="en-US" sz="2400"/>
            </a:p>
          </p:txBody>
        </p:sp>
        <p:sp>
          <p:nvSpPr>
            <p:cNvPr id="54" name="Freeform 52"/>
            <p:cNvSpPr>
              <a:spLocks/>
            </p:cNvSpPr>
            <p:nvPr/>
          </p:nvSpPr>
          <p:spPr bwMode="auto">
            <a:xfrm>
              <a:off x="3298" y="3176"/>
              <a:ext cx="17" cy="473"/>
            </a:xfrm>
            <a:custGeom>
              <a:avLst/>
              <a:gdLst>
                <a:gd name="T0" fmla="*/ 0 w 17"/>
                <a:gd name="T1" fmla="*/ 466 h 473"/>
                <a:gd name="T2" fmla="*/ 13 w 17"/>
                <a:gd name="T3" fmla="*/ 472 h 473"/>
                <a:gd name="T4" fmla="*/ 16 w 17"/>
                <a:gd name="T5" fmla="*/ 3 h 473"/>
                <a:gd name="T6" fmla="*/ 1 w 17"/>
                <a:gd name="T7" fmla="*/ 0 h 473"/>
                <a:gd name="T8" fmla="*/ 0 w 17"/>
                <a:gd name="T9" fmla="*/ 466 h 473"/>
                <a:gd name="T10" fmla="*/ 0 60000 65536"/>
                <a:gd name="T11" fmla="*/ 0 60000 65536"/>
                <a:gd name="T12" fmla="*/ 0 60000 65536"/>
                <a:gd name="T13" fmla="*/ 0 60000 65536"/>
                <a:gd name="T14" fmla="*/ 0 60000 65536"/>
                <a:gd name="T15" fmla="*/ 0 w 17"/>
                <a:gd name="T16" fmla="*/ 0 h 473"/>
                <a:gd name="T17" fmla="*/ 17 w 17"/>
                <a:gd name="T18" fmla="*/ 473 h 473"/>
              </a:gdLst>
              <a:ahLst/>
              <a:cxnLst>
                <a:cxn ang="T10">
                  <a:pos x="T0" y="T1"/>
                </a:cxn>
                <a:cxn ang="T11">
                  <a:pos x="T2" y="T3"/>
                </a:cxn>
                <a:cxn ang="T12">
                  <a:pos x="T4" y="T5"/>
                </a:cxn>
                <a:cxn ang="T13">
                  <a:pos x="T6" y="T7"/>
                </a:cxn>
                <a:cxn ang="T14">
                  <a:pos x="T8" y="T9"/>
                </a:cxn>
              </a:cxnLst>
              <a:rect l="T15" t="T16" r="T17" b="T18"/>
              <a:pathLst>
                <a:path w="17" h="473">
                  <a:moveTo>
                    <a:pt x="0" y="466"/>
                  </a:moveTo>
                  <a:lnTo>
                    <a:pt x="13" y="472"/>
                  </a:lnTo>
                  <a:lnTo>
                    <a:pt x="16" y="3"/>
                  </a:lnTo>
                  <a:lnTo>
                    <a:pt x="1" y="0"/>
                  </a:lnTo>
                  <a:lnTo>
                    <a:pt x="0" y="466"/>
                  </a:lnTo>
                </a:path>
              </a:pathLst>
            </a:custGeom>
            <a:solidFill>
              <a:srgbClr val="ADADAD"/>
            </a:solidFill>
            <a:ln w="9525" cap="rnd">
              <a:noFill/>
              <a:round/>
              <a:headEnd/>
              <a:tailEnd/>
            </a:ln>
          </p:spPr>
          <p:txBody>
            <a:bodyPr/>
            <a:lstStyle/>
            <a:p>
              <a:endParaRPr lang="en-US" sz="2400"/>
            </a:p>
          </p:txBody>
        </p:sp>
        <p:sp>
          <p:nvSpPr>
            <p:cNvPr id="55" name="Freeform 53"/>
            <p:cNvSpPr>
              <a:spLocks/>
            </p:cNvSpPr>
            <p:nvPr/>
          </p:nvSpPr>
          <p:spPr bwMode="auto">
            <a:xfrm>
              <a:off x="3302" y="3178"/>
              <a:ext cx="17" cy="473"/>
            </a:xfrm>
            <a:custGeom>
              <a:avLst/>
              <a:gdLst>
                <a:gd name="T0" fmla="*/ 0 w 17"/>
                <a:gd name="T1" fmla="*/ 467 h 473"/>
                <a:gd name="T2" fmla="*/ 14 w 17"/>
                <a:gd name="T3" fmla="*/ 472 h 473"/>
                <a:gd name="T4" fmla="*/ 16 w 17"/>
                <a:gd name="T5" fmla="*/ 3 h 473"/>
                <a:gd name="T6" fmla="*/ 2 w 17"/>
                <a:gd name="T7" fmla="*/ 0 h 473"/>
                <a:gd name="T8" fmla="*/ 0 w 17"/>
                <a:gd name="T9" fmla="*/ 467 h 473"/>
                <a:gd name="T10" fmla="*/ 0 60000 65536"/>
                <a:gd name="T11" fmla="*/ 0 60000 65536"/>
                <a:gd name="T12" fmla="*/ 0 60000 65536"/>
                <a:gd name="T13" fmla="*/ 0 60000 65536"/>
                <a:gd name="T14" fmla="*/ 0 60000 65536"/>
                <a:gd name="T15" fmla="*/ 0 w 17"/>
                <a:gd name="T16" fmla="*/ 0 h 473"/>
                <a:gd name="T17" fmla="*/ 17 w 17"/>
                <a:gd name="T18" fmla="*/ 473 h 473"/>
              </a:gdLst>
              <a:ahLst/>
              <a:cxnLst>
                <a:cxn ang="T10">
                  <a:pos x="T0" y="T1"/>
                </a:cxn>
                <a:cxn ang="T11">
                  <a:pos x="T2" y="T3"/>
                </a:cxn>
                <a:cxn ang="T12">
                  <a:pos x="T4" y="T5"/>
                </a:cxn>
                <a:cxn ang="T13">
                  <a:pos x="T6" y="T7"/>
                </a:cxn>
                <a:cxn ang="T14">
                  <a:pos x="T8" y="T9"/>
                </a:cxn>
              </a:cxnLst>
              <a:rect l="T15" t="T16" r="T17" b="T18"/>
              <a:pathLst>
                <a:path w="17" h="473">
                  <a:moveTo>
                    <a:pt x="0" y="467"/>
                  </a:moveTo>
                  <a:lnTo>
                    <a:pt x="14" y="472"/>
                  </a:lnTo>
                  <a:lnTo>
                    <a:pt x="16" y="3"/>
                  </a:lnTo>
                  <a:lnTo>
                    <a:pt x="2" y="0"/>
                  </a:lnTo>
                  <a:lnTo>
                    <a:pt x="0" y="467"/>
                  </a:lnTo>
                </a:path>
              </a:pathLst>
            </a:custGeom>
            <a:solidFill>
              <a:srgbClr val="ABABAB"/>
            </a:solidFill>
            <a:ln w="9525" cap="rnd">
              <a:noFill/>
              <a:round/>
              <a:headEnd/>
              <a:tailEnd/>
            </a:ln>
          </p:spPr>
          <p:txBody>
            <a:bodyPr/>
            <a:lstStyle/>
            <a:p>
              <a:endParaRPr lang="en-US" sz="2400"/>
            </a:p>
          </p:txBody>
        </p:sp>
        <p:sp>
          <p:nvSpPr>
            <p:cNvPr id="56" name="Freeform 54"/>
            <p:cNvSpPr>
              <a:spLocks/>
            </p:cNvSpPr>
            <p:nvPr/>
          </p:nvSpPr>
          <p:spPr bwMode="auto">
            <a:xfrm>
              <a:off x="3310" y="3180"/>
              <a:ext cx="17" cy="474"/>
            </a:xfrm>
            <a:custGeom>
              <a:avLst/>
              <a:gdLst>
                <a:gd name="T0" fmla="*/ 0 w 17"/>
                <a:gd name="T1" fmla="*/ 468 h 474"/>
                <a:gd name="T2" fmla="*/ 14 w 17"/>
                <a:gd name="T3" fmla="*/ 473 h 474"/>
                <a:gd name="T4" fmla="*/ 16 w 17"/>
                <a:gd name="T5" fmla="*/ 3 h 474"/>
                <a:gd name="T6" fmla="*/ 2 w 17"/>
                <a:gd name="T7" fmla="*/ 0 h 474"/>
                <a:gd name="T8" fmla="*/ 0 w 17"/>
                <a:gd name="T9" fmla="*/ 468 h 474"/>
                <a:gd name="T10" fmla="*/ 0 60000 65536"/>
                <a:gd name="T11" fmla="*/ 0 60000 65536"/>
                <a:gd name="T12" fmla="*/ 0 60000 65536"/>
                <a:gd name="T13" fmla="*/ 0 60000 65536"/>
                <a:gd name="T14" fmla="*/ 0 60000 65536"/>
                <a:gd name="T15" fmla="*/ 0 w 17"/>
                <a:gd name="T16" fmla="*/ 0 h 474"/>
                <a:gd name="T17" fmla="*/ 17 w 17"/>
                <a:gd name="T18" fmla="*/ 474 h 474"/>
              </a:gdLst>
              <a:ahLst/>
              <a:cxnLst>
                <a:cxn ang="T10">
                  <a:pos x="T0" y="T1"/>
                </a:cxn>
                <a:cxn ang="T11">
                  <a:pos x="T2" y="T3"/>
                </a:cxn>
                <a:cxn ang="T12">
                  <a:pos x="T4" y="T5"/>
                </a:cxn>
                <a:cxn ang="T13">
                  <a:pos x="T6" y="T7"/>
                </a:cxn>
                <a:cxn ang="T14">
                  <a:pos x="T8" y="T9"/>
                </a:cxn>
              </a:cxnLst>
              <a:rect l="T15" t="T16" r="T17" b="T18"/>
              <a:pathLst>
                <a:path w="17" h="474">
                  <a:moveTo>
                    <a:pt x="0" y="468"/>
                  </a:moveTo>
                  <a:lnTo>
                    <a:pt x="14" y="473"/>
                  </a:lnTo>
                  <a:lnTo>
                    <a:pt x="16" y="3"/>
                  </a:lnTo>
                  <a:lnTo>
                    <a:pt x="2" y="0"/>
                  </a:lnTo>
                  <a:lnTo>
                    <a:pt x="0" y="468"/>
                  </a:lnTo>
                </a:path>
              </a:pathLst>
            </a:custGeom>
            <a:solidFill>
              <a:srgbClr val="A8A8A8"/>
            </a:solidFill>
            <a:ln w="9525" cap="rnd">
              <a:noFill/>
              <a:round/>
              <a:headEnd/>
              <a:tailEnd/>
            </a:ln>
          </p:spPr>
          <p:txBody>
            <a:bodyPr/>
            <a:lstStyle/>
            <a:p>
              <a:endParaRPr lang="en-US" sz="2400"/>
            </a:p>
          </p:txBody>
        </p:sp>
        <p:sp>
          <p:nvSpPr>
            <p:cNvPr id="57" name="Freeform 55"/>
            <p:cNvSpPr>
              <a:spLocks/>
            </p:cNvSpPr>
            <p:nvPr/>
          </p:nvSpPr>
          <p:spPr bwMode="auto">
            <a:xfrm>
              <a:off x="3316" y="3181"/>
              <a:ext cx="17" cy="476"/>
            </a:xfrm>
            <a:custGeom>
              <a:avLst/>
              <a:gdLst>
                <a:gd name="T0" fmla="*/ 0 w 17"/>
                <a:gd name="T1" fmla="*/ 469 h 476"/>
                <a:gd name="T2" fmla="*/ 14 w 17"/>
                <a:gd name="T3" fmla="*/ 475 h 476"/>
                <a:gd name="T4" fmla="*/ 16 w 17"/>
                <a:gd name="T5" fmla="*/ 3 h 476"/>
                <a:gd name="T6" fmla="*/ 1 w 17"/>
                <a:gd name="T7" fmla="*/ 0 h 476"/>
                <a:gd name="T8" fmla="*/ 0 w 17"/>
                <a:gd name="T9" fmla="*/ 469 h 476"/>
                <a:gd name="T10" fmla="*/ 0 60000 65536"/>
                <a:gd name="T11" fmla="*/ 0 60000 65536"/>
                <a:gd name="T12" fmla="*/ 0 60000 65536"/>
                <a:gd name="T13" fmla="*/ 0 60000 65536"/>
                <a:gd name="T14" fmla="*/ 0 60000 65536"/>
                <a:gd name="T15" fmla="*/ 0 w 17"/>
                <a:gd name="T16" fmla="*/ 0 h 476"/>
                <a:gd name="T17" fmla="*/ 17 w 17"/>
                <a:gd name="T18" fmla="*/ 476 h 476"/>
              </a:gdLst>
              <a:ahLst/>
              <a:cxnLst>
                <a:cxn ang="T10">
                  <a:pos x="T0" y="T1"/>
                </a:cxn>
                <a:cxn ang="T11">
                  <a:pos x="T2" y="T3"/>
                </a:cxn>
                <a:cxn ang="T12">
                  <a:pos x="T4" y="T5"/>
                </a:cxn>
                <a:cxn ang="T13">
                  <a:pos x="T6" y="T7"/>
                </a:cxn>
                <a:cxn ang="T14">
                  <a:pos x="T8" y="T9"/>
                </a:cxn>
              </a:cxnLst>
              <a:rect l="T15" t="T16" r="T17" b="T18"/>
              <a:pathLst>
                <a:path w="17" h="476">
                  <a:moveTo>
                    <a:pt x="0" y="469"/>
                  </a:moveTo>
                  <a:lnTo>
                    <a:pt x="14" y="475"/>
                  </a:lnTo>
                  <a:lnTo>
                    <a:pt x="16" y="3"/>
                  </a:lnTo>
                  <a:lnTo>
                    <a:pt x="1" y="0"/>
                  </a:lnTo>
                  <a:lnTo>
                    <a:pt x="0" y="469"/>
                  </a:lnTo>
                </a:path>
              </a:pathLst>
            </a:custGeom>
            <a:solidFill>
              <a:srgbClr val="A6A6A6"/>
            </a:solidFill>
            <a:ln w="9525" cap="rnd">
              <a:noFill/>
              <a:round/>
              <a:headEnd/>
              <a:tailEnd/>
            </a:ln>
          </p:spPr>
          <p:txBody>
            <a:bodyPr/>
            <a:lstStyle/>
            <a:p>
              <a:endParaRPr lang="en-US" sz="2400"/>
            </a:p>
          </p:txBody>
        </p:sp>
        <p:sp>
          <p:nvSpPr>
            <p:cNvPr id="58" name="Freeform 56"/>
            <p:cNvSpPr>
              <a:spLocks/>
            </p:cNvSpPr>
            <p:nvPr/>
          </p:nvSpPr>
          <p:spPr bwMode="auto">
            <a:xfrm>
              <a:off x="3321" y="3183"/>
              <a:ext cx="17" cy="476"/>
            </a:xfrm>
            <a:custGeom>
              <a:avLst/>
              <a:gdLst>
                <a:gd name="T0" fmla="*/ 0 w 17"/>
                <a:gd name="T1" fmla="*/ 469 h 476"/>
                <a:gd name="T2" fmla="*/ 13 w 17"/>
                <a:gd name="T3" fmla="*/ 475 h 476"/>
                <a:gd name="T4" fmla="*/ 16 w 17"/>
                <a:gd name="T5" fmla="*/ 3 h 476"/>
                <a:gd name="T6" fmla="*/ 1 w 17"/>
                <a:gd name="T7" fmla="*/ 0 h 476"/>
                <a:gd name="T8" fmla="*/ 0 w 17"/>
                <a:gd name="T9" fmla="*/ 469 h 476"/>
                <a:gd name="T10" fmla="*/ 0 60000 65536"/>
                <a:gd name="T11" fmla="*/ 0 60000 65536"/>
                <a:gd name="T12" fmla="*/ 0 60000 65536"/>
                <a:gd name="T13" fmla="*/ 0 60000 65536"/>
                <a:gd name="T14" fmla="*/ 0 60000 65536"/>
                <a:gd name="T15" fmla="*/ 0 w 17"/>
                <a:gd name="T16" fmla="*/ 0 h 476"/>
                <a:gd name="T17" fmla="*/ 17 w 17"/>
                <a:gd name="T18" fmla="*/ 476 h 476"/>
              </a:gdLst>
              <a:ahLst/>
              <a:cxnLst>
                <a:cxn ang="T10">
                  <a:pos x="T0" y="T1"/>
                </a:cxn>
                <a:cxn ang="T11">
                  <a:pos x="T2" y="T3"/>
                </a:cxn>
                <a:cxn ang="T12">
                  <a:pos x="T4" y="T5"/>
                </a:cxn>
                <a:cxn ang="T13">
                  <a:pos x="T6" y="T7"/>
                </a:cxn>
                <a:cxn ang="T14">
                  <a:pos x="T8" y="T9"/>
                </a:cxn>
              </a:cxnLst>
              <a:rect l="T15" t="T16" r="T17" b="T18"/>
              <a:pathLst>
                <a:path w="17" h="476">
                  <a:moveTo>
                    <a:pt x="0" y="469"/>
                  </a:moveTo>
                  <a:lnTo>
                    <a:pt x="13" y="475"/>
                  </a:lnTo>
                  <a:lnTo>
                    <a:pt x="16" y="3"/>
                  </a:lnTo>
                  <a:lnTo>
                    <a:pt x="1" y="0"/>
                  </a:lnTo>
                  <a:lnTo>
                    <a:pt x="0" y="469"/>
                  </a:lnTo>
                </a:path>
              </a:pathLst>
            </a:custGeom>
            <a:solidFill>
              <a:srgbClr val="A3A3A3"/>
            </a:solidFill>
            <a:ln w="9525" cap="rnd">
              <a:noFill/>
              <a:round/>
              <a:headEnd/>
              <a:tailEnd/>
            </a:ln>
          </p:spPr>
          <p:txBody>
            <a:bodyPr/>
            <a:lstStyle/>
            <a:p>
              <a:endParaRPr lang="en-US" sz="2400"/>
            </a:p>
          </p:txBody>
        </p:sp>
        <p:sp>
          <p:nvSpPr>
            <p:cNvPr id="59" name="Freeform 57"/>
            <p:cNvSpPr>
              <a:spLocks/>
            </p:cNvSpPr>
            <p:nvPr/>
          </p:nvSpPr>
          <p:spPr bwMode="auto">
            <a:xfrm>
              <a:off x="3328" y="3184"/>
              <a:ext cx="17" cy="478"/>
            </a:xfrm>
            <a:custGeom>
              <a:avLst/>
              <a:gdLst>
                <a:gd name="T0" fmla="*/ 0 w 17"/>
                <a:gd name="T1" fmla="*/ 472 h 478"/>
                <a:gd name="T2" fmla="*/ 14 w 17"/>
                <a:gd name="T3" fmla="*/ 477 h 478"/>
                <a:gd name="T4" fmla="*/ 16 w 17"/>
                <a:gd name="T5" fmla="*/ 3 h 478"/>
                <a:gd name="T6" fmla="*/ 1 w 17"/>
                <a:gd name="T7" fmla="*/ 0 h 478"/>
                <a:gd name="T8" fmla="*/ 0 w 17"/>
                <a:gd name="T9" fmla="*/ 472 h 478"/>
                <a:gd name="T10" fmla="*/ 0 60000 65536"/>
                <a:gd name="T11" fmla="*/ 0 60000 65536"/>
                <a:gd name="T12" fmla="*/ 0 60000 65536"/>
                <a:gd name="T13" fmla="*/ 0 60000 65536"/>
                <a:gd name="T14" fmla="*/ 0 60000 65536"/>
                <a:gd name="T15" fmla="*/ 0 w 17"/>
                <a:gd name="T16" fmla="*/ 0 h 478"/>
                <a:gd name="T17" fmla="*/ 17 w 17"/>
                <a:gd name="T18" fmla="*/ 478 h 478"/>
              </a:gdLst>
              <a:ahLst/>
              <a:cxnLst>
                <a:cxn ang="T10">
                  <a:pos x="T0" y="T1"/>
                </a:cxn>
                <a:cxn ang="T11">
                  <a:pos x="T2" y="T3"/>
                </a:cxn>
                <a:cxn ang="T12">
                  <a:pos x="T4" y="T5"/>
                </a:cxn>
                <a:cxn ang="T13">
                  <a:pos x="T6" y="T7"/>
                </a:cxn>
                <a:cxn ang="T14">
                  <a:pos x="T8" y="T9"/>
                </a:cxn>
              </a:cxnLst>
              <a:rect l="T15" t="T16" r="T17" b="T18"/>
              <a:pathLst>
                <a:path w="17" h="478">
                  <a:moveTo>
                    <a:pt x="0" y="472"/>
                  </a:moveTo>
                  <a:lnTo>
                    <a:pt x="14" y="477"/>
                  </a:lnTo>
                  <a:lnTo>
                    <a:pt x="16" y="3"/>
                  </a:lnTo>
                  <a:lnTo>
                    <a:pt x="1" y="0"/>
                  </a:lnTo>
                  <a:lnTo>
                    <a:pt x="0" y="472"/>
                  </a:lnTo>
                </a:path>
              </a:pathLst>
            </a:custGeom>
            <a:solidFill>
              <a:srgbClr val="A1A1A1"/>
            </a:solidFill>
            <a:ln w="9525" cap="rnd">
              <a:noFill/>
              <a:round/>
              <a:headEnd/>
              <a:tailEnd/>
            </a:ln>
          </p:spPr>
          <p:txBody>
            <a:bodyPr/>
            <a:lstStyle/>
            <a:p>
              <a:endParaRPr lang="en-US" sz="2400"/>
            </a:p>
          </p:txBody>
        </p:sp>
        <p:sp>
          <p:nvSpPr>
            <p:cNvPr id="60" name="Freeform 58"/>
            <p:cNvSpPr>
              <a:spLocks/>
            </p:cNvSpPr>
            <p:nvPr/>
          </p:nvSpPr>
          <p:spPr bwMode="auto">
            <a:xfrm>
              <a:off x="3334" y="3186"/>
              <a:ext cx="17" cy="478"/>
            </a:xfrm>
            <a:custGeom>
              <a:avLst/>
              <a:gdLst>
                <a:gd name="T0" fmla="*/ 0 w 17"/>
                <a:gd name="T1" fmla="*/ 472 h 478"/>
                <a:gd name="T2" fmla="*/ 14 w 17"/>
                <a:gd name="T3" fmla="*/ 477 h 478"/>
                <a:gd name="T4" fmla="*/ 16 w 17"/>
                <a:gd name="T5" fmla="*/ 3 h 478"/>
                <a:gd name="T6" fmla="*/ 2 w 17"/>
                <a:gd name="T7" fmla="*/ 0 h 478"/>
                <a:gd name="T8" fmla="*/ 0 w 17"/>
                <a:gd name="T9" fmla="*/ 472 h 478"/>
                <a:gd name="T10" fmla="*/ 0 60000 65536"/>
                <a:gd name="T11" fmla="*/ 0 60000 65536"/>
                <a:gd name="T12" fmla="*/ 0 60000 65536"/>
                <a:gd name="T13" fmla="*/ 0 60000 65536"/>
                <a:gd name="T14" fmla="*/ 0 60000 65536"/>
                <a:gd name="T15" fmla="*/ 0 w 17"/>
                <a:gd name="T16" fmla="*/ 0 h 478"/>
                <a:gd name="T17" fmla="*/ 17 w 17"/>
                <a:gd name="T18" fmla="*/ 478 h 478"/>
              </a:gdLst>
              <a:ahLst/>
              <a:cxnLst>
                <a:cxn ang="T10">
                  <a:pos x="T0" y="T1"/>
                </a:cxn>
                <a:cxn ang="T11">
                  <a:pos x="T2" y="T3"/>
                </a:cxn>
                <a:cxn ang="T12">
                  <a:pos x="T4" y="T5"/>
                </a:cxn>
                <a:cxn ang="T13">
                  <a:pos x="T6" y="T7"/>
                </a:cxn>
                <a:cxn ang="T14">
                  <a:pos x="T8" y="T9"/>
                </a:cxn>
              </a:cxnLst>
              <a:rect l="T15" t="T16" r="T17" b="T18"/>
              <a:pathLst>
                <a:path w="17" h="478">
                  <a:moveTo>
                    <a:pt x="0" y="472"/>
                  </a:moveTo>
                  <a:lnTo>
                    <a:pt x="14" y="477"/>
                  </a:lnTo>
                  <a:lnTo>
                    <a:pt x="16" y="3"/>
                  </a:lnTo>
                  <a:lnTo>
                    <a:pt x="2" y="0"/>
                  </a:lnTo>
                  <a:lnTo>
                    <a:pt x="0" y="472"/>
                  </a:lnTo>
                </a:path>
              </a:pathLst>
            </a:custGeom>
            <a:solidFill>
              <a:srgbClr val="9E9E9E"/>
            </a:solidFill>
            <a:ln w="9525" cap="rnd">
              <a:noFill/>
              <a:round/>
              <a:headEnd/>
              <a:tailEnd/>
            </a:ln>
          </p:spPr>
          <p:txBody>
            <a:bodyPr/>
            <a:lstStyle/>
            <a:p>
              <a:endParaRPr lang="en-US" sz="2400"/>
            </a:p>
          </p:txBody>
        </p:sp>
        <p:sp>
          <p:nvSpPr>
            <p:cNvPr id="61" name="Freeform 59"/>
            <p:cNvSpPr>
              <a:spLocks/>
            </p:cNvSpPr>
            <p:nvPr/>
          </p:nvSpPr>
          <p:spPr bwMode="auto">
            <a:xfrm>
              <a:off x="3341" y="3188"/>
              <a:ext cx="17" cy="479"/>
            </a:xfrm>
            <a:custGeom>
              <a:avLst/>
              <a:gdLst>
                <a:gd name="T0" fmla="*/ 0 w 17"/>
                <a:gd name="T1" fmla="*/ 472 h 479"/>
                <a:gd name="T2" fmla="*/ 14 w 17"/>
                <a:gd name="T3" fmla="*/ 478 h 479"/>
                <a:gd name="T4" fmla="*/ 16 w 17"/>
                <a:gd name="T5" fmla="*/ 3 h 479"/>
                <a:gd name="T6" fmla="*/ 1 w 17"/>
                <a:gd name="T7" fmla="*/ 0 h 479"/>
                <a:gd name="T8" fmla="*/ 0 w 17"/>
                <a:gd name="T9" fmla="*/ 472 h 479"/>
                <a:gd name="T10" fmla="*/ 0 60000 65536"/>
                <a:gd name="T11" fmla="*/ 0 60000 65536"/>
                <a:gd name="T12" fmla="*/ 0 60000 65536"/>
                <a:gd name="T13" fmla="*/ 0 60000 65536"/>
                <a:gd name="T14" fmla="*/ 0 60000 65536"/>
                <a:gd name="T15" fmla="*/ 0 w 17"/>
                <a:gd name="T16" fmla="*/ 0 h 479"/>
                <a:gd name="T17" fmla="*/ 17 w 17"/>
                <a:gd name="T18" fmla="*/ 479 h 479"/>
              </a:gdLst>
              <a:ahLst/>
              <a:cxnLst>
                <a:cxn ang="T10">
                  <a:pos x="T0" y="T1"/>
                </a:cxn>
                <a:cxn ang="T11">
                  <a:pos x="T2" y="T3"/>
                </a:cxn>
                <a:cxn ang="T12">
                  <a:pos x="T4" y="T5"/>
                </a:cxn>
                <a:cxn ang="T13">
                  <a:pos x="T6" y="T7"/>
                </a:cxn>
                <a:cxn ang="T14">
                  <a:pos x="T8" y="T9"/>
                </a:cxn>
              </a:cxnLst>
              <a:rect l="T15" t="T16" r="T17" b="T18"/>
              <a:pathLst>
                <a:path w="17" h="479">
                  <a:moveTo>
                    <a:pt x="0" y="472"/>
                  </a:moveTo>
                  <a:lnTo>
                    <a:pt x="14" y="478"/>
                  </a:lnTo>
                  <a:lnTo>
                    <a:pt x="16" y="3"/>
                  </a:lnTo>
                  <a:lnTo>
                    <a:pt x="1" y="0"/>
                  </a:lnTo>
                  <a:lnTo>
                    <a:pt x="0" y="472"/>
                  </a:lnTo>
                </a:path>
              </a:pathLst>
            </a:custGeom>
            <a:solidFill>
              <a:srgbClr val="9C9C9C"/>
            </a:solidFill>
            <a:ln w="9525" cap="rnd">
              <a:noFill/>
              <a:round/>
              <a:headEnd/>
              <a:tailEnd/>
            </a:ln>
          </p:spPr>
          <p:txBody>
            <a:bodyPr/>
            <a:lstStyle/>
            <a:p>
              <a:endParaRPr lang="en-US" sz="2400"/>
            </a:p>
          </p:txBody>
        </p:sp>
        <p:sp>
          <p:nvSpPr>
            <p:cNvPr id="62" name="Freeform 60"/>
            <p:cNvSpPr>
              <a:spLocks/>
            </p:cNvSpPr>
            <p:nvPr/>
          </p:nvSpPr>
          <p:spPr bwMode="auto">
            <a:xfrm>
              <a:off x="3345" y="3189"/>
              <a:ext cx="17" cy="481"/>
            </a:xfrm>
            <a:custGeom>
              <a:avLst/>
              <a:gdLst>
                <a:gd name="T0" fmla="*/ 0 w 17"/>
                <a:gd name="T1" fmla="*/ 474 h 481"/>
                <a:gd name="T2" fmla="*/ 13 w 17"/>
                <a:gd name="T3" fmla="*/ 480 h 481"/>
                <a:gd name="T4" fmla="*/ 16 w 17"/>
                <a:gd name="T5" fmla="*/ 3 h 481"/>
                <a:gd name="T6" fmla="*/ 1 w 17"/>
                <a:gd name="T7" fmla="*/ 0 h 481"/>
                <a:gd name="T8" fmla="*/ 0 w 17"/>
                <a:gd name="T9" fmla="*/ 474 h 481"/>
                <a:gd name="T10" fmla="*/ 0 60000 65536"/>
                <a:gd name="T11" fmla="*/ 0 60000 65536"/>
                <a:gd name="T12" fmla="*/ 0 60000 65536"/>
                <a:gd name="T13" fmla="*/ 0 60000 65536"/>
                <a:gd name="T14" fmla="*/ 0 60000 65536"/>
                <a:gd name="T15" fmla="*/ 0 w 17"/>
                <a:gd name="T16" fmla="*/ 0 h 481"/>
                <a:gd name="T17" fmla="*/ 17 w 17"/>
                <a:gd name="T18" fmla="*/ 481 h 481"/>
              </a:gdLst>
              <a:ahLst/>
              <a:cxnLst>
                <a:cxn ang="T10">
                  <a:pos x="T0" y="T1"/>
                </a:cxn>
                <a:cxn ang="T11">
                  <a:pos x="T2" y="T3"/>
                </a:cxn>
                <a:cxn ang="T12">
                  <a:pos x="T4" y="T5"/>
                </a:cxn>
                <a:cxn ang="T13">
                  <a:pos x="T6" y="T7"/>
                </a:cxn>
                <a:cxn ang="T14">
                  <a:pos x="T8" y="T9"/>
                </a:cxn>
              </a:cxnLst>
              <a:rect l="T15" t="T16" r="T17" b="T18"/>
              <a:pathLst>
                <a:path w="17" h="481">
                  <a:moveTo>
                    <a:pt x="0" y="474"/>
                  </a:moveTo>
                  <a:lnTo>
                    <a:pt x="13" y="480"/>
                  </a:lnTo>
                  <a:lnTo>
                    <a:pt x="16" y="3"/>
                  </a:lnTo>
                  <a:lnTo>
                    <a:pt x="1" y="0"/>
                  </a:lnTo>
                  <a:lnTo>
                    <a:pt x="0" y="474"/>
                  </a:lnTo>
                </a:path>
              </a:pathLst>
            </a:custGeom>
            <a:solidFill>
              <a:srgbClr val="999999"/>
            </a:solidFill>
            <a:ln w="9525" cap="rnd">
              <a:noFill/>
              <a:round/>
              <a:headEnd/>
              <a:tailEnd/>
            </a:ln>
          </p:spPr>
          <p:txBody>
            <a:bodyPr/>
            <a:lstStyle/>
            <a:p>
              <a:endParaRPr lang="en-US" sz="2400"/>
            </a:p>
          </p:txBody>
        </p:sp>
        <p:sp>
          <p:nvSpPr>
            <p:cNvPr id="63" name="Freeform 61"/>
            <p:cNvSpPr>
              <a:spLocks/>
            </p:cNvSpPr>
            <p:nvPr/>
          </p:nvSpPr>
          <p:spPr bwMode="auto">
            <a:xfrm>
              <a:off x="3353" y="3191"/>
              <a:ext cx="17" cy="482"/>
            </a:xfrm>
            <a:custGeom>
              <a:avLst/>
              <a:gdLst>
                <a:gd name="T0" fmla="*/ 0 w 17"/>
                <a:gd name="T1" fmla="*/ 475 h 482"/>
                <a:gd name="T2" fmla="*/ 13 w 17"/>
                <a:gd name="T3" fmla="*/ 481 h 482"/>
                <a:gd name="T4" fmla="*/ 16 w 17"/>
                <a:gd name="T5" fmla="*/ 3 h 482"/>
                <a:gd name="T6" fmla="*/ 1 w 17"/>
                <a:gd name="T7" fmla="*/ 0 h 482"/>
                <a:gd name="T8" fmla="*/ 0 w 17"/>
                <a:gd name="T9" fmla="*/ 475 h 482"/>
                <a:gd name="T10" fmla="*/ 0 60000 65536"/>
                <a:gd name="T11" fmla="*/ 0 60000 65536"/>
                <a:gd name="T12" fmla="*/ 0 60000 65536"/>
                <a:gd name="T13" fmla="*/ 0 60000 65536"/>
                <a:gd name="T14" fmla="*/ 0 60000 65536"/>
                <a:gd name="T15" fmla="*/ 0 w 17"/>
                <a:gd name="T16" fmla="*/ 0 h 482"/>
                <a:gd name="T17" fmla="*/ 17 w 17"/>
                <a:gd name="T18" fmla="*/ 482 h 482"/>
              </a:gdLst>
              <a:ahLst/>
              <a:cxnLst>
                <a:cxn ang="T10">
                  <a:pos x="T0" y="T1"/>
                </a:cxn>
                <a:cxn ang="T11">
                  <a:pos x="T2" y="T3"/>
                </a:cxn>
                <a:cxn ang="T12">
                  <a:pos x="T4" y="T5"/>
                </a:cxn>
                <a:cxn ang="T13">
                  <a:pos x="T6" y="T7"/>
                </a:cxn>
                <a:cxn ang="T14">
                  <a:pos x="T8" y="T9"/>
                </a:cxn>
              </a:cxnLst>
              <a:rect l="T15" t="T16" r="T17" b="T18"/>
              <a:pathLst>
                <a:path w="17" h="482">
                  <a:moveTo>
                    <a:pt x="0" y="475"/>
                  </a:moveTo>
                  <a:lnTo>
                    <a:pt x="13" y="481"/>
                  </a:lnTo>
                  <a:lnTo>
                    <a:pt x="16" y="3"/>
                  </a:lnTo>
                  <a:lnTo>
                    <a:pt x="1" y="0"/>
                  </a:lnTo>
                  <a:lnTo>
                    <a:pt x="0" y="475"/>
                  </a:lnTo>
                </a:path>
              </a:pathLst>
            </a:custGeom>
            <a:solidFill>
              <a:srgbClr val="969696"/>
            </a:solidFill>
            <a:ln w="9525" cap="rnd">
              <a:noFill/>
              <a:round/>
              <a:headEnd/>
              <a:tailEnd/>
            </a:ln>
          </p:spPr>
          <p:txBody>
            <a:bodyPr/>
            <a:lstStyle/>
            <a:p>
              <a:endParaRPr lang="en-US" sz="2400"/>
            </a:p>
          </p:txBody>
        </p:sp>
        <p:sp>
          <p:nvSpPr>
            <p:cNvPr id="64" name="Freeform 62"/>
            <p:cNvSpPr>
              <a:spLocks/>
            </p:cNvSpPr>
            <p:nvPr/>
          </p:nvSpPr>
          <p:spPr bwMode="auto">
            <a:xfrm>
              <a:off x="3357" y="3192"/>
              <a:ext cx="17" cy="482"/>
            </a:xfrm>
            <a:custGeom>
              <a:avLst/>
              <a:gdLst>
                <a:gd name="T0" fmla="*/ 0 w 17"/>
                <a:gd name="T1" fmla="*/ 476 h 482"/>
                <a:gd name="T2" fmla="*/ 14 w 17"/>
                <a:gd name="T3" fmla="*/ 481 h 482"/>
                <a:gd name="T4" fmla="*/ 16 w 17"/>
                <a:gd name="T5" fmla="*/ 3 h 482"/>
                <a:gd name="T6" fmla="*/ 2 w 17"/>
                <a:gd name="T7" fmla="*/ 0 h 482"/>
                <a:gd name="T8" fmla="*/ 0 w 17"/>
                <a:gd name="T9" fmla="*/ 476 h 482"/>
                <a:gd name="T10" fmla="*/ 0 60000 65536"/>
                <a:gd name="T11" fmla="*/ 0 60000 65536"/>
                <a:gd name="T12" fmla="*/ 0 60000 65536"/>
                <a:gd name="T13" fmla="*/ 0 60000 65536"/>
                <a:gd name="T14" fmla="*/ 0 60000 65536"/>
                <a:gd name="T15" fmla="*/ 0 w 17"/>
                <a:gd name="T16" fmla="*/ 0 h 482"/>
                <a:gd name="T17" fmla="*/ 17 w 17"/>
                <a:gd name="T18" fmla="*/ 482 h 482"/>
              </a:gdLst>
              <a:ahLst/>
              <a:cxnLst>
                <a:cxn ang="T10">
                  <a:pos x="T0" y="T1"/>
                </a:cxn>
                <a:cxn ang="T11">
                  <a:pos x="T2" y="T3"/>
                </a:cxn>
                <a:cxn ang="T12">
                  <a:pos x="T4" y="T5"/>
                </a:cxn>
                <a:cxn ang="T13">
                  <a:pos x="T6" y="T7"/>
                </a:cxn>
                <a:cxn ang="T14">
                  <a:pos x="T8" y="T9"/>
                </a:cxn>
              </a:cxnLst>
              <a:rect l="T15" t="T16" r="T17" b="T18"/>
              <a:pathLst>
                <a:path w="17" h="482">
                  <a:moveTo>
                    <a:pt x="0" y="476"/>
                  </a:moveTo>
                  <a:lnTo>
                    <a:pt x="14" y="481"/>
                  </a:lnTo>
                  <a:lnTo>
                    <a:pt x="16" y="3"/>
                  </a:lnTo>
                  <a:lnTo>
                    <a:pt x="2" y="0"/>
                  </a:lnTo>
                  <a:lnTo>
                    <a:pt x="0" y="476"/>
                  </a:lnTo>
                </a:path>
              </a:pathLst>
            </a:custGeom>
            <a:solidFill>
              <a:srgbClr val="949494"/>
            </a:solidFill>
            <a:ln w="9525" cap="rnd">
              <a:noFill/>
              <a:round/>
              <a:headEnd/>
              <a:tailEnd/>
            </a:ln>
          </p:spPr>
          <p:txBody>
            <a:bodyPr/>
            <a:lstStyle/>
            <a:p>
              <a:endParaRPr lang="en-US" sz="2400"/>
            </a:p>
          </p:txBody>
        </p:sp>
        <p:sp>
          <p:nvSpPr>
            <p:cNvPr id="65" name="Freeform 63"/>
            <p:cNvSpPr>
              <a:spLocks/>
            </p:cNvSpPr>
            <p:nvPr/>
          </p:nvSpPr>
          <p:spPr bwMode="auto">
            <a:xfrm>
              <a:off x="3365" y="3194"/>
              <a:ext cx="17" cy="484"/>
            </a:xfrm>
            <a:custGeom>
              <a:avLst/>
              <a:gdLst>
                <a:gd name="T0" fmla="*/ 0 w 17"/>
                <a:gd name="T1" fmla="*/ 478 h 484"/>
                <a:gd name="T2" fmla="*/ 14 w 17"/>
                <a:gd name="T3" fmla="*/ 483 h 484"/>
                <a:gd name="T4" fmla="*/ 16 w 17"/>
                <a:gd name="T5" fmla="*/ 3 h 484"/>
                <a:gd name="T6" fmla="*/ 2 w 17"/>
                <a:gd name="T7" fmla="*/ 0 h 484"/>
                <a:gd name="T8" fmla="*/ 0 w 17"/>
                <a:gd name="T9" fmla="*/ 478 h 484"/>
                <a:gd name="T10" fmla="*/ 0 60000 65536"/>
                <a:gd name="T11" fmla="*/ 0 60000 65536"/>
                <a:gd name="T12" fmla="*/ 0 60000 65536"/>
                <a:gd name="T13" fmla="*/ 0 60000 65536"/>
                <a:gd name="T14" fmla="*/ 0 60000 65536"/>
                <a:gd name="T15" fmla="*/ 0 w 17"/>
                <a:gd name="T16" fmla="*/ 0 h 484"/>
                <a:gd name="T17" fmla="*/ 17 w 17"/>
                <a:gd name="T18" fmla="*/ 484 h 484"/>
              </a:gdLst>
              <a:ahLst/>
              <a:cxnLst>
                <a:cxn ang="T10">
                  <a:pos x="T0" y="T1"/>
                </a:cxn>
                <a:cxn ang="T11">
                  <a:pos x="T2" y="T3"/>
                </a:cxn>
                <a:cxn ang="T12">
                  <a:pos x="T4" y="T5"/>
                </a:cxn>
                <a:cxn ang="T13">
                  <a:pos x="T6" y="T7"/>
                </a:cxn>
                <a:cxn ang="T14">
                  <a:pos x="T8" y="T9"/>
                </a:cxn>
              </a:cxnLst>
              <a:rect l="T15" t="T16" r="T17" b="T18"/>
              <a:pathLst>
                <a:path w="17" h="484">
                  <a:moveTo>
                    <a:pt x="0" y="478"/>
                  </a:moveTo>
                  <a:lnTo>
                    <a:pt x="14" y="483"/>
                  </a:lnTo>
                  <a:lnTo>
                    <a:pt x="16" y="3"/>
                  </a:lnTo>
                  <a:lnTo>
                    <a:pt x="2" y="0"/>
                  </a:lnTo>
                  <a:lnTo>
                    <a:pt x="0" y="478"/>
                  </a:lnTo>
                </a:path>
              </a:pathLst>
            </a:custGeom>
            <a:solidFill>
              <a:srgbClr val="8F8F8F"/>
            </a:solidFill>
            <a:ln w="9525" cap="rnd">
              <a:noFill/>
              <a:round/>
              <a:headEnd/>
              <a:tailEnd/>
            </a:ln>
          </p:spPr>
          <p:txBody>
            <a:bodyPr/>
            <a:lstStyle/>
            <a:p>
              <a:endParaRPr lang="en-US" sz="2400"/>
            </a:p>
          </p:txBody>
        </p:sp>
        <p:sp>
          <p:nvSpPr>
            <p:cNvPr id="66" name="Freeform 64"/>
            <p:cNvSpPr>
              <a:spLocks/>
            </p:cNvSpPr>
            <p:nvPr/>
          </p:nvSpPr>
          <p:spPr bwMode="auto">
            <a:xfrm>
              <a:off x="3370" y="3196"/>
              <a:ext cx="17" cy="484"/>
            </a:xfrm>
            <a:custGeom>
              <a:avLst/>
              <a:gdLst>
                <a:gd name="T0" fmla="*/ 0 w 17"/>
                <a:gd name="T1" fmla="*/ 477 h 484"/>
                <a:gd name="T2" fmla="*/ 13 w 17"/>
                <a:gd name="T3" fmla="*/ 483 h 484"/>
                <a:gd name="T4" fmla="*/ 16 w 17"/>
                <a:gd name="T5" fmla="*/ 3 h 484"/>
                <a:gd name="T6" fmla="*/ 1 w 17"/>
                <a:gd name="T7" fmla="*/ 0 h 484"/>
                <a:gd name="T8" fmla="*/ 0 w 17"/>
                <a:gd name="T9" fmla="*/ 477 h 484"/>
                <a:gd name="T10" fmla="*/ 0 60000 65536"/>
                <a:gd name="T11" fmla="*/ 0 60000 65536"/>
                <a:gd name="T12" fmla="*/ 0 60000 65536"/>
                <a:gd name="T13" fmla="*/ 0 60000 65536"/>
                <a:gd name="T14" fmla="*/ 0 60000 65536"/>
                <a:gd name="T15" fmla="*/ 0 w 17"/>
                <a:gd name="T16" fmla="*/ 0 h 484"/>
                <a:gd name="T17" fmla="*/ 17 w 17"/>
                <a:gd name="T18" fmla="*/ 484 h 484"/>
              </a:gdLst>
              <a:ahLst/>
              <a:cxnLst>
                <a:cxn ang="T10">
                  <a:pos x="T0" y="T1"/>
                </a:cxn>
                <a:cxn ang="T11">
                  <a:pos x="T2" y="T3"/>
                </a:cxn>
                <a:cxn ang="T12">
                  <a:pos x="T4" y="T5"/>
                </a:cxn>
                <a:cxn ang="T13">
                  <a:pos x="T6" y="T7"/>
                </a:cxn>
                <a:cxn ang="T14">
                  <a:pos x="T8" y="T9"/>
                </a:cxn>
              </a:cxnLst>
              <a:rect l="T15" t="T16" r="T17" b="T18"/>
              <a:pathLst>
                <a:path w="17" h="484">
                  <a:moveTo>
                    <a:pt x="0" y="477"/>
                  </a:moveTo>
                  <a:lnTo>
                    <a:pt x="13" y="483"/>
                  </a:lnTo>
                  <a:lnTo>
                    <a:pt x="16" y="3"/>
                  </a:lnTo>
                  <a:lnTo>
                    <a:pt x="1" y="0"/>
                  </a:lnTo>
                  <a:lnTo>
                    <a:pt x="0" y="477"/>
                  </a:lnTo>
                </a:path>
              </a:pathLst>
            </a:custGeom>
            <a:solidFill>
              <a:srgbClr val="8F8F8F"/>
            </a:solidFill>
            <a:ln w="9525" cap="rnd">
              <a:noFill/>
              <a:round/>
              <a:headEnd/>
              <a:tailEnd/>
            </a:ln>
          </p:spPr>
          <p:txBody>
            <a:bodyPr/>
            <a:lstStyle/>
            <a:p>
              <a:endParaRPr lang="en-US" sz="2400"/>
            </a:p>
          </p:txBody>
        </p:sp>
        <p:sp>
          <p:nvSpPr>
            <p:cNvPr id="67" name="Freeform 65"/>
            <p:cNvSpPr>
              <a:spLocks/>
            </p:cNvSpPr>
            <p:nvPr/>
          </p:nvSpPr>
          <p:spPr bwMode="auto">
            <a:xfrm>
              <a:off x="3377" y="3196"/>
              <a:ext cx="17" cy="487"/>
            </a:xfrm>
            <a:custGeom>
              <a:avLst/>
              <a:gdLst>
                <a:gd name="T0" fmla="*/ 0 w 17"/>
                <a:gd name="T1" fmla="*/ 480 h 487"/>
                <a:gd name="T2" fmla="*/ 14 w 17"/>
                <a:gd name="T3" fmla="*/ 486 h 487"/>
                <a:gd name="T4" fmla="*/ 16 w 17"/>
                <a:gd name="T5" fmla="*/ 3 h 487"/>
                <a:gd name="T6" fmla="*/ 1 w 17"/>
                <a:gd name="T7" fmla="*/ 0 h 487"/>
                <a:gd name="T8" fmla="*/ 0 w 17"/>
                <a:gd name="T9" fmla="*/ 480 h 487"/>
                <a:gd name="T10" fmla="*/ 0 60000 65536"/>
                <a:gd name="T11" fmla="*/ 0 60000 65536"/>
                <a:gd name="T12" fmla="*/ 0 60000 65536"/>
                <a:gd name="T13" fmla="*/ 0 60000 65536"/>
                <a:gd name="T14" fmla="*/ 0 60000 65536"/>
                <a:gd name="T15" fmla="*/ 0 w 17"/>
                <a:gd name="T16" fmla="*/ 0 h 487"/>
                <a:gd name="T17" fmla="*/ 17 w 17"/>
                <a:gd name="T18" fmla="*/ 487 h 487"/>
              </a:gdLst>
              <a:ahLst/>
              <a:cxnLst>
                <a:cxn ang="T10">
                  <a:pos x="T0" y="T1"/>
                </a:cxn>
                <a:cxn ang="T11">
                  <a:pos x="T2" y="T3"/>
                </a:cxn>
                <a:cxn ang="T12">
                  <a:pos x="T4" y="T5"/>
                </a:cxn>
                <a:cxn ang="T13">
                  <a:pos x="T6" y="T7"/>
                </a:cxn>
                <a:cxn ang="T14">
                  <a:pos x="T8" y="T9"/>
                </a:cxn>
              </a:cxnLst>
              <a:rect l="T15" t="T16" r="T17" b="T18"/>
              <a:pathLst>
                <a:path w="17" h="487">
                  <a:moveTo>
                    <a:pt x="0" y="480"/>
                  </a:moveTo>
                  <a:lnTo>
                    <a:pt x="14" y="486"/>
                  </a:lnTo>
                  <a:lnTo>
                    <a:pt x="16" y="3"/>
                  </a:lnTo>
                  <a:lnTo>
                    <a:pt x="1" y="0"/>
                  </a:lnTo>
                  <a:lnTo>
                    <a:pt x="0" y="480"/>
                  </a:lnTo>
                </a:path>
              </a:pathLst>
            </a:custGeom>
            <a:solidFill>
              <a:srgbClr val="8C8C8C"/>
            </a:solidFill>
            <a:ln w="9525" cap="rnd">
              <a:noFill/>
              <a:round/>
              <a:headEnd/>
              <a:tailEnd/>
            </a:ln>
          </p:spPr>
          <p:txBody>
            <a:bodyPr/>
            <a:lstStyle/>
            <a:p>
              <a:endParaRPr lang="en-US" sz="2400"/>
            </a:p>
          </p:txBody>
        </p:sp>
        <p:sp>
          <p:nvSpPr>
            <p:cNvPr id="68" name="Freeform 66"/>
            <p:cNvSpPr>
              <a:spLocks/>
            </p:cNvSpPr>
            <p:nvPr/>
          </p:nvSpPr>
          <p:spPr bwMode="auto">
            <a:xfrm>
              <a:off x="3382" y="3199"/>
              <a:ext cx="17" cy="487"/>
            </a:xfrm>
            <a:custGeom>
              <a:avLst/>
              <a:gdLst>
                <a:gd name="T0" fmla="*/ 0 w 17"/>
                <a:gd name="T1" fmla="*/ 480 h 487"/>
                <a:gd name="T2" fmla="*/ 13 w 17"/>
                <a:gd name="T3" fmla="*/ 486 h 487"/>
                <a:gd name="T4" fmla="*/ 16 w 17"/>
                <a:gd name="T5" fmla="*/ 3 h 487"/>
                <a:gd name="T6" fmla="*/ 2 w 17"/>
                <a:gd name="T7" fmla="*/ 0 h 487"/>
                <a:gd name="T8" fmla="*/ 0 w 17"/>
                <a:gd name="T9" fmla="*/ 480 h 487"/>
                <a:gd name="T10" fmla="*/ 0 60000 65536"/>
                <a:gd name="T11" fmla="*/ 0 60000 65536"/>
                <a:gd name="T12" fmla="*/ 0 60000 65536"/>
                <a:gd name="T13" fmla="*/ 0 60000 65536"/>
                <a:gd name="T14" fmla="*/ 0 60000 65536"/>
                <a:gd name="T15" fmla="*/ 0 w 17"/>
                <a:gd name="T16" fmla="*/ 0 h 487"/>
                <a:gd name="T17" fmla="*/ 17 w 17"/>
                <a:gd name="T18" fmla="*/ 487 h 487"/>
              </a:gdLst>
              <a:ahLst/>
              <a:cxnLst>
                <a:cxn ang="T10">
                  <a:pos x="T0" y="T1"/>
                </a:cxn>
                <a:cxn ang="T11">
                  <a:pos x="T2" y="T3"/>
                </a:cxn>
                <a:cxn ang="T12">
                  <a:pos x="T4" y="T5"/>
                </a:cxn>
                <a:cxn ang="T13">
                  <a:pos x="T6" y="T7"/>
                </a:cxn>
                <a:cxn ang="T14">
                  <a:pos x="T8" y="T9"/>
                </a:cxn>
              </a:cxnLst>
              <a:rect l="T15" t="T16" r="T17" b="T18"/>
              <a:pathLst>
                <a:path w="17" h="487">
                  <a:moveTo>
                    <a:pt x="0" y="480"/>
                  </a:moveTo>
                  <a:lnTo>
                    <a:pt x="13" y="486"/>
                  </a:lnTo>
                  <a:lnTo>
                    <a:pt x="16" y="3"/>
                  </a:lnTo>
                  <a:lnTo>
                    <a:pt x="2" y="0"/>
                  </a:lnTo>
                  <a:lnTo>
                    <a:pt x="0" y="480"/>
                  </a:lnTo>
                </a:path>
              </a:pathLst>
            </a:custGeom>
            <a:solidFill>
              <a:srgbClr val="8A8A8A"/>
            </a:solidFill>
            <a:ln w="9525" cap="rnd">
              <a:noFill/>
              <a:round/>
              <a:headEnd/>
              <a:tailEnd/>
            </a:ln>
          </p:spPr>
          <p:txBody>
            <a:bodyPr/>
            <a:lstStyle/>
            <a:p>
              <a:endParaRPr lang="en-US" sz="2400"/>
            </a:p>
          </p:txBody>
        </p:sp>
        <p:sp>
          <p:nvSpPr>
            <p:cNvPr id="69" name="Freeform 67"/>
            <p:cNvSpPr>
              <a:spLocks/>
            </p:cNvSpPr>
            <p:nvPr/>
          </p:nvSpPr>
          <p:spPr bwMode="auto">
            <a:xfrm>
              <a:off x="3390" y="3199"/>
              <a:ext cx="17" cy="489"/>
            </a:xfrm>
            <a:custGeom>
              <a:avLst/>
              <a:gdLst>
                <a:gd name="T0" fmla="*/ 0 w 17"/>
                <a:gd name="T1" fmla="*/ 483 h 489"/>
                <a:gd name="T2" fmla="*/ 14 w 17"/>
                <a:gd name="T3" fmla="*/ 488 h 489"/>
                <a:gd name="T4" fmla="*/ 16 w 17"/>
                <a:gd name="T5" fmla="*/ 3 h 489"/>
                <a:gd name="T6" fmla="*/ 1 w 17"/>
                <a:gd name="T7" fmla="*/ 0 h 489"/>
                <a:gd name="T8" fmla="*/ 0 w 17"/>
                <a:gd name="T9" fmla="*/ 483 h 489"/>
                <a:gd name="T10" fmla="*/ 0 60000 65536"/>
                <a:gd name="T11" fmla="*/ 0 60000 65536"/>
                <a:gd name="T12" fmla="*/ 0 60000 65536"/>
                <a:gd name="T13" fmla="*/ 0 60000 65536"/>
                <a:gd name="T14" fmla="*/ 0 60000 65536"/>
                <a:gd name="T15" fmla="*/ 0 w 17"/>
                <a:gd name="T16" fmla="*/ 0 h 489"/>
                <a:gd name="T17" fmla="*/ 17 w 17"/>
                <a:gd name="T18" fmla="*/ 489 h 489"/>
              </a:gdLst>
              <a:ahLst/>
              <a:cxnLst>
                <a:cxn ang="T10">
                  <a:pos x="T0" y="T1"/>
                </a:cxn>
                <a:cxn ang="T11">
                  <a:pos x="T2" y="T3"/>
                </a:cxn>
                <a:cxn ang="T12">
                  <a:pos x="T4" y="T5"/>
                </a:cxn>
                <a:cxn ang="T13">
                  <a:pos x="T6" y="T7"/>
                </a:cxn>
                <a:cxn ang="T14">
                  <a:pos x="T8" y="T9"/>
                </a:cxn>
              </a:cxnLst>
              <a:rect l="T15" t="T16" r="T17" b="T18"/>
              <a:pathLst>
                <a:path w="17" h="489">
                  <a:moveTo>
                    <a:pt x="0" y="483"/>
                  </a:moveTo>
                  <a:lnTo>
                    <a:pt x="14" y="488"/>
                  </a:lnTo>
                  <a:lnTo>
                    <a:pt x="16" y="3"/>
                  </a:lnTo>
                  <a:lnTo>
                    <a:pt x="1" y="0"/>
                  </a:lnTo>
                  <a:lnTo>
                    <a:pt x="0" y="483"/>
                  </a:lnTo>
                </a:path>
              </a:pathLst>
            </a:custGeom>
            <a:solidFill>
              <a:srgbClr val="878787"/>
            </a:solidFill>
            <a:ln w="9525" cap="rnd">
              <a:noFill/>
              <a:round/>
              <a:headEnd/>
              <a:tailEnd/>
            </a:ln>
          </p:spPr>
          <p:txBody>
            <a:bodyPr/>
            <a:lstStyle/>
            <a:p>
              <a:endParaRPr lang="en-US" sz="2400"/>
            </a:p>
          </p:txBody>
        </p:sp>
        <p:sp>
          <p:nvSpPr>
            <p:cNvPr id="70" name="Freeform 68"/>
            <p:cNvSpPr>
              <a:spLocks/>
            </p:cNvSpPr>
            <p:nvPr/>
          </p:nvSpPr>
          <p:spPr bwMode="auto">
            <a:xfrm>
              <a:off x="3394" y="3202"/>
              <a:ext cx="17" cy="488"/>
            </a:xfrm>
            <a:custGeom>
              <a:avLst/>
              <a:gdLst>
                <a:gd name="T0" fmla="*/ 0 w 17"/>
                <a:gd name="T1" fmla="*/ 482 h 488"/>
                <a:gd name="T2" fmla="*/ 14 w 17"/>
                <a:gd name="T3" fmla="*/ 487 h 488"/>
                <a:gd name="T4" fmla="*/ 16 w 17"/>
                <a:gd name="T5" fmla="*/ 3 h 488"/>
                <a:gd name="T6" fmla="*/ 2 w 17"/>
                <a:gd name="T7" fmla="*/ 0 h 488"/>
                <a:gd name="T8" fmla="*/ 0 w 17"/>
                <a:gd name="T9" fmla="*/ 482 h 488"/>
                <a:gd name="T10" fmla="*/ 0 60000 65536"/>
                <a:gd name="T11" fmla="*/ 0 60000 65536"/>
                <a:gd name="T12" fmla="*/ 0 60000 65536"/>
                <a:gd name="T13" fmla="*/ 0 60000 65536"/>
                <a:gd name="T14" fmla="*/ 0 60000 65536"/>
                <a:gd name="T15" fmla="*/ 0 w 17"/>
                <a:gd name="T16" fmla="*/ 0 h 488"/>
                <a:gd name="T17" fmla="*/ 17 w 17"/>
                <a:gd name="T18" fmla="*/ 488 h 488"/>
              </a:gdLst>
              <a:ahLst/>
              <a:cxnLst>
                <a:cxn ang="T10">
                  <a:pos x="T0" y="T1"/>
                </a:cxn>
                <a:cxn ang="T11">
                  <a:pos x="T2" y="T3"/>
                </a:cxn>
                <a:cxn ang="T12">
                  <a:pos x="T4" y="T5"/>
                </a:cxn>
                <a:cxn ang="T13">
                  <a:pos x="T6" y="T7"/>
                </a:cxn>
                <a:cxn ang="T14">
                  <a:pos x="T8" y="T9"/>
                </a:cxn>
              </a:cxnLst>
              <a:rect l="T15" t="T16" r="T17" b="T18"/>
              <a:pathLst>
                <a:path w="17" h="488">
                  <a:moveTo>
                    <a:pt x="0" y="482"/>
                  </a:moveTo>
                  <a:lnTo>
                    <a:pt x="14" y="487"/>
                  </a:lnTo>
                  <a:lnTo>
                    <a:pt x="16" y="3"/>
                  </a:lnTo>
                  <a:lnTo>
                    <a:pt x="2" y="0"/>
                  </a:lnTo>
                  <a:lnTo>
                    <a:pt x="0" y="482"/>
                  </a:lnTo>
                </a:path>
              </a:pathLst>
            </a:custGeom>
            <a:solidFill>
              <a:srgbClr val="828282"/>
            </a:solidFill>
            <a:ln w="9525" cap="rnd">
              <a:noFill/>
              <a:round/>
              <a:headEnd/>
              <a:tailEnd/>
            </a:ln>
          </p:spPr>
          <p:txBody>
            <a:bodyPr/>
            <a:lstStyle/>
            <a:p>
              <a:endParaRPr lang="en-US" sz="2400"/>
            </a:p>
          </p:txBody>
        </p:sp>
        <p:sp>
          <p:nvSpPr>
            <p:cNvPr id="71" name="Freeform 69"/>
            <p:cNvSpPr>
              <a:spLocks/>
            </p:cNvSpPr>
            <p:nvPr/>
          </p:nvSpPr>
          <p:spPr bwMode="auto">
            <a:xfrm>
              <a:off x="3402" y="3204"/>
              <a:ext cx="17" cy="490"/>
            </a:xfrm>
            <a:custGeom>
              <a:avLst/>
              <a:gdLst>
                <a:gd name="T0" fmla="*/ 0 w 17"/>
                <a:gd name="T1" fmla="*/ 483 h 490"/>
                <a:gd name="T2" fmla="*/ 14 w 17"/>
                <a:gd name="T3" fmla="*/ 489 h 490"/>
                <a:gd name="T4" fmla="*/ 16 w 17"/>
                <a:gd name="T5" fmla="*/ 3 h 490"/>
                <a:gd name="T6" fmla="*/ 1 w 17"/>
                <a:gd name="T7" fmla="*/ 0 h 490"/>
                <a:gd name="T8" fmla="*/ 0 w 17"/>
                <a:gd name="T9" fmla="*/ 483 h 490"/>
                <a:gd name="T10" fmla="*/ 0 60000 65536"/>
                <a:gd name="T11" fmla="*/ 0 60000 65536"/>
                <a:gd name="T12" fmla="*/ 0 60000 65536"/>
                <a:gd name="T13" fmla="*/ 0 60000 65536"/>
                <a:gd name="T14" fmla="*/ 0 60000 65536"/>
                <a:gd name="T15" fmla="*/ 0 w 17"/>
                <a:gd name="T16" fmla="*/ 0 h 490"/>
                <a:gd name="T17" fmla="*/ 17 w 17"/>
                <a:gd name="T18" fmla="*/ 490 h 490"/>
              </a:gdLst>
              <a:ahLst/>
              <a:cxnLst>
                <a:cxn ang="T10">
                  <a:pos x="T0" y="T1"/>
                </a:cxn>
                <a:cxn ang="T11">
                  <a:pos x="T2" y="T3"/>
                </a:cxn>
                <a:cxn ang="T12">
                  <a:pos x="T4" y="T5"/>
                </a:cxn>
                <a:cxn ang="T13">
                  <a:pos x="T6" y="T7"/>
                </a:cxn>
                <a:cxn ang="T14">
                  <a:pos x="T8" y="T9"/>
                </a:cxn>
              </a:cxnLst>
              <a:rect l="T15" t="T16" r="T17" b="T18"/>
              <a:pathLst>
                <a:path w="17" h="490">
                  <a:moveTo>
                    <a:pt x="0" y="483"/>
                  </a:moveTo>
                  <a:lnTo>
                    <a:pt x="14" y="489"/>
                  </a:lnTo>
                  <a:lnTo>
                    <a:pt x="16" y="3"/>
                  </a:lnTo>
                  <a:lnTo>
                    <a:pt x="1" y="0"/>
                  </a:lnTo>
                  <a:lnTo>
                    <a:pt x="0" y="483"/>
                  </a:lnTo>
                </a:path>
              </a:pathLst>
            </a:custGeom>
            <a:solidFill>
              <a:srgbClr val="828282"/>
            </a:solidFill>
            <a:ln w="9525" cap="rnd">
              <a:noFill/>
              <a:round/>
              <a:headEnd/>
              <a:tailEnd/>
            </a:ln>
          </p:spPr>
          <p:txBody>
            <a:bodyPr/>
            <a:lstStyle/>
            <a:p>
              <a:endParaRPr lang="en-US" sz="2400"/>
            </a:p>
          </p:txBody>
        </p:sp>
        <p:sp>
          <p:nvSpPr>
            <p:cNvPr id="72" name="Freeform 70"/>
            <p:cNvSpPr>
              <a:spLocks/>
            </p:cNvSpPr>
            <p:nvPr/>
          </p:nvSpPr>
          <p:spPr bwMode="auto">
            <a:xfrm>
              <a:off x="3408" y="3205"/>
              <a:ext cx="17" cy="492"/>
            </a:xfrm>
            <a:custGeom>
              <a:avLst/>
              <a:gdLst>
                <a:gd name="T0" fmla="*/ 0 w 17"/>
                <a:gd name="T1" fmla="*/ 484 h 492"/>
                <a:gd name="T2" fmla="*/ 14 w 17"/>
                <a:gd name="T3" fmla="*/ 491 h 492"/>
                <a:gd name="T4" fmla="*/ 16 w 17"/>
                <a:gd name="T5" fmla="*/ 3 h 492"/>
                <a:gd name="T6" fmla="*/ 1 w 17"/>
                <a:gd name="T7" fmla="*/ 0 h 492"/>
                <a:gd name="T8" fmla="*/ 0 w 17"/>
                <a:gd name="T9" fmla="*/ 484 h 492"/>
                <a:gd name="T10" fmla="*/ 0 60000 65536"/>
                <a:gd name="T11" fmla="*/ 0 60000 65536"/>
                <a:gd name="T12" fmla="*/ 0 60000 65536"/>
                <a:gd name="T13" fmla="*/ 0 60000 65536"/>
                <a:gd name="T14" fmla="*/ 0 60000 65536"/>
                <a:gd name="T15" fmla="*/ 0 w 17"/>
                <a:gd name="T16" fmla="*/ 0 h 492"/>
                <a:gd name="T17" fmla="*/ 17 w 17"/>
                <a:gd name="T18" fmla="*/ 492 h 492"/>
              </a:gdLst>
              <a:ahLst/>
              <a:cxnLst>
                <a:cxn ang="T10">
                  <a:pos x="T0" y="T1"/>
                </a:cxn>
                <a:cxn ang="T11">
                  <a:pos x="T2" y="T3"/>
                </a:cxn>
                <a:cxn ang="T12">
                  <a:pos x="T4" y="T5"/>
                </a:cxn>
                <a:cxn ang="T13">
                  <a:pos x="T6" y="T7"/>
                </a:cxn>
                <a:cxn ang="T14">
                  <a:pos x="T8" y="T9"/>
                </a:cxn>
              </a:cxnLst>
              <a:rect l="T15" t="T16" r="T17" b="T18"/>
              <a:pathLst>
                <a:path w="17" h="492">
                  <a:moveTo>
                    <a:pt x="0" y="484"/>
                  </a:moveTo>
                  <a:lnTo>
                    <a:pt x="14" y="491"/>
                  </a:lnTo>
                  <a:lnTo>
                    <a:pt x="16" y="3"/>
                  </a:lnTo>
                  <a:lnTo>
                    <a:pt x="1" y="0"/>
                  </a:lnTo>
                  <a:lnTo>
                    <a:pt x="0" y="484"/>
                  </a:lnTo>
                </a:path>
              </a:pathLst>
            </a:custGeom>
            <a:solidFill>
              <a:srgbClr val="7D7D7D"/>
            </a:solidFill>
            <a:ln w="9525" cap="rnd">
              <a:noFill/>
              <a:round/>
              <a:headEnd/>
              <a:tailEnd/>
            </a:ln>
          </p:spPr>
          <p:txBody>
            <a:bodyPr/>
            <a:lstStyle/>
            <a:p>
              <a:endParaRPr lang="en-US" sz="2400"/>
            </a:p>
          </p:txBody>
        </p:sp>
        <p:sp>
          <p:nvSpPr>
            <p:cNvPr id="73" name="Freeform 71"/>
            <p:cNvSpPr>
              <a:spLocks/>
            </p:cNvSpPr>
            <p:nvPr/>
          </p:nvSpPr>
          <p:spPr bwMode="auto">
            <a:xfrm>
              <a:off x="3414" y="3207"/>
              <a:ext cx="17" cy="492"/>
            </a:xfrm>
            <a:custGeom>
              <a:avLst/>
              <a:gdLst>
                <a:gd name="T0" fmla="*/ 0 w 17"/>
                <a:gd name="T1" fmla="*/ 486 h 492"/>
                <a:gd name="T2" fmla="*/ 13 w 17"/>
                <a:gd name="T3" fmla="*/ 491 h 492"/>
                <a:gd name="T4" fmla="*/ 16 w 17"/>
                <a:gd name="T5" fmla="*/ 3 h 492"/>
                <a:gd name="T6" fmla="*/ 1 w 17"/>
                <a:gd name="T7" fmla="*/ 0 h 492"/>
                <a:gd name="T8" fmla="*/ 0 w 17"/>
                <a:gd name="T9" fmla="*/ 486 h 492"/>
                <a:gd name="T10" fmla="*/ 0 60000 65536"/>
                <a:gd name="T11" fmla="*/ 0 60000 65536"/>
                <a:gd name="T12" fmla="*/ 0 60000 65536"/>
                <a:gd name="T13" fmla="*/ 0 60000 65536"/>
                <a:gd name="T14" fmla="*/ 0 60000 65536"/>
                <a:gd name="T15" fmla="*/ 0 w 17"/>
                <a:gd name="T16" fmla="*/ 0 h 492"/>
                <a:gd name="T17" fmla="*/ 17 w 17"/>
                <a:gd name="T18" fmla="*/ 492 h 492"/>
              </a:gdLst>
              <a:ahLst/>
              <a:cxnLst>
                <a:cxn ang="T10">
                  <a:pos x="T0" y="T1"/>
                </a:cxn>
                <a:cxn ang="T11">
                  <a:pos x="T2" y="T3"/>
                </a:cxn>
                <a:cxn ang="T12">
                  <a:pos x="T4" y="T5"/>
                </a:cxn>
                <a:cxn ang="T13">
                  <a:pos x="T6" y="T7"/>
                </a:cxn>
                <a:cxn ang="T14">
                  <a:pos x="T8" y="T9"/>
                </a:cxn>
              </a:cxnLst>
              <a:rect l="T15" t="T16" r="T17" b="T18"/>
              <a:pathLst>
                <a:path w="17" h="492">
                  <a:moveTo>
                    <a:pt x="0" y="486"/>
                  </a:moveTo>
                  <a:lnTo>
                    <a:pt x="13" y="491"/>
                  </a:lnTo>
                  <a:lnTo>
                    <a:pt x="16" y="3"/>
                  </a:lnTo>
                  <a:lnTo>
                    <a:pt x="1" y="0"/>
                  </a:lnTo>
                  <a:lnTo>
                    <a:pt x="0" y="486"/>
                  </a:lnTo>
                </a:path>
              </a:pathLst>
            </a:custGeom>
            <a:solidFill>
              <a:srgbClr val="7D7D7D"/>
            </a:solidFill>
            <a:ln w="9525" cap="rnd">
              <a:noFill/>
              <a:round/>
              <a:headEnd/>
              <a:tailEnd/>
            </a:ln>
          </p:spPr>
          <p:txBody>
            <a:bodyPr/>
            <a:lstStyle/>
            <a:p>
              <a:endParaRPr lang="en-US" sz="2400"/>
            </a:p>
          </p:txBody>
        </p:sp>
        <p:sp>
          <p:nvSpPr>
            <p:cNvPr id="74" name="Freeform 72"/>
            <p:cNvSpPr>
              <a:spLocks/>
            </p:cNvSpPr>
            <p:nvPr/>
          </p:nvSpPr>
          <p:spPr bwMode="auto">
            <a:xfrm>
              <a:off x="3420" y="3208"/>
              <a:ext cx="17" cy="494"/>
            </a:xfrm>
            <a:custGeom>
              <a:avLst/>
              <a:gdLst>
                <a:gd name="T0" fmla="*/ 0 w 17"/>
                <a:gd name="T1" fmla="*/ 488 h 494"/>
                <a:gd name="T2" fmla="*/ 13 w 17"/>
                <a:gd name="T3" fmla="*/ 493 h 494"/>
                <a:gd name="T4" fmla="*/ 16 w 17"/>
                <a:gd name="T5" fmla="*/ 3 h 494"/>
                <a:gd name="T6" fmla="*/ 1 w 17"/>
                <a:gd name="T7" fmla="*/ 0 h 494"/>
                <a:gd name="T8" fmla="*/ 0 w 17"/>
                <a:gd name="T9" fmla="*/ 488 h 494"/>
                <a:gd name="T10" fmla="*/ 0 60000 65536"/>
                <a:gd name="T11" fmla="*/ 0 60000 65536"/>
                <a:gd name="T12" fmla="*/ 0 60000 65536"/>
                <a:gd name="T13" fmla="*/ 0 60000 65536"/>
                <a:gd name="T14" fmla="*/ 0 60000 65536"/>
                <a:gd name="T15" fmla="*/ 0 w 17"/>
                <a:gd name="T16" fmla="*/ 0 h 494"/>
                <a:gd name="T17" fmla="*/ 17 w 17"/>
                <a:gd name="T18" fmla="*/ 494 h 494"/>
              </a:gdLst>
              <a:ahLst/>
              <a:cxnLst>
                <a:cxn ang="T10">
                  <a:pos x="T0" y="T1"/>
                </a:cxn>
                <a:cxn ang="T11">
                  <a:pos x="T2" y="T3"/>
                </a:cxn>
                <a:cxn ang="T12">
                  <a:pos x="T4" y="T5"/>
                </a:cxn>
                <a:cxn ang="T13">
                  <a:pos x="T6" y="T7"/>
                </a:cxn>
                <a:cxn ang="T14">
                  <a:pos x="T8" y="T9"/>
                </a:cxn>
              </a:cxnLst>
              <a:rect l="T15" t="T16" r="T17" b="T18"/>
              <a:pathLst>
                <a:path w="17" h="494">
                  <a:moveTo>
                    <a:pt x="0" y="488"/>
                  </a:moveTo>
                  <a:lnTo>
                    <a:pt x="13" y="493"/>
                  </a:lnTo>
                  <a:lnTo>
                    <a:pt x="16" y="3"/>
                  </a:lnTo>
                  <a:lnTo>
                    <a:pt x="1" y="0"/>
                  </a:lnTo>
                  <a:lnTo>
                    <a:pt x="0" y="488"/>
                  </a:lnTo>
                </a:path>
              </a:pathLst>
            </a:custGeom>
            <a:solidFill>
              <a:srgbClr val="787878"/>
            </a:solidFill>
            <a:ln w="9525" cap="rnd">
              <a:noFill/>
              <a:round/>
              <a:headEnd/>
              <a:tailEnd/>
            </a:ln>
          </p:spPr>
          <p:txBody>
            <a:bodyPr/>
            <a:lstStyle/>
            <a:p>
              <a:endParaRPr lang="en-US" sz="2400"/>
            </a:p>
          </p:txBody>
        </p:sp>
        <p:sp>
          <p:nvSpPr>
            <p:cNvPr id="75" name="Freeform 73"/>
            <p:cNvSpPr>
              <a:spLocks/>
            </p:cNvSpPr>
            <p:nvPr/>
          </p:nvSpPr>
          <p:spPr bwMode="auto">
            <a:xfrm>
              <a:off x="3426" y="3210"/>
              <a:ext cx="17" cy="494"/>
            </a:xfrm>
            <a:custGeom>
              <a:avLst/>
              <a:gdLst>
                <a:gd name="T0" fmla="*/ 0 w 17"/>
                <a:gd name="T1" fmla="*/ 487 h 494"/>
                <a:gd name="T2" fmla="*/ 14 w 17"/>
                <a:gd name="T3" fmla="*/ 493 h 494"/>
                <a:gd name="T4" fmla="*/ 16 w 17"/>
                <a:gd name="T5" fmla="*/ 3 h 494"/>
                <a:gd name="T6" fmla="*/ 2 w 17"/>
                <a:gd name="T7" fmla="*/ 0 h 494"/>
                <a:gd name="T8" fmla="*/ 0 w 17"/>
                <a:gd name="T9" fmla="*/ 487 h 494"/>
                <a:gd name="T10" fmla="*/ 0 60000 65536"/>
                <a:gd name="T11" fmla="*/ 0 60000 65536"/>
                <a:gd name="T12" fmla="*/ 0 60000 65536"/>
                <a:gd name="T13" fmla="*/ 0 60000 65536"/>
                <a:gd name="T14" fmla="*/ 0 60000 65536"/>
                <a:gd name="T15" fmla="*/ 0 w 17"/>
                <a:gd name="T16" fmla="*/ 0 h 494"/>
                <a:gd name="T17" fmla="*/ 17 w 17"/>
                <a:gd name="T18" fmla="*/ 494 h 494"/>
              </a:gdLst>
              <a:ahLst/>
              <a:cxnLst>
                <a:cxn ang="T10">
                  <a:pos x="T0" y="T1"/>
                </a:cxn>
                <a:cxn ang="T11">
                  <a:pos x="T2" y="T3"/>
                </a:cxn>
                <a:cxn ang="T12">
                  <a:pos x="T4" y="T5"/>
                </a:cxn>
                <a:cxn ang="T13">
                  <a:pos x="T6" y="T7"/>
                </a:cxn>
                <a:cxn ang="T14">
                  <a:pos x="T8" y="T9"/>
                </a:cxn>
              </a:cxnLst>
              <a:rect l="T15" t="T16" r="T17" b="T18"/>
              <a:pathLst>
                <a:path w="17" h="494">
                  <a:moveTo>
                    <a:pt x="0" y="487"/>
                  </a:moveTo>
                  <a:lnTo>
                    <a:pt x="14" y="493"/>
                  </a:lnTo>
                  <a:lnTo>
                    <a:pt x="16" y="3"/>
                  </a:lnTo>
                  <a:lnTo>
                    <a:pt x="2" y="0"/>
                  </a:lnTo>
                  <a:lnTo>
                    <a:pt x="0" y="487"/>
                  </a:lnTo>
                </a:path>
              </a:pathLst>
            </a:custGeom>
            <a:solidFill>
              <a:srgbClr val="757575"/>
            </a:solidFill>
            <a:ln w="9525" cap="rnd">
              <a:noFill/>
              <a:round/>
              <a:headEnd/>
              <a:tailEnd/>
            </a:ln>
          </p:spPr>
          <p:txBody>
            <a:bodyPr/>
            <a:lstStyle/>
            <a:p>
              <a:endParaRPr lang="en-US" sz="2400"/>
            </a:p>
          </p:txBody>
        </p:sp>
        <p:sp>
          <p:nvSpPr>
            <p:cNvPr id="76" name="Freeform 74"/>
            <p:cNvSpPr>
              <a:spLocks/>
            </p:cNvSpPr>
            <p:nvPr/>
          </p:nvSpPr>
          <p:spPr bwMode="auto">
            <a:xfrm>
              <a:off x="3432" y="3212"/>
              <a:ext cx="17" cy="495"/>
            </a:xfrm>
            <a:custGeom>
              <a:avLst/>
              <a:gdLst>
                <a:gd name="T0" fmla="*/ 0 w 17"/>
                <a:gd name="T1" fmla="*/ 488 h 495"/>
                <a:gd name="T2" fmla="*/ 14 w 17"/>
                <a:gd name="T3" fmla="*/ 494 h 495"/>
                <a:gd name="T4" fmla="*/ 16 w 17"/>
                <a:gd name="T5" fmla="*/ 3 h 495"/>
                <a:gd name="T6" fmla="*/ 2 w 17"/>
                <a:gd name="T7" fmla="*/ 0 h 495"/>
                <a:gd name="T8" fmla="*/ 0 w 17"/>
                <a:gd name="T9" fmla="*/ 488 h 495"/>
                <a:gd name="T10" fmla="*/ 0 60000 65536"/>
                <a:gd name="T11" fmla="*/ 0 60000 65536"/>
                <a:gd name="T12" fmla="*/ 0 60000 65536"/>
                <a:gd name="T13" fmla="*/ 0 60000 65536"/>
                <a:gd name="T14" fmla="*/ 0 60000 65536"/>
                <a:gd name="T15" fmla="*/ 0 w 17"/>
                <a:gd name="T16" fmla="*/ 0 h 495"/>
                <a:gd name="T17" fmla="*/ 17 w 17"/>
                <a:gd name="T18" fmla="*/ 495 h 495"/>
              </a:gdLst>
              <a:ahLst/>
              <a:cxnLst>
                <a:cxn ang="T10">
                  <a:pos x="T0" y="T1"/>
                </a:cxn>
                <a:cxn ang="T11">
                  <a:pos x="T2" y="T3"/>
                </a:cxn>
                <a:cxn ang="T12">
                  <a:pos x="T4" y="T5"/>
                </a:cxn>
                <a:cxn ang="T13">
                  <a:pos x="T6" y="T7"/>
                </a:cxn>
                <a:cxn ang="T14">
                  <a:pos x="T8" y="T9"/>
                </a:cxn>
              </a:cxnLst>
              <a:rect l="T15" t="T16" r="T17" b="T18"/>
              <a:pathLst>
                <a:path w="17" h="495">
                  <a:moveTo>
                    <a:pt x="0" y="488"/>
                  </a:moveTo>
                  <a:lnTo>
                    <a:pt x="14" y="494"/>
                  </a:lnTo>
                  <a:lnTo>
                    <a:pt x="16" y="3"/>
                  </a:lnTo>
                  <a:lnTo>
                    <a:pt x="2" y="0"/>
                  </a:lnTo>
                  <a:lnTo>
                    <a:pt x="0" y="488"/>
                  </a:lnTo>
                </a:path>
              </a:pathLst>
            </a:custGeom>
            <a:solidFill>
              <a:srgbClr val="737373"/>
            </a:solidFill>
            <a:ln w="9525" cap="rnd">
              <a:noFill/>
              <a:round/>
              <a:headEnd/>
              <a:tailEnd/>
            </a:ln>
          </p:spPr>
          <p:txBody>
            <a:bodyPr/>
            <a:lstStyle/>
            <a:p>
              <a:endParaRPr lang="en-US" sz="2400"/>
            </a:p>
          </p:txBody>
        </p:sp>
        <p:sp>
          <p:nvSpPr>
            <p:cNvPr id="77" name="Freeform 75"/>
            <p:cNvSpPr>
              <a:spLocks/>
            </p:cNvSpPr>
            <p:nvPr/>
          </p:nvSpPr>
          <p:spPr bwMode="auto">
            <a:xfrm>
              <a:off x="3438" y="3213"/>
              <a:ext cx="17" cy="497"/>
            </a:xfrm>
            <a:custGeom>
              <a:avLst/>
              <a:gdLst>
                <a:gd name="T0" fmla="*/ 0 w 17"/>
                <a:gd name="T1" fmla="*/ 490 h 497"/>
                <a:gd name="T2" fmla="*/ 14 w 17"/>
                <a:gd name="T3" fmla="*/ 496 h 497"/>
                <a:gd name="T4" fmla="*/ 16 w 17"/>
                <a:gd name="T5" fmla="*/ 3 h 497"/>
                <a:gd name="T6" fmla="*/ 1 w 17"/>
                <a:gd name="T7" fmla="*/ 0 h 497"/>
                <a:gd name="T8" fmla="*/ 0 w 17"/>
                <a:gd name="T9" fmla="*/ 490 h 497"/>
                <a:gd name="T10" fmla="*/ 0 60000 65536"/>
                <a:gd name="T11" fmla="*/ 0 60000 65536"/>
                <a:gd name="T12" fmla="*/ 0 60000 65536"/>
                <a:gd name="T13" fmla="*/ 0 60000 65536"/>
                <a:gd name="T14" fmla="*/ 0 60000 65536"/>
                <a:gd name="T15" fmla="*/ 0 w 17"/>
                <a:gd name="T16" fmla="*/ 0 h 497"/>
                <a:gd name="T17" fmla="*/ 17 w 17"/>
                <a:gd name="T18" fmla="*/ 497 h 497"/>
              </a:gdLst>
              <a:ahLst/>
              <a:cxnLst>
                <a:cxn ang="T10">
                  <a:pos x="T0" y="T1"/>
                </a:cxn>
                <a:cxn ang="T11">
                  <a:pos x="T2" y="T3"/>
                </a:cxn>
                <a:cxn ang="T12">
                  <a:pos x="T4" y="T5"/>
                </a:cxn>
                <a:cxn ang="T13">
                  <a:pos x="T6" y="T7"/>
                </a:cxn>
                <a:cxn ang="T14">
                  <a:pos x="T8" y="T9"/>
                </a:cxn>
              </a:cxnLst>
              <a:rect l="T15" t="T16" r="T17" b="T18"/>
              <a:pathLst>
                <a:path w="17" h="497">
                  <a:moveTo>
                    <a:pt x="0" y="490"/>
                  </a:moveTo>
                  <a:lnTo>
                    <a:pt x="14" y="496"/>
                  </a:lnTo>
                  <a:lnTo>
                    <a:pt x="16" y="3"/>
                  </a:lnTo>
                  <a:lnTo>
                    <a:pt x="1" y="0"/>
                  </a:lnTo>
                  <a:lnTo>
                    <a:pt x="0" y="490"/>
                  </a:lnTo>
                </a:path>
              </a:pathLst>
            </a:custGeom>
            <a:solidFill>
              <a:srgbClr val="707070"/>
            </a:solidFill>
            <a:ln w="9525" cap="rnd">
              <a:noFill/>
              <a:round/>
              <a:headEnd/>
              <a:tailEnd/>
            </a:ln>
          </p:spPr>
          <p:txBody>
            <a:bodyPr/>
            <a:lstStyle/>
            <a:p>
              <a:endParaRPr lang="en-US" sz="2400"/>
            </a:p>
          </p:txBody>
        </p:sp>
        <p:sp>
          <p:nvSpPr>
            <p:cNvPr id="78" name="Freeform 76"/>
            <p:cNvSpPr>
              <a:spLocks/>
            </p:cNvSpPr>
            <p:nvPr/>
          </p:nvSpPr>
          <p:spPr bwMode="auto">
            <a:xfrm>
              <a:off x="3445" y="3215"/>
              <a:ext cx="17" cy="497"/>
            </a:xfrm>
            <a:custGeom>
              <a:avLst/>
              <a:gdLst>
                <a:gd name="T0" fmla="*/ 0 w 17"/>
                <a:gd name="T1" fmla="*/ 491 h 497"/>
                <a:gd name="T2" fmla="*/ 14 w 17"/>
                <a:gd name="T3" fmla="*/ 496 h 497"/>
                <a:gd name="T4" fmla="*/ 16 w 17"/>
                <a:gd name="T5" fmla="*/ 3 h 497"/>
                <a:gd name="T6" fmla="*/ 1 w 17"/>
                <a:gd name="T7" fmla="*/ 0 h 497"/>
                <a:gd name="T8" fmla="*/ 0 w 17"/>
                <a:gd name="T9" fmla="*/ 491 h 497"/>
                <a:gd name="T10" fmla="*/ 0 60000 65536"/>
                <a:gd name="T11" fmla="*/ 0 60000 65536"/>
                <a:gd name="T12" fmla="*/ 0 60000 65536"/>
                <a:gd name="T13" fmla="*/ 0 60000 65536"/>
                <a:gd name="T14" fmla="*/ 0 60000 65536"/>
                <a:gd name="T15" fmla="*/ 0 w 17"/>
                <a:gd name="T16" fmla="*/ 0 h 497"/>
                <a:gd name="T17" fmla="*/ 17 w 17"/>
                <a:gd name="T18" fmla="*/ 497 h 497"/>
              </a:gdLst>
              <a:ahLst/>
              <a:cxnLst>
                <a:cxn ang="T10">
                  <a:pos x="T0" y="T1"/>
                </a:cxn>
                <a:cxn ang="T11">
                  <a:pos x="T2" y="T3"/>
                </a:cxn>
                <a:cxn ang="T12">
                  <a:pos x="T4" y="T5"/>
                </a:cxn>
                <a:cxn ang="T13">
                  <a:pos x="T6" y="T7"/>
                </a:cxn>
                <a:cxn ang="T14">
                  <a:pos x="T8" y="T9"/>
                </a:cxn>
              </a:cxnLst>
              <a:rect l="T15" t="T16" r="T17" b="T18"/>
              <a:pathLst>
                <a:path w="17" h="497">
                  <a:moveTo>
                    <a:pt x="0" y="491"/>
                  </a:moveTo>
                  <a:lnTo>
                    <a:pt x="14" y="496"/>
                  </a:lnTo>
                  <a:lnTo>
                    <a:pt x="16" y="3"/>
                  </a:lnTo>
                  <a:lnTo>
                    <a:pt x="1" y="0"/>
                  </a:lnTo>
                  <a:lnTo>
                    <a:pt x="0" y="491"/>
                  </a:lnTo>
                </a:path>
              </a:pathLst>
            </a:custGeom>
            <a:solidFill>
              <a:srgbClr val="6E6E6E"/>
            </a:solidFill>
            <a:ln w="9525" cap="rnd">
              <a:noFill/>
              <a:round/>
              <a:headEnd/>
              <a:tailEnd/>
            </a:ln>
          </p:spPr>
          <p:txBody>
            <a:bodyPr/>
            <a:lstStyle/>
            <a:p>
              <a:endParaRPr lang="en-US" sz="2400"/>
            </a:p>
          </p:txBody>
        </p:sp>
        <p:sp>
          <p:nvSpPr>
            <p:cNvPr id="79" name="Freeform 77"/>
            <p:cNvSpPr>
              <a:spLocks/>
            </p:cNvSpPr>
            <p:nvPr/>
          </p:nvSpPr>
          <p:spPr bwMode="auto">
            <a:xfrm>
              <a:off x="3449" y="3216"/>
              <a:ext cx="17" cy="499"/>
            </a:xfrm>
            <a:custGeom>
              <a:avLst/>
              <a:gdLst>
                <a:gd name="T0" fmla="*/ 0 w 17"/>
                <a:gd name="T1" fmla="*/ 493 h 499"/>
                <a:gd name="T2" fmla="*/ 14 w 17"/>
                <a:gd name="T3" fmla="*/ 498 h 499"/>
                <a:gd name="T4" fmla="*/ 16 w 17"/>
                <a:gd name="T5" fmla="*/ 3 h 499"/>
                <a:gd name="T6" fmla="*/ 1 w 17"/>
                <a:gd name="T7" fmla="*/ 0 h 499"/>
                <a:gd name="T8" fmla="*/ 0 w 17"/>
                <a:gd name="T9" fmla="*/ 493 h 499"/>
                <a:gd name="T10" fmla="*/ 0 60000 65536"/>
                <a:gd name="T11" fmla="*/ 0 60000 65536"/>
                <a:gd name="T12" fmla="*/ 0 60000 65536"/>
                <a:gd name="T13" fmla="*/ 0 60000 65536"/>
                <a:gd name="T14" fmla="*/ 0 60000 65536"/>
                <a:gd name="T15" fmla="*/ 0 w 17"/>
                <a:gd name="T16" fmla="*/ 0 h 499"/>
                <a:gd name="T17" fmla="*/ 17 w 17"/>
                <a:gd name="T18" fmla="*/ 499 h 499"/>
              </a:gdLst>
              <a:ahLst/>
              <a:cxnLst>
                <a:cxn ang="T10">
                  <a:pos x="T0" y="T1"/>
                </a:cxn>
                <a:cxn ang="T11">
                  <a:pos x="T2" y="T3"/>
                </a:cxn>
                <a:cxn ang="T12">
                  <a:pos x="T4" y="T5"/>
                </a:cxn>
                <a:cxn ang="T13">
                  <a:pos x="T6" y="T7"/>
                </a:cxn>
                <a:cxn ang="T14">
                  <a:pos x="T8" y="T9"/>
                </a:cxn>
              </a:cxnLst>
              <a:rect l="T15" t="T16" r="T17" b="T18"/>
              <a:pathLst>
                <a:path w="17" h="499">
                  <a:moveTo>
                    <a:pt x="0" y="493"/>
                  </a:moveTo>
                  <a:lnTo>
                    <a:pt x="14" y="498"/>
                  </a:lnTo>
                  <a:lnTo>
                    <a:pt x="16" y="3"/>
                  </a:lnTo>
                  <a:lnTo>
                    <a:pt x="1" y="0"/>
                  </a:lnTo>
                  <a:lnTo>
                    <a:pt x="0" y="493"/>
                  </a:lnTo>
                </a:path>
              </a:pathLst>
            </a:custGeom>
            <a:solidFill>
              <a:srgbClr val="6B6B6B"/>
            </a:solidFill>
            <a:ln w="9525" cap="rnd">
              <a:noFill/>
              <a:round/>
              <a:headEnd/>
              <a:tailEnd/>
            </a:ln>
          </p:spPr>
          <p:txBody>
            <a:bodyPr/>
            <a:lstStyle/>
            <a:p>
              <a:endParaRPr lang="en-US" sz="2400"/>
            </a:p>
          </p:txBody>
        </p:sp>
        <p:sp>
          <p:nvSpPr>
            <p:cNvPr id="80" name="Freeform 78"/>
            <p:cNvSpPr>
              <a:spLocks/>
            </p:cNvSpPr>
            <p:nvPr/>
          </p:nvSpPr>
          <p:spPr bwMode="auto">
            <a:xfrm>
              <a:off x="3457" y="3218"/>
              <a:ext cx="17" cy="500"/>
            </a:xfrm>
            <a:custGeom>
              <a:avLst/>
              <a:gdLst>
                <a:gd name="T0" fmla="*/ 0 w 17"/>
                <a:gd name="T1" fmla="*/ 493 h 500"/>
                <a:gd name="T2" fmla="*/ 14 w 17"/>
                <a:gd name="T3" fmla="*/ 499 h 500"/>
                <a:gd name="T4" fmla="*/ 16 w 17"/>
                <a:gd name="T5" fmla="*/ 3 h 500"/>
                <a:gd name="T6" fmla="*/ 1 w 17"/>
                <a:gd name="T7" fmla="*/ 0 h 500"/>
                <a:gd name="T8" fmla="*/ 0 w 17"/>
                <a:gd name="T9" fmla="*/ 493 h 500"/>
                <a:gd name="T10" fmla="*/ 0 60000 65536"/>
                <a:gd name="T11" fmla="*/ 0 60000 65536"/>
                <a:gd name="T12" fmla="*/ 0 60000 65536"/>
                <a:gd name="T13" fmla="*/ 0 60000 65536"/>
                <a:gd name="T14" fmla="*/ 0 60000 65536"/>
                <a:gd name="T15" fmla="*/ 0 w 17"/>
                <a:gd name="T16" fmla="*/ 0 h 500"/>
                <a:gd name="T17" fmla="*/ 17 w 17"/>
                <a:gd name="T18" fmla="*/ 500 h 500"/>
              </a:gdLst>
              <a:ahLst/>
              <a:cxnLst>
                <a:cxn ang="T10">
                  <a:pos x="T0" y="T1"/>
                </a:cxn>
                <a:cxn ang="T11">
                  <a:pos x="T2" y="T3"/>
                </a:cxn>
                <a:cxn ang="T12">
                  <a:pos x="T4" y="T5"/>
                </a:cxn>
                <a:cxn ang="T13">
                  <a:pos x="T6" y="T7"/>
                </a:cxn>
                <a:cxn ang="T14">
                  <a:pos x="T8" y="T9"/>
                </a:cxn>
              </a:cxnLst>
              <a:rect l="T15" t="T16" r="T17" b="T18"/>
              <a:pathLst>
                <a:path w="17" h="500">
                  <a:moveTo>
                    <a:pt x="0" y="493"/>
                  </a:moveTo>
                  <a:lnTo>
                    <a:pt x="14" y="499"/>
                  </a:lnTo>
                  <a:lnTo>
                    <a:pt x="16" y="3"/>
                  </a:lnTo>
                  <a:lnTo>
                    <a:pt x="1" y="0"/>
                  </a:lnTo>
                  <a:lnTo>
                    <a:pt x="0" y="493"/>
                  </a:lnTo>
                </a:path>
              </a:pathLst>
            </a:custGeom>
            <a:solidFill>
              <a:srgbClr val="696969"/>
            </a:solidFill>
            <a:ln w="9525" cap="rnd">
              <a:noFill/>
              <a:round/>
              <a:headEnd/>
              <a:tailEnd/>
            </a:ln>
          </p:spPr>
          <p:txBody>
            <a:bodyPr/>
            <a:lstStyle/>
            <a:p>
              <a:endParaRPr lang="en-US" sz="2400"/>
            </a:p>
          </p:txBody>
        </p:sp>
        <p:sp>
          <p:nvSpPr>
            <p:cNvPr id="81" name="Freeform 79"/>
            <p:cNvSpPr>
              <a:spLocks/>
            </p:cNvSpPr>
            <p:nvPr/>
          </p:nvSpPr>
          <p:spPr bwMode="auto">
            <a:xfrm>
              <a:off x="3463" y="3220"/>
              <a:ext cx="17" cy="500"/>
            </a:xfrm>
            <a:custGeom>
              <a:avLst/>
              <a:gdLst>
                <a:gd name="T0" fmla="*/ 0 w 17"/>
                <a:gd name="T1" fmla="*/ 493 h 500"/>
                <a:gd name="T2" fmla="*/ 13 w 17"/>
                <a:gd name="T3" fmla="*/ 499 h 500"/>
                <a:gd name="T4" fmla="*/ 16 w 17"/>
                <a:gd name="T5" fmla="*/ 3 h 500"/>
                <a:gd name="T6" fmla="*/ 1 w 17"/>
                <a:gd name="T7" fmla="*/ 0 h 500"/>
                <a:gd name="T8" fmla="*/ 0 w 17"/>
                <a:gd name="T9" fmla="*/ 493 h 500"/>
                <a:gd name="T10" fmla="*/ 0 60000 65536"/>
                <a:gd name="T11" fmla="*/ 0 60000 65536"/>
                <a:gd name="T12" fmla="*/ 0 60000 65536"/>
                <a:gd name="T13" fmla="*/ 0 60000 65536"/>
                <a:gd name="T14" fmla="*/ 0 60000 65536"/>
                <a:gd name="T15" fmla="*/ 0 w 17"/>
                <a:gd name="T16" fmla="*/ 0 h 500"/>
                <a:gd name="T17" fmla="*/ 17 w 17"/>
                <a:gd name="T18" fmla="*/ 500 h 500"/>
              </a:gdLst>
              <a:ahLst/>
              <a:cxnLst>
                <a:cxn ang="T10">
                  <a:pos x="T0" y="T1"/>
                </a:cxn>
                <a:cxn ang="T11">
                  <a:pos x="T2" y="T3"/>
                </a:cxn>
                <a:cxn ang="T12">
                  <a:pos x="T4" y="T5"/>
                </a:cxn>
                <a:cxn ang="T13">
                  <a:pos x="T6" y="T7"/>
                </a:cxn>
                <a:cxn ang="T14">
                  <a:pos x="T8" y="T9"/>
                </a:cxn>
              </a:cxnLst>
              <a:rect l="T15" t="T16" r="T17" b="T18"/>
              <a:pathLst>
                <a:path w="17" h="500">
                  <a:moveTo>
                    <a:pt x="0" y="493"/>
                  </a:moveTo>
                  <a:lnTo>
                    <a:pt x="13" y="499"/>
                  </a:lnTo>
                  <a:lnTo>
                    <a:pt x="16" y="3"/>
                  </a:lnTo>
                  <a:lnTo>
                    <a:pt x="1" y="0"/>
                  </a:lnTo>
                  <a:lnTo>
                    <a:pt x="0" y="493"/>
                  </a:lnTo>
                </a:path>
              </a:pathLst>
            </a:custGeom>
            <a:solidFill>
              <a:srgbClr val="666666"/>
            </a:solidFill>
            <a:ln w="9525" cap="rnd">
              <a:noFill/>
              <a:round/>
              <a:headEnd/>
              <a:tailEnd/>
            </a:ln>
          </p:spPr>
          <p:txBody>
            <a:bodyPr/>
            <a:lstStyle/>
            <a:p>
              <a:endParaRPr lang="en-US" sz="2400"/>
            </a:p>
          </p:txBody>
        </p:sp>
        <p:sp>
          <p:nvSpPr>
            <p:cNvPr id="82" name="Freeform 80"/>
            <p:cNvSpPr>
              <a:spLocks/>
            </p:cNvSpPr>
            <p:nvPr/>
          </p:nvSpPr>
          <p:spPr bwMode="auto">
            <a:xfrm>
              <a:off x="3469" y="3221"/>
              <a:ext cx="17" cy="502"/>
            </a:xfrm>
            <a:custGeom>
              <a:avLst/>
              <a:gdLst>
                <a:gd name="T0" fmla="*/ 0 w 17"/>
                <a:gd name="T1" fmla="*/ 496 h 502"/>
                <a:gd name="T2" fmla="*/ 13 w 17"/>
                <a:gd name="T3" fmla="*/ 501 h 502"/>
                <a:gd name="T4" fmla="*/ 16 w 17"/>
                <a:gd name="T5" fmla="*/ 3 h 502"/>
                <a:gd name="T6" fmla="*/ 1 w 17"/>
                <a:gd name="T7" fmla="*/ 0 h 502"/>
                <a:gd name="T8" fmla="*/ 0 w 17"/>
                <a:gd name="T9" fmla="*/ 496 h 502"/>
                <a:gd name="T10" fmla="*/ 0 60000 65536"/>
                <a:gd name="T11" fmla="*/ 0 60000 65536"/>
                <a:gd name="T12" fmla="*/ 0 60000 65536"/>
                <a:gd name="T13" fmla="*/ 0 60000 65536"/>
                <a:gd name="T14" fmla="*/ 0 60000 65536"/>
                <a:gd name="T15" fmla="*/ 0 w 17"/>
                <a:gd name="T16" fmla="*/ 0 h 502"/>
                <a:gd name="T17" fmla="*/ 17 w 17"/>
                <a:gd name="T18" fmla="*/ 502 h 502"/>
              </a:gdLst>
              <a:ahLst/>
              <a:cxnLst>
                <a:cxn ang="T10">
                  <a:pos x="T0" y="T1"/>
                </a:cxn>
                <a:cxn ang="T11">
                  <a:pos x="T2" y="T3"/>
                </a:cxn>
                <a:cxn ang="T12">
                  <a:pos x="T4" y="T5"/>
                </a:cxn>
                <a:cxn ang="T13">
                  <a:pos x="T6" y="T7"/>
                </a:cxn>
                <a:cxn ang="T14">
                  <a:pos x="T8" y="T9"/>
                </a:cxn>
              </a:cxnLst>
              <a:rect l="T15" t="T16" r="T17" b="T18"/>
              <a:pathLst>
                <a:path w="17" h="502">
                  <a:moveTo>
                    <a:pt x="0" y="496"/>
                  </a:moveTo>
                  <a:lnTo>
                    <a:pt x="13" y="501"/>
                  </a:lnTo>
                  <a:lnTo>
                    <a:pt x="16" y="3"/>
                  </a:lnTo>
                  <a:lnTo>
                    <a:pt x="1" y="0"/>
                  </a:lnTo>
                  <a:lnTo>
                    <a:pt x="0" y="496"/>
                  </a:lnTo>
                </a:path>
              </a:pathLst>
            </a:custGeom>
            <a:solidFill>
              <a:srgbClr val="636363"/>
            </a:solidFill>
            <a:ln w="9525" cap="rnd">
              <a:noFill/>
              <a:round/>
              <a:headEnd/>
              <a:tailEnd/>
            </a:ln>
          </p:spPr>
          <p:txBody>
            <a:bodyPr/>
            <a:lstStyle/>
            <a:p>
              <a:endParaRPr lang="en-US" sz="2400"/>
            </a:p>
          </p:txBody>
        </p:sp>
        <p:sp>
          <p:nvSpPr>
            <p:cNvPr id="83" name="Freeform 81"/>
            <p:cNvSpPr>
              <a:spLocks/>
            </p:cNvSpPr>
            <p:nvPr/>
          </p:nvSpPr>
          <p:spPr bwMode="auto">
            <a:xfrm>
              <a:off x="3474" y="3223"/>
              <a:ext cx="17" cy="502"/>
            </a:xfrm>
            <a:custGeom>
              <a:avLst/>
              <a:gdLst>
                <a:gd name="T0" fmla="*/ 0 w 17"/>
                <a:gd name="T1" fmla="*/ 496 h 502"/>
                <a:gd name="T2" fmla="*/ 13 w 17"/>
                <a:gd name="T3" fmla="*/ 501 h 502"/>
                <a:gd name="T4" fmla="*/ 16 w 17"/>
                <a:gd name="T5" fmla="*/ 3 h 502"/>
                <a:gd name="T6" fmla="*/ 2 w 17"/>
                <a:gd name="T7" fmla="*/ 0 h 502"/>
                <a:gd name="T8" fmla="*/ 0 w 17"/>
                <a:gd name="T9" fmla="*/ 496 h 502"/>
                <a:gd name="T10" fmla="*/ 0 60000 65536"/>
                <a:gd name="T11" fmla="*/ 0 60000 65536"/>
                <a:gd name="T12" fmla="*/ 0 60000 65536"/>
                <a:gd name="T13" fmla="*/ 0 60000 65536"/>
                <a:gd name="T14" fmla="*/ 0 60000 65536"/>
                <a:gd name="T15" fmla="*/ 0 w 17"/>
                <a:gd name="T16" fmla="*/ 0 h 502"/>
                <a:gd name="T17" fmla="*/ 17 w 17"/>
                <a:gd name="T18" fmla="*/ 502 h 502"/>
              </a:gdLst>
              <a:ahLst/>
              <a:cxnLst>
                <a:cxn ang="T10">
                  <a:pos x="T0" y="T1"/>
                </a:cxn>
                <a:cxn ang="T11">
                  <a:pos x="T2" y="T3"/>
                </a:cxn>
                <a:cxn ang="T12">
                  <a:pos x="T4" y="T5"/>
                </a:cxn>
                <a:cxn ang="T13">
                  <a:pos x="T6" y="T7"/>
                </a:cxn>
                <a:cxn ang="T14">
                  <a:pos x="T8" y="T9"/>
                </a:cxn>
              </a:cxnLst>
              <a:rect l="T15" t="T16" r="T17" b="T18"/>
              <a:pathLst>
                <a:path w="17" h="502">
                  <a:moveTo>
                    <a:pt x="0" y="496"/>
                  </a:moveTo>
                  <a:lnTo>
                    <a:pt x="13" y="501"/>
                  </a:lnTo>
                  <a:lnTo>
                    <a:pt x="16" y="3"/>
                  </a:lnTo>
                  <a:lnTo>
                    <a:pt x="2" y="0"/>
                  </a:lnTo>
                  <a:lnTo>
                    <a:pt x="0" y="496"/>
                  </a:lnTo>
                </a:path>
              </a:pathLst>
            </a:custGeom>
            <a:solidFill>
              <a:srgbClr val="616161"/>
            </a:solidFill>
            <a:ln w="9525" cap="rnd">
              <a:noFill/>
              <a:round/>
              <a:headEnd/>
              <a:tailEnd/>
            </a:ln>
          </p:spPr>
          <p:txBody>
            <a:bodyPr/>
            <a:lstStyle/>
            <a:p>
              <a:endParaRPr lang="en-US" sz="2400"/>
            </a:p>
          </p:txBody>
        </p:sp>
        <p:sp>
          <p:nvSpPr>
            <p:cNvPr id="84" name="Freeform 82"/>
            <p:cNvSpPr>
              <a:spLocks/>
            </p:cNvSpPr>
            <p:nvPr/>
          </p:nvSpPr>
          <p:spPr bwMode="auto">
            <a:xfrm>
              <a:off x="3481" y="3224"/>
              <a:ext cx="17" cy="504"/>
            </a:xfrm>
            <a:custGeom>
              <a:avLst/>
              <a:gdLst>
                <a:gd name="T0" fmla="*/ 0 w 17"/>
                <a:gd name="T1" fmla="*/ 497 h 504"/>
                <a:gd name="T2" fmla="*/ 14 w 17"/>
                <a:gd name="T3" fmla="*/ 503 h 504"/>
                <a:gd name="T4" fmla="*/ 16 w 17"/>
                <a:gd name="T5" fmla="*/ 3 h 504"/>
                <a:gd name="T6" fmla="*/ 2 w 17"/>
                <a:gd name="T7" fmla="*/ 0 h 504"/>
                <a:gd name="T8" fmla="*/ 0 w 17"/>
                <a:gd name="T9" fmla="*/ 497 h 504"/>
                <a:gd name="T10" fmla="*/ 0 60000 65536"/>
                <a:gd name="T11" fmla="*/ 0 60000 65536"/>
                <a:gd name="T12" fmla="*/ 0 60000 65536"/>
                <a:gd name="T13" fmla="*/ 0 60000 65536"/>
                <a:gd name="T14" fmla="*/ 0 60000 65536"/>
                <a:gd name="T15" fmla="*/ 0 w 17"/>
                <a:gd name="T16" fmla="*/ 0 h 504"/>
                <a:gd name="T17" fmla="*/ 17 w 17"/>
                <a:gd name="T18" fmla="*/ 504 h 504"/>
              </a:gdLst>
              <a:ahLst/>
              <a:cxnLst>
                <a:cxn ang="T10">
                  <a:pos x="T0" y="T1"/>
                </a:cxn>
                <a:cxn ang="T11">
                  <a:pos x="T2" y="T3"/>
                </a:cxn>
                <a:cxn ang="T12">
                  <a:pos x="T4" y="T5"/>
                </a:cxn>
                <a:cxn ang="T13">
                  <a:pos x="T6" y="T7"/>
                </a:cxn>
                <a:cxn ang="T14">
                  <a:pos x="T8" y="T9"/>
                </a:cxn>
              </a:cxnLst>
              <a:rect l="T15" t="T16" r="T17" b="T18"/>
              <a:pathLst>
                <a:path w="17" h="504">
                  <a:moveTo>
                    <a:pt x="0" y="497"/>
                  </a:moveTo>
                  <a:lnTo>
                    <a:pt x="14" y="503"/>
                  </a:lnTo>
                  <a:lnTo>
                    <a:pt x="16" y="3"/>
                  </a:lnTo>
                  <a:lnTo>
                    <a:pt x="2" y="0"/>
                  </a:lnTo>
                  <a:lnTo>
                    <a:pt x="0" y="497"/>
                  </a:lnTo>
                </a:path>
              </a:pathLst>
            </a:custGeom>
            <a:solidFill>
              <a:srgbClr val="5E5E5E"/>
            </a:solidFill>
            <a:ln w="9525" cap="rnd">
              <a:noFill/>
              <a:round/>
              <a:headEnd/>
              <a:tailEnd/>
            </a:ln>
          </p:spPr>
          <p:txBody>
            <a:bodyPr/>
            <a:lstStyle/>
            <a:p>
              <a:endParaRPr lang="en-US" sz="2400"/>
            </a:p>
          </p:txBody>
        </p:sp>
        <p:sp>
          <p:nvSpPr>
            <p:cNvPr id="85" name="Freeform 83"/>
            <p:cNvSpPr>
              <a:spLocks/>
            </p:cNvSpPr>
            <p:nvPr/>
          </p:nvSpPr>
          <p:spPr bwMode="auto">
            <a:xfrm>
              <a:off x="3487" y="3226"/>
              <a:ext cx="17" cy="505"/>
            </a:xfrm>
            <a:custGeom>
              <a:avLst/>
              <a:gdLst>
                <a:gd name="T0" fmla="*/ 0 w 17"/>
                <a:gd name="T1" fmla="*/ 498 h 505"/>
                <a:gd name="T2" fmla="*/ 14 w 17"/>
                <a:gd name="T3" fmla="*/ 504 h 505"/>
                <a:gd name="T4" fmla="*/ 16 w 17"/>
                <a:gd name="T5" fmla="*/ 3 h 505"/>
                <a:gd name="T6" fmla="*/ 2 w 17"/>
                <a:gd name="T7" fmla="*/ 0 h 505"/>
                <a:gd name="T8" fmla="*/ 0 w 17"/>
                <a:gd name="T9" fmla="*/ 498 h 505"/>
                <a:gd name="T10" fmla="*/ 0 60000 65536"/>
                <a:gd name="T11" fmla="*/ 0 60000 65536"/>
                <a:gd name="T12" fmla="*/ 0 60000 65536"/>
                <a:gd name="T13" fmla="*/ 0 60000 65536"/>
                <a:gd name="T14" fmla="*/ 0 60000 65536"/>
                <a:gd name="T15" fmla="*/ 0 w 17"/>
                <a:gd name="T16" fmla="*/ 0 h 505"/>
                <a:gd name="T17" fmla="*/ 17 w 17"/>
                <a:gd name="T18" fmla="*/ 505 h 505"/>
              </a:gdLst>
              <a:ahLst/>
              <a:cxnLst>
                <a:cxn ang="T10">
                  <a:pos x="T0" y="T1"/>
                </a:cxn>
                <a:cxn ang="T11">
                  <a:pos x="T2" y="T3"/>
                </a:cxn>
                <a:cxn ang="T12">
                  <a:pos x="T4" y="T5"/>
                </a:cxn>
                <a:cxn ang="T13">
                  <a:pos x="T6" y="T7"/>
                </a:cxn>
                <a:cxn ang="T14">
                  <a:pos x="T8" y="T9"/>
                </a:cxn>
              </a:cxnLst>
              <a:rect l="T15" t="T16" r="T17" b="T18"/>
              <a:pathLst>
                <a:path w="17" h="505">
                  <a:moveTo>
                    <a:pt x="0" y="498"/>
                  </a:moveTo>
                  <a:lnTo>
                    <a:pt x="14" y="504"/>
                  </a:lnTo>
                  <a:lnTo>
                    <a:pt x="16" y="3"/>
                  </a:lnTo>
                  <a:lnTo>
                    <a:pt x="2" y="0"/>
                  </a:lnTo>
                  <a:lnTo>
                    <a:pt x="0" y="498"/>
                  </a:lnTo>
                </a:path>
              </a:pathLst>
            </a:custGeom>
            <a:solidFill>
              <a:srgbClr val="5C5C5C"/>
            </a:solidFill>
            <a:ln w="9525" cap="rnd">
              <a:noFill/>
              <a:round/>
              <a:headEnd/>
              <a:tailEnd/>
            </a:ln>
          </p:spPr>
          <p:txBody>
            <a:bodyPr/>
            <a:lstStyle/>
            <a:p>
              <a:endParaRPr lang="en-US" sz="2400"/>
            </a:p>
          </p:txBody>
        </p:sp>
        <p:sp>
          <p:nvSpPr>
            <p:cNvPr id="86" name="Freeform 84"/>
            <p:cNvSpPr>
              <a:spLocks/>
            </p:cNvSpPr>
            <p:nvPr/>
          </p:nvSpPr>
          <p:spPr bwMode="auto">
            <a:xfrm>
              <a:off x="3494" y="3228"/>
              <a:ext cx="17" cy="506"/>
            </a:xfrm>
            <a:custGeom>
              <a:avLst/>
              <a:gdLst>
                <a:gd name="T0" fmla="*/ 0 w 17"/>
                <a:gd name="T1" fmla="*/ 499 h 506"/>
                <a:gd name="T2" fmla="*/ 13 w 17"/>
                <a:gd name="T3" fmla="*/ 505 h 506"/>
                <a:gd name="T4" fmla="*/ 16 w 17"/>
                <a:gd name="T5" fmla="*/ 3 h 506"/>
                <a:gd name="T6" fmla="*/ 1 w 17"/>
                <a:gd name="T7" fmla="*/ 0 h 506"/>
                <a:gd name="T8" fmla="*/ 0 w 17"/>
                <a:gd name="T9" fmla="*/ 499 h 506"/>
                <a:gd name="T10" fmla="*/ 0 60000 65536"/>
                <a:gd name="T11" fmla="*/ 0 60000 65536"/>
                <a:gd name="T12" fmla="*/ 0 60000 65536"/>
                <a:gd name="T13" fmla="*/ 0 60000 65536"/>
                <a:gd name="T14" fmla="*/ 0 60000 65536"/>
                <a:gd name="T15" fmla="*/ 0 w 17"/>
                <a:gd name="T16" fmla="*/ 0 h 506"/>
                <a:gd name="T17" fmla="*/ 17 w 17"/>
                <a:gd name="T18" fmla="*/ 506 h 506"/>
              </a:gdLst>
              <a:ahLst/>
              <a:cxnLst>
                <a:cxn ang="T10">
                  <a:pos x="T0" y="T1"/>
                </a:cxn>
                <a:cxn ang="T11">
                  <a:pos x="T2" y="T3"/>
                </a:cxn>
                <a:cxn ang="T12">
                  <a:pos x="T4" y="T5"/>
                </a:cxn>
                <a:cxn ang="T13">
                  <a:pos x="T6" y="T7"/>
                </a:cxn>
                <a:cxn ang="T14">
                  <a:pos x="T8" y="T9"/>
                </a:cxn>
              </a:cxnLst>
              <a:rect l="T15" t="T16" r="T17" b="T18"/>
              <a:pathLst>
                <a:path w="17" h="506">
                  <a:moveTo>
                    <a:pt x="0" y="499"/>
                  </a:moveTo>
                  <a:lnTo>
                    <a:pt x="13" y="505"/>
                  </a:lnTo>
                  <a:lnTo>
                    <a:pt x="16" y="3"/>
                  </a:lnTo>
                  <a:lnTo>
                    <a:pt x="1" y="0"/>
                  </a:lnTo>
                  <a:lnTo>
                    <a:pt x="0" y="499"/>
                  </a:lnTo>
                </a:path>
              </a:pathLst>
            </a:custGeom>
            <a:solidFill>
              <a:srgbClr val="595959"/>
            </a:solidFill>
            <a:ln w="9525" cap="rnd">
              <a:noFill/>
              <a:round/>
              <a:headEnd/>
              <a:tailEnd/>
            </a:ln>
          </p:spPr>
          <p:txBody>
            <a:bodyPr/>
            <a:lstStyle/>
            <a:p>
              <a:endParaRPr lang="en-US" sz="2400"/>
            </a:p>
          </p:txBody>
        </p:sp>
        <p:sp>
          <p:nvSpPr>
            <p:cNvPr id="87" name="Freeform 85"/>
            <p:cNvSpPr>
              <a:spLocks/>
            </p:cNvSpPr>
            <p:nvPr/>
          </p:nvSpPr>
          <p:spPr bwMode="auto">
            <a:xfrm>
              <a:off x="3498" y="3229"/>
              <a:ext cx="17" cy="507"/>
            </a:xfrm>
            <a:custGeom>
              <a:avLst/>
              <a:gdLst>
                <a:gd name="T0" fmla="*/ 0 w 17"/>
                <a:gd name="T1" fmla="*/ 500 h 507"/>
                <a:gd name="T2" fmla="*/ 14 w 17"/>
                <a:gd name="T3" fmla="*/ 506 h 507"/>
                <a:gd name="T4" fmla="*/ 16 w 17"/>
                <a:gd name="T5" fmla="*/ 3 h 507"/>
                <a:gd name="T6" fmla="*/ 1 w 17"/>
                <a:gd name="T7" fmla="*/ 0 h 507"/>
                <a:gd name="T8" fmla="*/ 0 w 17"/>
                <a:gd name="T9" fmla="*/ 500 h 507"/>
                <a:gd name="T10" fmla="*/ 0 60000 65536"/>
                <a:gd name="T11" fmla="*/ 0 60000 65536"/>
                <a:gd name="T12" fmla="*/ 0 60000 65536"/>
                <a:gd name="T13" fmla="*/ 0 60000 65536"/>
                <a:gd name="T14" fmla="*/ 0 60000 65536"/>
                <a:gd name="T15" fmla="*/ 0 w 17"/>
                <a:gd name="T16" fmla="*/ 0 h 507"/>
                <a:gd name="T17" fmla="*/ 17 w 17"/>
                <a:gd name="T18" fmla="*/ 507 h 507"/>
              </a:gdLst>
              <a:ahLst/>
              <a:cxnLst>
                <a:cxn ang="T10">
                  <a:pos x="T0" y="T1"/>
                </a:cxn>
                <a:cxn ang="T11">
                  <a:pos x="T2" y="T3"/>
                </a:cxn>
                <a:cxn ang="T12">
                  <a:pos x="T4" y="T5"/>
                </a:cxn>
                <a:cxn ang="T13">
                  <a:pos x="T6" y="T7"/>
                </a:cxn>
                <a:cxn ang="T14">
                  <a:pos x="T8" y="T9"/>
                </a:cxn>
              </a:cxnLst>
              <a:rect l="T15" t="T16" r="T17" b="T18"/>
              <a:pathLst>
                <a:path w="17" h="507">
                  <a:moveTo>
                    <a:pt x="0" y="500"/>
                  </a:moveTo>
                  <a:lnTo>
                    <a:pt x="14" y="506"/>
                  </a:lnTo>
                  <a:lnTo>
                    <a:pt x="16" y="3"/>
                  </a:lnTo>
                  <a:lnTo>
                    <a:pt x="1" y="0"/>
                  </a:lnTo>
                  <a:lnTo>
                    <a:pt x="0" y="500"/>
                  </a:lnTo>
                </a:path>
              </a:pathLst>
            </a:custGeom>
            <a:solidFill>
              <a:srgbClr val="575757"/>
            </a:solidFill>
            <a:ln w="9525" cap="rnd">
              <a:noFill/>
              <a:round/>
              <a:headEnd/>
              <a:tailEnd/>
            </a:ln>
          </p:spPr>
          <p:txBody>
            <a:bodyPr/>
            <a:lstStyle/>
            <a:p>
              <a:endParaRPr lang="en-US" sz="2400"/>
            </a:p>
          </p:txBody>
        </p:sp>
        <p:sp>
          <p:nvSpPr>
            <p:cNvPr id="88" name="Freeform 86"/>
            <p:cNvSpPr>
              <a:spLocks/>
            </p:cNvSpPr>
            <p:nvPr/>
          </p:nvSpPr>
          <p:spPr bwMode="auto">
            <a:xfrm>
              <a:off x="3506" y="3231"/>
              <a:ext cx="17" cy="508"/>
            </a:xfrm>
            <a:custGeom>
              <a:avLst/>
              <a:gdLst>
                <a:gd name="T0" fmla="*/ 0 w 17"/>
                <a:gd name="T1" fmla="*/ 502 h 508"/>
                <a:gd name="T2" fmla="*/ 13 w 17"/>
                <a:gd name="T3" fmla="*/ 507 h 508"/>
                <a:gd name="T4" fmla="*/ 16 w 17"/>
                <a:gd name="T5" fmla="*/ 3 h 508"/>
                <a:gd name="T6" fmla="*/ 2 w 17"/>
                <a:gd name="T7" fmla="*/ 0 h 508"/>
                <a:gd name="T8" fmla="*/ 0 w 17"/>
                <a:gd name="T9" fmla="*/ 502 h 508"/>
                <a:gd name="T10" fmla="*/ 0 60000 65536"/>
                <a:gd name="T11" fmla="*/ 0 60000 65536"/>
                <a:gd name="T12" fmla="*/ 0 60000 65536"/>
                <a:gd name="T13" fmla="*/ 0 60000 65536"/>
                <a:gd name="T14" fmla="*/ 0 60000 65536"/>
                <a:gd name="T15" fmla="*/ 0 w 17"/>
                <a:gd name="T16" fmla="*/ 0 h 508"/>
                <a:gd name="T17" fmla="*/ 17 w 17"/>
                <a:gd name="T18" fmla="*/ 508 h 508"/>
              </a:gdLst>
              <a:ahLst/>
              <a:cxnLst>
                <a:cxn ang="T10">
                  <a:pos x="T0" y="T1"/>
                </a:cxn>
                <a:cxn ang="T11">
                  <a:pos x="T2" y="T3"/>
                </a:cxn>
                <a:cxn ang="T12">
                  <a:pos x="T4" y="T5"/>
                </a:cxn>
                <a:cxn ang="T13">
                  <a:pos x="T6" y="T7"/>
                </a:cxn>
                <a:cxn ang="T14">
                  <a:pos x="T8" y="T9"/>
                </a:cxn>
              </a:cxnLst>
              <a:rect l="T15" t="T16" r="T17" b="T18"/>
              <a:pathLst>
                <a:path w="17" h="508">
                  <a:moveTo>
                    <a:pt x="0" y="502"/>
                  </a:moveTo>
                  <a:lnTo>
                    <a:pt x="13" y="507"/>
                  </a:lnTo>
                  <a:lnTo>
                    <a:pt x="16" y="3"/>
                  </a:lnTo>
                  <a:lnTo>
                    <a:pt x="2" y="0"/>
                  </a:lnTo>
                  <a:lnTo>
                    <a:pt x="0" y="502"/>
                  </a:lnTo>
                </a:path>
              </a:pathLst>
            </a:custGeom>
            <a:solidFill>
              <a:srgbClr val="545454"/>
            </a:solidFill>
            <a:ln w="9525" cap="rnd">
              <a:noFill/>
              <a:round/>
              <a:headEnd/>
              <a:tailEnd/>
            </a:ln>
          </p:spPr>
          <p:txBody>
            <a:bodyPr/>
            <a:lstStyle/>
            <a:p>
              <a:endParaRPr lang="en-US" sz="2400"/>
            </a:p>
          </p:txBody>
        </p:sp>
        <p:sp>
          <p:nvSpPr>
            <p:cNvPr id="89" name="Freeform 87"/>
            <p:cNvSpPr>
              <a:spLocks/>
            </p:cNvSpPr>
            <p:nvPr/>
          </p:nvSpPr>
          <p:spPr bwMode="auto">
            <a:xfrm>
              <a:off x="3512" y="3232"/>
              <a:ext cx="17" cy="509"/>
            </a:xfrm>
            <a:custGeom>
              <a:avLst/>
              <a:gdLst>
                <a:gd name="T0" fmla="*/ 0 w 17"/>
                <a:gd name="T1" fmla="*/ 503 h 509"/>
                <a:gd name="T2" fmla="*/ 14 w 17"/>
                <a:gd name="T3" fmla="*/ 508 h 509"/>
                <a:gd name="T4" fmla="*/ 16 w 17"/>
                <a:gd name="T5" fmla="*/ 3 h 509"/>
                <a:gd name="T6" fmla="*/ 1 w 17"/>
                <a:gd name="T7" fmla="*/ 0 h 509"/>
                <a:gd name="T8" fmla="*/ 0 w 17"/>
                <a:gd name="T9" fmla="*/ 503 h 509"/>
                <a:gd name="T10" fmla="*/ 0 60000 65536"/>
                <a:gd name="T11" fmla="*/ 0 60000 65536"/>
                <a:gd name="T12" fmla="*/ 0 60000 65536"/>
                <a:gd name="T13" fmla="*/ 0 60000 65536"/>
                <a:gd name="T14" fmla="*/ 0 60000 65536"/>
                <a:gd name="T15" fmla="*/ 0 w 17"/>
                <a:gd name="T16" fmla="*/ 0 h 509"/>
                <a:gd name="T17" fmla="*/ 17 w 17"/>
                <a:gd name="T18" fmla="*/ 509 h 509"/>
              </a:gdLst>
              <a:ahLst/>
              <a:cxnLst>
                <a:cxn ang="T10">
                  <a:pos x="T0" y="T1"/>
                </a:cxn>
                <a:cxn ang="T11">
                  <a:pos x="T2" y="T3"/>
                </a:cxn>
                <a:cxn ang="T12">
                  <a:pos x="T4" y="T5"/>
                </a:cxn>
                <a:cxn ang="T13">
                  <a:pos x="T6" y="T7"/>
                </a:cxn>
                <a:cxn ang="T14">
                  <a:pos x="T8" y="T9"/>
                </a:cxn>
              </a:cxnLst>
              <a:rect l="T15" t="T16" r="T17" b="T18"/>
              <a:pathLst>
                <a:path w="17" h="509">
                  <a:moveTo>
                    <a:pt x="0" y="503"/>
                  </a:moveTo>
                  <a:lnTo>
                    <a:pt x="14" y="508"/>
                  </a:lnTo>
                  <a:lnTo>
                    <a:pt x="16" y="3"/>
                  </a:lnTo>
                  <a:lnTo>
                    <a:pt x="1" y="0"/>
                  </a:lnTo>
                  <a:lnTo>
                    <a:pt x="0" y="503"/>
                  </a:lnTo>
                </a:path>
              </a:pathLst>
            </a:custGeom>
            <a:solidFill>
              <a:srgbClr val="525252"/>
            </a:solidFill>
            <a:ln w="9525" cap="rnd">
              <a:noFill/>
              <a:round/>
              <a:headEnd/>
              <a:tailEnd/>
            </a:ln>
          </p:spPr>
          <p:txBody>
            <a:bodyPr/>
            <a:lstStyle/>
            <a:p>
              <a:endParaRPr lang="en-US" sz="2400"/>
            </a:p>
          </p:txBody>
        </p:sp>
        <p:sp>
          <p:nvSpPr>
            <p:cNvPr id="90" name="Freeform 88"/>
            <p:cNvSpPr>
              <a:spLocks/>
            </p:cNvSpPr>
            <p:nvPr/>
          </p:nvSpPr>
          <p:spPr bwMode="auto">
            <a:xfrm>
              <a:off x="3518" y="3234"/>
              <a:ext cx="17" cy="509"/>
            </a:xfrm>
            <a:custGeom>
              <a:avLst/>
              <a:gdLst>
                <a:gd name="T0" fmla="*/ 0 w 17"/>
                <a:gd name="T1" fmla="*/ 503 h 509"/>
                <a:gd name="T2" fmla="*/ 13 w 17"/>
                <a:gd name="T3" fmla="*/ 508 h 509"/>
                <a:gd name="T4" fmla="*/ 16 w 17"/>
                <a:gd name="T5" fmla="*/ 2 h 509"/>
                <a:gd name="T6" fmla="*/ 3 w 17"/>
                <a:gd name="T7" fmla="*/ 0 h 509"/>
                <a:gd name="T8" fmla="*/ 0 w 17"/>
                <a:gd name="T9" fmla="*/ 503 h 509"/>
                <a:gd name="T10" fmla="*/ 0 60000 65536"/>
                <a:gd name="T11" fmla="*/ 0 60000 65536"/>
                <a:gd name="T12" fmla="*/ 0 60000 65536"/>
                <a:gd name="T13" fmla="*/ 0 60000 65536"/>
                <a:gd name="T14" fmla="*/ 0 60000 65536"/>
                <a:gd name="T15" fmla="*/ 0 w 17"/>
                <a:gd name="T16" fmla="*/ 0 h 509"/>
                <a:gd name="T17" fmla="*/ 17 w 17"/>
                <a:gd name="T18" fmla="*/ 509 h 509"/>
              </a:gdLst>
              <a:ahLst/>
              <a:cxnLst>
                <a:cxn ang="T10">
                  <a:pos x="T0" y="T1"/>
                </a:cxn>
                <a:cxn ang="T11">
                  <a:pos x="T2" y="T3"/>
                </a:cxn>
                <a:cxn ang="T12">
                  <a:pos x="T4" y="T5"/>
                </a:cxn>
                <a:cxn ang="T13">
                  <a:pos x="T6" y="T7"/>
                </a:cxn>
                <a:cxn ang="T14">
                  <a:pos x="T8" y="T9"/>
                </a:cxn>
              </a:cxnLst>
              <a:rect l="T15" t="T16" r="T17" b="T18"/>
              <a:pathLst>
                <a:path w="17" h="509">
                  <a:moveTo>
                    <a:pt x="0" y="503"/>
                  </a:moveTo>
                  <a:lnTo>
                    <a:pt x="13" y="508"/>
                  </a:lnTo>
                  <a:lnTo>
                    <a:pt x="16" y="2"/>
                  </a:lnTo>
                  <a:lnTo>
                    <a:pt x="3" y="0"/>
                  </a:lnTo>
                  <a:lnTo>
                    <a:pt x="0" y="503"/>
                  </a:lnTo>
                </a:path>
              </a:pathLst>
            </a:custGeom>
            <a:solidFill>
              <a:srgbClr val="4F4F4F"/>
            </a:solidFill>
            <a:ln w="9525" cap="rnd">
              <a:noFill/>
              <a:round/>
              <a:headEnd/>
              <a:tailEnd/>
            </a:ln>
          </p:spPr>
          <p:txBody>
            <a:bodyPr/>
            <a:lstStyle/>
            <a:p>
              <a:endParaRPr lang="en-US" sz="2400"/>
            </a:p>
          </p:txBody>
        </p:sp>
        <p:sp>
          <p:nvSpPr>
            <p:cNvPr id="91" name="Freeform 89"/>
            <p:cNvSpPr>
              <a:spLocks/>
            </p:cNvSpPr>
            <p:nvPr/>
          </p:nvSpPr>
          <p:spPr bwMode="auto">
            <a:xfrm>
              <a:off x="3523" y="3236"/>
              <a:ext cx="17" cy="507"/>
            </a:xfrm>
            <a:custGeom>
              <a:avLst/>
              <a:gdLst>
                <a:gd name="T0" fmla="*/ 0 w 17"/>
                <a:gd name="T1" fmla="*/ 504 h 507"/>
                <a:gd name="T2" fmla="*/ 11 w 17"/>
                <a:gd name="T3" fmla="*/ 506 h 507"/>
                <a:gd name="T4" fmla="*/ 16 w 17"/>
                <a:gd name="T5" fmla="*/ 0 h 507"/>
                <a:gd name="T6" fmla="*/ 4 w 17"/>
                <a:gd name="T7" fmla="*/ 0 h 507"/>
                <a:gd name="T8" fmla="*/ 0 w 17"/>
                <a:gd name="T9" fmla="*/ 504 h 507"/>
                <a:gd name="T10" fmla="*/ 0 60000 65536"/>
                <a:gd name="T11" fmla="*/ 0 60000 65536"/>
                <a:gd name="T12" fmla="*/ 0 60000 65536"/>
                <a:gd name="T13" fmla="*/ 0 60000 65536"/>
                <a:gd name="T14" fmla="*/ 0 60000 65536"/>
                <a:gd name="T15" fmla="*/ 0 w 17"/>
                <a:gd name="T16" fmla="*/ 0 h 507"/>
                <a:gd name="T17" fmla="*/ 17 w 17"/>
                <a:gd name="T18" fmla="*/ 507 h 507"/>
              </a:gdLst>
              <a:ahLst/>
              <a:cxnLst>
                <a:cxn ang="T10">
                  <a:pos x="T0" y="T1"/>
                </a:cxn>
                <a:cxn ang="T11">
                  <a:pos x="T2" y="T3"/>
                </a:cxn>
                <a:cxn ang="T12">
                  <a:pos x="T4" y="T5"/>
                </a:cxn>
                <a:cxn ang="T13">
                  <a:pos x="T6" y="T7"/>
                </a:cxn>
                <a:cxn ang="T14">
                  <a:pos x="T8" y="T9"/>
                </a:cxn>
              </a:cxnLst>
              <a:rect l="T15" t="T16" r="T17" b="T18"/>
              <a:pathLst>
                <a:path w="17" h="507">
                  <a:moveTo>
                    <a:pt x="0" y="504"/>
                  </a:moveTo>
                  <a:lnTo>
                    <a:pt x="11" y="506"/>
                  </a:lnTo>
                  <a:lnTo>
                    <a:pt x="16" y="0"/>
                  </a:lnTo>
                  <a:lnTo>
                    <a:pt x="4" y="0"/>
                  </a:lnTo>
                  <a:lnTo>
                    <a:pt x="0" y="504"/>
                  </a:lnTo>
                </a:path>
              </a:pathLst>
            </a:custGeom>
            <a:solidFill>
              <a:srgbClr val="4C4C4C"/>
            </a:solidFill>
            <a:ln w="9525" cap="rnd">
              <a:noFill/>
              <a:round/>
              <a:headEnd/>
              <a:tailEnd/>
            </a:ln>
          </p:spPr>
          <p:txBody>
            <a:bodyPr/>
            <a:lstStyle/>
            <a:p>
              <a:endParaRPr lang="en-US" sz="2400"/>
            </a:p>
          </p:txBody>
        </p:sp>
        <p:sp>
          <p:nvSpPr>
            <p:cNvPr id="92" name="Freeform 90"/>
            <p:cNvSpPr>
              <a:spLocks/>
            </p:cNvSpPr>
            <p:nvPr/>
          </p:nvSpPr>
          <p:spPr bwMode="auto">
            <a:xfrm>
              <a:off x="3226" y="3157"/>
              <a:ext cx="305" cy="586"/>
            </a:xfrm>
            <a:custGeom>
              <a:avLst/>
              <a:gdLst>
                <a:gd name="T0" fmla="*/ 302 w 305"/>
                <a:gd name="T1" fmla="*/ 585 h 586"/>
                <a:gd name="T2" fmla="*/ 8 w 305"/>
                <a:gd name="T3" fmla="*/ 457 h 586"/>
                <a:gd name="T4" fmla="*/ 0 w 305"/>
                <a:gd name="T5" fmla="*/ 0 h 586"/>
                <a:gd name="T6" fmla="*/ 304 w 305"/>
                <a:gd name="T7" fmla="*/ 79 h 586"/>
                <a:gd name="T8" fmla="*/ 302 w 305"/>
                <a:gd name="T9" fmla="*/ 585 h 586"/>
                <a:gd name="T10" fmla="*/ 0 60000 65536"/>
                <a:gd name="T11" fmla="*/ 0 60000 65536"/>
                <a:gd name="T12" fmla="*/ 0 60000 65536"/>
                <a:gd name="T13" fmla="*/ 0 60000 65536"/>
                <a:gd name="T14" fmla="*/ 0 60000 65536"/>
                <a:gd name="T15" fmla="*/ 0 w 305"/>
                <a:gd name="T16" fmla="*/ 0 h 586"/>
                <a:gd name="T17" fmla="*/ 305 w 305"/>
                <a:gd name="T18" fmla="*/ 586 h 586"/>
              </a:gdLst>
              <a:ahLst/>
              <a:cxnLst>
                <a:cxn ang="T10">
                  <a:pos x="T0" y="T1"/>
                </a:cxn>
                <a:cxn ang="T11">
                  <a:pos x="T2" y="T3"/>
                </a:cxn>
                <a:cxn ang="T12">
                  <a:pos x="T4" y="T5"/>
                </a:cxn>
                <a:cxn ang="T13">
                  <a:pos x="T6" y="T7"/>
                </a:cxn>
                <a:cxn ang="T14">
                  <a:pos x="T8" y="T9"/>
                </a:cxn>
              </a:cxnLst>
              <a:rect l="T15" t="T16" r="T17" b="T18"/>
              <a:pathLst>
                <a:path w="305" h="586">
                  <a:moveTo>
                    <a:pt x="302" y="585"/>
                  </a:moveTo>
                  <a:lnTo>
                    <a:pt x="8" y="457"/>
                  </a:lnTo>
                  <a:lnTo>
                    <a:pt x="0" y="0"/>
                  </a:lnTo>
                  <a:lnTo>
                    <a:pt x="304" y="79"/>
                  </a:lnTo>
                  <a:lnTo>
                    <a:pt x="302" y="585"/>
                  </a:lnTo>
                </a:path>
              </a:pathLst>
            </a:custGeom>
            <a:noFill/>
            <a:ln w="12700" cap="rnd">
              <a:solidFill>
                <a:srgbClr val="000000"/>
              </a:solidFill>
              <a:round/>
              <a:headEnd type="none" w="sm" len="sm"/>
              <a:tailEnd type="none" w="sm" len="sm"/>
            </a:ln>
          </p:spPr>
          <p:txBody>
            <a:bodyPr/>
            <a:lstStyle/>
            <a:p>
              <a:endParaRPr lang="en-US" sz="2400"/>
            </a:p>
          </p:txBody>
        </p:sp>
        <p:sp>
          <p:nvSpPr>
            <p:cNvPr id="93" name="Freeform 91"/>
            <p:cNvSpPr>
              <a:spLocks/>
            </p:cNvSpPr>
            <p:nvPr/>
          </p:nvSpPr>
          <p:spPr bwMode="auto">
            <a:xfrm>
              <a:off x="3528" y="3170"/>
              <a:ext cx="383" cy="573"/>
            </a:xfrm>
            <a:custGeom>
              <a:avLst/>
              <a:gdLst>
                <a:gd name="T0" fmla="*/ 1 w 383"/>
                <a:gd name="T1" fmla="*/ 66 h 573"/>
                <a:gd name="T2" fmla="*/ 382 w 383"/>
                <a:gd name="T3" fmla="*/ 0 h 573"/>
                <a:gd name="T4" fmla="*/ 366 w 383"/>
                <a:gd name="T5" fmla="*/ 467 h 573"/>
                <a:gd name="T6" fmla="*/ 0 w 383"/>
                <a:gd name="T7" fmla="*/ 572 h 573"/>
                <a:gd name="T8" fmla="*/ 1 w 383"/>
                <a:gd name="T9" fmla="*/ 66 h 573"/>
                <a:gd name="T10" fmla="*/ 0 60000 65536"/>
                <a:gd name="T11" fmla="*/ 0 60000 65536"/>
                <a:gd name="T12" fmla="*/ 0 60000 65536"/>
                <a:gd name="T13" fmla="*/ 0 60000 65536"/>
                <a:gd name="T14" fmla="*/ 0 60000 65536"/>
                <a:gd name="T15" fmla="*/ 0 w 383"/>
                <a:gd name="T16" fmla="*/ 0 h 573"/>
                <a:gd name="T17" fmla="*/ 383 w 383"/>
                <a:gd name="T18" fmla="*/ 573 h 573"/>
              </a:gdLst>
              <a:ahLst/>
              <a:cxnLst>
                <a:cxn ang="T10">
                  <a:pos x="T0" y="T1"/>
                </a:cxn>
                <a:cxn ang="T11">
                  <a:pos x="T2" y="T3"/>
                </a:cxn>
                <a:cxn ang="T12">
                  <a:pos x="T4" y="T5"/>
                </a:cxn>
                <a:cxn ang="T13">
                  <a:pos x="T6" y="T7"/>
                </a:cxn>
                <a:cxn ang="T14">
                  <a:pos x="T8" y="T9"/>
                </a:cxn>
              </a:cxnLst>
              <a:rect l="T15" t="T16" r="T17" b="T18"/>
              <a:pathLst>
                <a:path w="383" h="573">
                  <a:moveTo>
                    <a:pt x="1" y="66"/>
                  </a:moveTo>
                  <a:lnTo>
                    <a:pt x="382" y="0"/>
                  </a:lnTo>
                  <a:lnTo>
                    <a:pt x="366" y="467"/>
                  </a:lnTo>
                  <a:lnTo>
                    <a:pt x="0" y="572"/>
                  </a:lnTo>
                  <a:lnTo>
                    <a:pt x="1" y="66"/>
                  </a:lnTo>
                </a:path>
              </a:pathLst>
            </a:custGeom>
            <a:solidFill>
              <a:srgbClr val="4C4C4C"/>
            </a:solidFill>
            <a:ln w="9525" cap="rnd">
              <a:noFill/>
              <a:round/>
              <a:headEnd/>
              <a:tailEnd/>
            </a:ln>
          </p:spPr>
          <p:txBody>
            <a:bodyPr/>
            <a:lstStyle/>
            <a:p>
              <a:endParaRPr lang="en-US" sz="2400"/>
            </a:p>
          </p:txBody>
        </p:sp>
        <p:sp>
          <p:nvSpPr>
            <p:cNvPr id="94" name="Freeform 92"/>
            <p:cNvSpPr>
              <a:spLocks/>
            </p:cNvSpPr>
            <p:nvPr/>
          </p:nvSpPr>
          <p:spPr bwMode="auto">
            <a:xfrm>
              <a:off x="3528" y="3170"/>
              <a:ext cx="383" cy="573"/>
            </a:xfrm>
            <a:custGeom>
              <a:avLst/>
              <a:gdLst>
                <a:gd name="T0" fmla="*/ 1 w 383"/>
                <a:gd name="T1" fmla="*/ 66 h 573"/>
                <a:gd name="T2" fmla="*/ 382 w 383"/>
                <a:gd name="T3" fmla="*/ 0 h 573"/>
                <a:gd name="T4" fmla="*/ 366 w 383"/>
                <a:gd name="T5" fmla="*/ 467 h 573"/>
                <a:gd name="T6" fmla="*/ 0 w 383"/>
                <a:gd name="T7" fmla="*/ 572 h 573"/>
                <a:gd name="T8" fmla="*/ 1 w 383"/>
                <a:gd name="T9" fmla="*/ 66 h 573"/>
                <a:gd name="T10" fmla="*/ 0 60000 65536"/>
                <a:gd name="T11" fmla="*/ 0 60000 65536"/>
                <a:gd name="T12" fmla="*/ 0 60000 65536"/>
                <a:gd name="T13" fmla="*/ 0 60000 65536"/>
                <a:gd name="T14" fmla="*/ 0 60000 65536"/>
                <a:gd name="T15" fmla="*/ 0 w 383"/>
                <a:gd name="T16" fmla="*/ 0 h 573"/>
                <a:gd name="T17" fmla="*/ 383 w 383"/>
                <a:gd name="T18" fmla="*/ 573 h 573"/>
              </a:gdLst>
              <a:ahLst/>
              <a:cxnLst>
                <a:cxn ang="T10">
                  <a:pos x="T0" y="T1"/>
                </a:cxn>
                <a:cxn ang="T11">
                  <a:pos x="T2" y="T3"/>
                </a:cxn>
                <a:cxn ang="T12">
                  <a:pos x="T4" y="T5"/>
                </a:cxn>
                <a:cxn ang="T13">
                  <a:pos x="T6" y="T7"/>
                </a:cxn>
                <a:cxn ang="T14">
                  <a:pos x="T8" y="T9"/>
                </a:cxn>
              </a:cxnLst>
              <a:rect l="T15" t="T16" r="T17" b="T18"/>
              <a:pathLst>
                <a:path w="383" h="573">
                  <a:moveTo>
                    <a:pt x="1" y="66"/>
                  </a:moveTo>
                  <a:lnTo>
                    <a:pt x="382" y="0"/>
                  </a:lnTo>
                  <a:lnTo>
                    <a:pt x="366" y="467"/>
                  </a:lnTo>
                  <a:lnTo>
                    <a:pt x="0" y="572"/>
                  </a:lnTo>
                  <a:lnTo>
                    <a:pt x="1" y="66"/>
                  </a:lnTo>
                </a:path>
              </a:pathLst>
            </a:custGeom>
            <a:noFill/>
            <a:ln w="12700" cap="rnd">
              <a:solidFill>
                <a:srgbClr val="000000"/>
              </a:solidFill>
              <a:round/>
              <a:headEnd type="none" w="sm" len="sm"/>
              <a:tailEnd type="none" w="sm" len="sm"/>
            </a:ln>
          </p:spPr>
          <p:txBody>
            <a:bodyPr/>
            <a:lstStyle/>
            <a:p>
              <a:endParaRPr lang="en-US" sz="2400"/>
            </a:p>
          </p:txBody>
        </p:sp>
        <p:sp>
          <p:nvSpPr>
            <p:cNvPr id="95" name="Freeform 93"/>
            <p:cNvSpPr>
              <a:spLocks/>
            </p:cNvSpPr>
            <p:nvPr/>
          </p:nvSpPr>
          <p:spPr bwMode="auto">
            <a:xfrm>
              <a:off x="3224" y="3155"/>
              <a:ext cx="306" cy="85"/>
            </a:xfrm>
            <a:custGeom>
              <a:avLst/>
              <a:gdLst>
                <a:gd name="T0" fmla="*/ 304 w 306"/>
                <a:gd name="T1" fmla="*/ 81 h 85"/>
                <a:gd name="T2" fmla="*/ 305 w 306"/>
                <a:gd name="T3" fmla="*/ 79 h 85"/>
                <a:gd name="T4" fmla="*/ 0 w 306"/>
                <a:gd name="T5" fmla="*/ 0 h 85"/>
                <a:gd name="T6" fmla="*/ 0 w 306"/>
                <a:gd name="T7" fmla="*/ 4 h 85"/>
                <a:gd name="T8" fmla="*/ 304 w 306"/>
                <a:gd name="T9" fmla="*/ 84 h 85"/>
                <a:gd name="T10" fmla="*/ 304 w 306"/>
                <a:gd name="T11" fmla="*/ 81 h 85"/>
                <a:gd name="T12" fmla="*/ 0 60000 65536"/>
                <a:gd name="T13" fmla="*/ 0 60000 65536"/>
                <a:gd name="T14" fmla="*/ 0 60000 65536"/>
                <a:gd name="T15" fmla="*/ 0 60000 65536"/>
                <a:gd name="T16" fmla="*/ 0 60000 65536"/>
                <a:gd name="T17" fmla="*/ 0 60000 65536"/>
                <a:gd name="T18" fmla="*/ 0 w 306"/>
                <a:gd name="T19" fmla="*/ 0 h 85"/>
                <a:gd name="T20" fmla="*/ 306 w 306"/>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306" h="85">
                  <a:moveTo>
                    <a:pt x="304" y="81"/>
                  </a:moveTo>
                  <a:lnTo>
                    <a:pt x="305" y="79"/>
                  </a:lnTo>
                  <a:lnTo>
                    <a:pt x="0" y="0"/>
                  </a:lnTo>
                  <a:lnTo>
                    <a:pt x="0" y="4"/>
                  </a:lnTo>
                  <a:lnTo>
                    <a:pt x="304" y="84"/>
                  </a:lnTo>
                  <a:lnTo>
                    <a:pt x="304" y="81"/>
                  </a:lnTo>
                </a:path>
              </a:pathLst>
            </a:custGeom>
            <a:solidFill>
              <a:srgbClr val="FFFFFF"/>
            </a:solidFill>
            <a:ln w="9525" cap="rnd">
              <a:noFill/>
              <a:round/>
              <a:headEnd/>
              <a:tailEnd/>
            </a:ln>
          </p:spPr>
          <p:txBody>
            <a:bodyPr/>
            <a:lstStyle/>
            <a:p>
              <a:endParaRPr lang="en-US" sz="2400"/>
            </a:p>
          </p:txBody>
        </p:sp>
        <p:sp>
          <p:nvSpPr>
            <p:cNvPr id="96" name="Freeform 94"/>
            <p:cNvSpPr>
              <a:spLocks/>
            </p:cNvSpPr>
            <p:nvPr/>
          </p:nvSpPr>
          <p:spPr bwMode="auto">
            <a:xfrm>
              <a:off x="3227" y="3252"/>
              <a:ext cx="306" cy="87"/>
            </a:xfrm>
            <a:custGeom>
              <a:avLst/>
              <a:gdLst>
                <a:gd name="T0" fmla="*/ 304 w 306"/>
                <a:gd name="T1" fmla="*/ 83 h 87"/>
                <a:gd name="T2" fmla="*/ 305 w 306"/>
                <a:gd name="T3" fmla="*/ 81 h 87"/>
                <a:gd name="T4" fmla="*/ 1 w 306"/>
                <a:gd name="T5" fmla="*/ 0 h 87"/>
                <a:gd name="T6" fmla="*/ 0 w 306"/>
                <a:gd name="T7" fmla="*/ 4 h 87"/>
                <a:gd name="T8" fmla="*/ 303 w 306"/>
                <a:gd name="T9" fmla="*/ 86 h 87"/>
                <a:gd name="T10" fmla="*/ 304 w 306"/>
                <a:gd name="T11" fmla="*/ 83 h 87"/>
                <a:gd name="T12" fmla="*/ 0 60000 65536"/>
                <a:gd name="T13" fmla="*/ 0 60000 65536"/>
                <a:gd name="T14" fmla="*/ 0 60000 65536"/>
                <a:gd name="T15" fmla="*/ 0 60000 65536"/>
                <a:gd name="T16" fmla="*/ 0 60000 65536"/>
                <a:gd name="T17" fmla="*/ 0 60000 65536"/>
                <a:gd name="T18" fmla="*/ 0 w 306"/>
                <a:gd name="T19" fmla="*/ 0 h 87"/>
                <a:gd name="T20" fmla="*/ 306 w 306"/>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306" h="87">
                  <a:moveTo>
                    <a:pt x="304" y="83"/>
                  </a:moveTo>
                  <a:lnTo>
                    <a:pt x="305" y="81"/>
                  </a:lnTo>
                  <a:lnTo>
                    <a:pt x="1" y="0"/>
                  </a:lnTo>
                  <a:lnTo>
                    <a:pt x="0" y="4"/>
                  </a:lnTo>
                  <a:lnTo>
                    <a:pt x="303" y="86"/>
                  </a:lnTo>
                  <a:lnTo>
                    <a:pt x="304" y="83"/>
                  </a:lnTo>
                </a:path>
              </a:pathLst>
            </a:custGeom>
            <a:solidFill>
              <a:srgbClr val="FFFFFF"/>
            </a:solidFill>
            <a:ln w="9525" cap="rnd">
              <a:noFill/>
              <a:round/>
              <a:headEnd/>
              <a:tailEnd/>
            </a:ln>
          </p:spPr>
          <p:txBody>
            <a:bodyPr/>
            <a:lstStyle/>
            <a:p>
              <a:endParaRPr lang="en-US" sz="2400"/>
            </a:p>
          </p:txBody>
        </p:sp>
        <p:sp>
          <p:nvSpPr>
            <p:cNvPr id="97" name="Freeform 95"/>
            <p:cNvSpPr>
              <a:spLocks/>
            </p:cNvSpPr>
            <p:nvPr/>
          </p:nvSpPr>
          <p:spPr bwMode="auto">
            <a:xfrm>
              <a:off x="3230" y="3339"/>
              <a:ext cx="301" cy="99"/>
            </a:xfrm>
            <a:custGeom>
              <a:avLst/>
              <a:gdLst>
                <a:gd name="T0" fmla="*/ 299 w 301"/>
                <a:gd name="T1" fmla="*/ 95 h 99"/>
                <a:gd name="T2" fmla="*/ 300 w 301"/>
                <a:gd name="T3" fmla="*/ 93 h 99"/>
                <a:gd name="T4" fmla="*/ 0 w 301"/>
                <a:gd name="T5" fmla="*/ 0 h 99"/>
                <a:gd name="T6" fmla="*/ 0 w 301"/>
                <a:gd name="T7" fmla="*/ 4 h 99"/>
                <a:gd name="T8" fmla="*/ 299 w 301"/>
                <a:gd name="T9" fmla="*/ 98 h 99"/>
                <a:gd name="T10" fmla="*/ 299 w 301"/>
                <a:gd name="T11" fmla="*/ 95 h 99"/>
                <a:gd name="T12" fmla="*/ 0 60000 65536"/>
                <a:gd name="T13" fmla="*/ 0 60000 65536"/>
                <a:gd name="T14" fmla="*/ 0 60000 65536"/>
                <a:gd name="T15" fmla="*/ 0 60000 65536"/>
                <a:gd name="T16" fmla="*/ 0 60000 65536"/>
                <a:gd name="T17" fmla="*/ 0 60000 65536"/>
                <a:gd name="T18" fmla="*/ 0 w 301"/>
                <a:gd name="T19" fmla="*/ 0 h 99"/>
                <a:gd name="T20" fmla="*/ 301 w 301"/>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301" h="99">
                  <a:moveTo>
                    <a:pt x="299" y="95"/>
                  </a:moveTo>
                  <a:lnTo>
                    <a:pt x="300" y="93"/>
                  </a:lnTo>
                  <a:lnTo>
                    <a:pt x="0" y="0"/>
                  </a:lnTo>
                  <a:lnTo>
                    <a:pt x="0" y="4"/>
                  </a:lnTo>
                  <a:lnTo>
                    <a:pt x="299" y="98"/>
                  </a:lnTo>
                  <a:lnTo>
                    <a:pt x="299" y="95"/>
                  </a:lnTo>
                </a:path>
              </a:pathLst>
            </a:custGeom>
            <a:solidFill>
              <a:srgbClr val="FFFFFF"/>
            </a:solidFill>
            <a:ln w="9525" cap="rnd">
              <a:noFill/>
              <a:round/>
              <a:headEnd/>
              <a:tailEnd/>
            </a:ln>
          </p:spPr>
          <p:txBody>
            <a:bodyPr/>
            <a:lstStyle/>
            <a:p>
              <a:endParaRPr lang="en-US" sz="2400"/>
            </a:p>
          </p:txBody>
        </p:sp>
        <p:sp>
          <p:nvSpPr>
            <p:cNvPr id="98" name="Freeform 96"/>
            <p:cNvSpPr>
              <a:spLocks/>
            </p:cNvSpPr>
            <p:nvPr/>
          </p:nvSpPr>
          <p:spPr bwMode="auto">
            <a:xfrm>
              <a:off x="3232" y="3518"/>
              <a:ext cx="299" cy="125"/>
            </a:xfrm>
            <a:custGeom>
              <a:avLst/>
              <a:gdLst>
                <a:gd name="T0" fmla="*/ 296 w 299"/>
                <a:gd name="T1" fmla="*/ 121 h 125"/>
                <a:gd name="T2" fmla="*/ 298 w 299"/>
                <a:gd name="T3" fmla="*/ 119 h 125"/>
                <a:gd name="T4" fmla="*/ 1 w 299"/>
                <a:gd name="T5" fmla="*/ 0 h 125"/>
                <a:gd name="T6" fmla="*/ 0 w 299"/>
                <a:gd name="T7" fmla="*/ 4 h 125"/>
                <a:gd name="T8" fmla="*/ 296 w 299"/>
                <a:gd name="T9" fmla="*/ 124 h 125"/>
                <a:gd name="T10" fmla="*/ 296 w 299"/>
                <a:gd name="T11" fmla="*/ 121 h 125"/>
                <a:gd name="T12" fmla="*/ 0 60000 65536"/>
                <a:gd name="T13" fmla="*/ 0 60000 65536"/>
                <a:gd name="T14" fmla="*/ 0 60000 65536"/>
                <a:gd name="T15" fmla="*/ 0 60000 65536"/>
                <a:gd name="T16" fmla="*/ 0 60000 65536"/>
                <a:gd name="T17" fmla="*/ 0 60000 65536"/>
                <a:gd name="T18" fmla="*/ 0 w 299"/>
                <a:gd name="T19" fmla="*/ 0 h 125"/>
                <a:gd name="T20" fmla="*/ 299 w 299"/>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99" h="125">
                  <a:moveTo>
                    <a:pt x="296" y="121"/>
                  </a:moveTo>
                  <a:lnTo>
                    <a:pt x="298" y="119"/>
                  </a:lnTo>
                  <a:lnTo>
                    <a:pt x="1" y="0"/>
                  </a:lnTo>
                  <a:lnTo>
                    <a:pt x="0" y="4"/>
                  </a:lnTo>
                  <a:lnTo>
                    <a:pt x="296" y="124"/>
                  </a:lnTo>
                  <a:lnTo>
                    <a:pt x="296" y="121"/>
                  </a:lnTo>
                </a:path>
              </a:pathLst>
            </a:custGeom>
            <a:solidFill>
              <a:srgbClr val="FFFFFF"/>
            </a:solidFill>
            <a:ln w="9525" cap="rnd">
              <a:noFill/>
              <a:round/>
              <a:headEnd/>
              <a:tailEnd/>
            </a:ln>
          </p:spPr>
          <p:txBody>
            <a:bodyPr/>
            <a:lstStyle/>
            <a:p>
              <a:endParaRPr lang="en-US" sz="2400"/>
            </a:p>
          </p:txBody>
        </p:sp>
        <p:sp>
          <p:nvSpPr>
            <p:cNvPr id="99" name="Freeform 97"/>
            <p:cNvSpPr>
              <a:spLocks/>
            </p:cNvSpPr>
            <p:nvPr/>
          </p:nvSpPr>
          <p:spPr bwMode="auto">
            <a:xfrm>
              <a:off x="3229" y="3434"/>
              <a:ext cx="300" cy="106"/>
            </a:xfrm>
            <a:custGeom>
              <a:avLst/>
              <a:gdLst>
                <a:gd name="T0" fmla="*/ 298 w 300"/>
                <a:gd name="T1" fmla="*/ 102 h 106"/>
                <a:gd name="T2" fmla="*/ 299 w 300"/>
                <a:gd name="T3" fmla="*/ 100 h 106"/>
                <a:gd name="T4" fmla="*/ 2 w 300"/>
                <a:gd name="T5" fmla="*/ 0 h 106"/>
                <a:gd name="T6" fmla="*/ 0 w 300"/>
                <a:gd name="T7" fmla="*/ 4 h 106"/>
                <a:gd name="T8" fmla="*/ 298 w 300"/>
                <a:gd name="T9" fmla="*/ 105 h 106"/>
                <a:gd name="T10" fmla="*/ 298 w 300"/>
                <a:gd name="T11" fmla="*/ 102 h 106"/>
                <a:gd name="T12" fmla="*/ 0 60000 65536"/>
                <a:gd name="T13" fmla="*/ 0 60000 65536"/>
                <a:gd name="T14" fmla="*/ 0 60000 65536"/>
                <a:gd name="T15" fmla="*/ 0 60000 65536"/>
                <a:gd name="T16" fmla="*/ 0 60000 65536"/>
                <a:gd name="T17" fmla="*/ 0 60000 65536"/>
                <a:gd name="T18" fmla="*/ 0 w 300"/>
                <a:gd name="T19" fmla="*/ 0 h 106"/>
                <a:gd name="T20" fmla="*/ 300 w 300"/>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300" h="106">
                  <a:moveTo>
                    <a:pt x="298" y="102"/>
                  </a:moveTo>
                  <a:lnTo>
                    <a:pt x="299" y="100"/>
                  </a:lnTo>
                  <a:lnTo>
                    <a:pt x="2" y="0"/>
                  </a:lnTo>
                  <a:lnTo>
                    <a:pt x="0" y="4"/>
                  </a:lnTo>
                  <a:lnTo>
                    <a:pt x="298" y="105"/>
                  </a:lnTo>
                  <a:lnTo>
                    <a:pt x="298" y="102"/>
                  </a:lnTo>
                </a:path>
              </a:pathLst>
            </a:custGeom>
            <a:solidFill>
              <a:srgbClr val="FFFFFF"/>
            </a:solidFill>
            <a:ln w="9525" cap="rnd">
              <a:noFill/>
              <a:round/>
              <a:headEnd/>
              <a:tailEnd/>
            </a:ln>
          </p:spPr>
          <p:txBody>
            <a:bodyPr/>
            <a:lstStyle/>
            <a:p>
              <a:endParaRPr lang="en-US" sz="2400"/>
            </a:p>
          </p:txBody>
        </p:sp>
        <p:sp>
          <p:nvSpPr>
            <p:cNvPr id="100" name="Freeform 98"/>
            <p:cNvSpPr>
              <a:spLocks/>
            </p:cNvSpPr>
            <p:nvPr/>
          </p:nvSpPr>
          <p:spPr bwMode="auto">
            <a:xfrm>
              <a:off x="3234" y="3613"/>
              <a:ext cx="297" cy="133"/>
            </a:xfrm>
            <a:custGeom>
              <a:avLst/>
              <a:gdLst>
                <a:gd name="T0" fmla="*/ 294 w 297"/>
                <a:gd name="T1" fmla="*/ 129 h 133"/>
                <a:gd name="T2" fmla="*/ 296 w 297"/>
                <a:gd name="T3" fmla="*/ 127 h 133"/>
                <a:gd name="T4" fmla="*/ 1 w 297"/>
                <a:gd name="T5" fmla="*/ 0 h 133"/>
                <a:gd name="T6" fmla="*/ 0 w 297"/>
                <a:gd name="T7" fmla="*/ 4 h 133"/>
                <a:gd name="T8" fmla="*/ 293 w 297"/>
                <a:gd name="T9" fmla="*/ 132 h 133"/>
                <a:gd name="T10" fmla="*/ 294 w 297"/>
                <a:gd name="T11" fmla="*/ 129 h 133"/>
                <a:gd name="T12" fmla="*/ 0 60000 65536"/>
                <a:gd name="T13" fmla="*/ 0 60000 65536"/>
                <a:gd name="T14" fmla="*/ 0 60000 65536"/>
                <a:gd name="T15" fmla="*/ 0 60000 65536"/>
                <a:gd name="T16" fmla="*/ 0 60000 65536"/>
                <a:gd name="T17" fmla="*/ 0 60000 65536"/>
                <a:gd name="T18" fmla="*/ 0 w 297"/>
                <a:gd name="T19" fmla="*/ 0 h 133"/>
                <a:gd name="T20" fmla="*/ 297 w 297"/>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297" h="133">
                  <a:moveTo>
                    <a:pt x="294" y="129"/>
                  </a:moveTo>
                  <a:lnTo>
                    <a:pt x="296" y="127"/>
                  </a:lnTo>
                  <a:lnTo>
                    <a:pt x="1" y="0"/>
                  </a:lnTo>
                  <a:lnTo>
                    <a:pt x="0" y="4"/>
                  </a:lnTo>
                  <a:lnTo>
                    <a:pt x="293" y="132"/>
                  </a:lnTo>
                  <a:lnTo>
                    <a:pt x="294" y="129"/>
                  </a:lnTo>
                </a:path>
              </a:pathLst>
            </a:custGeom>
            <a:solidFill>
              <a:srgbClr val="FFFFFF"/>
            </a:solidFill>
            <a:ln w="9525" cap="rnd">
              <a:noFill/>
              <a:round/>
              <a:headEnd/>
              <a:tailEnd/>
            </a:ln>
          </p:spPr>
          <p:txBody>
            <a:bodyPr/>
            <a:lstStyle/>
            <a:p>
              <a:endParaRPr lang="en-US" sz="2400"/>
            </a:p>
          </p:txBody>
        </p:sp>
        <p:sp>
          <p:nvSpPr>
            <p:cNvPr id="101" name="Freeform 99"/>
            <p:cNvSpPr>
              <a:spLocks/>
            </p:cNvSpPr>
            <p:nvPr/>
          </p:nvSpPr>
          <p:spPr bwMode="auto">
            <a:xfrm>
              <a:off x="3528" y="3166"/>
              <a:ext cx="380" cy="74"/>
            </a:xfrm>
            <a:custGeom>
              <a:avLst/>
              <a:gdLst>
                <a:gd name="T0" fmla="*/ 379 w 380"/>
                <a:gd name="T1" fmla="*/ 2 h 74"/>
                <a:gd name="T2" fmla="*/ 379 w 380"/>
                <a:gd name="T3" fmla="*/ 0 h 74"/>
                <a:gd name="T4" fmla="*/ 0 w 380"/>
                <a:gd name="T5" fmla="*/ 68 h 74"/>
                <a:gd name="T6" fmla="*/ 0 w 380"/>
                <a:gd name="T7" fmla="*/ 73 h 74"/>
                <a:gd name="T8" fmla="*/ 379 w 380"/>
                <a:gd name="T9" fmla="*/ 4 h 74"/>
                <a:gd name="T10" fmla="*/ 379 w 380"/>
                <a:gd name="T11" fmla="*/ 2 h 74"/>
                <a:gd name="T12" fmla="*/ 0 60000 65536"/>
                <a:gd name="T13" fmla="*/ 0 60000 65536"/>
                <a:gd name="T14" fmla="*/ 0 60000 65536"/>
                <a:gd name="T15" fmla="*/ 0 60000 65536"/>
                <a:gd name="T16" fmla="*/ 0 60000 65536"/>
                <a:gd name="T17" fmla="*/ 0 60000 65536"/>
                <a:gd name="T18" fmla="*/ 0 w 380"/>
                <a:gd name="T19" fmla="*/ 0 h 74"/>
                <a:gd name="T20" fmla="*/ 380 w 380"/>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380" h="74">
                  <a:moveTo>
                    <a:pt x="379" y="2"/>
                  </a:moveTo>
                  <a:lnTo>
                    <a:pt x="379" y="0"/>
                  </a:lnTo>
                  <a:lnTo>
                    <a:pt x="0" y="68"/>
                  </a:lnTo>
                  <a:lnTo>
                    <a:pt x="0" y="73"/>
                  </a:lnTo>
                  <a:lnTo>
                    <a:pt x="379" y="4"/>
                  </a:lnTo>
                  <a:lnTo>
                    <a:pt x="379" y="2"/>
                  </a:lnTo>
                </a:path>
              </a:pathLst>
            </a:custGeom>
            <a:solidFill>
              <a:srgbClr val="FFFFFF"/>
            </a:solidFill>
            <a:ln w="9525" cap="rnd">
              <a:noFill/>
              <a:round/>
              <a:headEnd/>
              <a:tailEnd/>
            </a:ln>
          </p:spPr>
          <p:txBody>
            <a:bodyPr/>
            <a:lstStyle/>
            <a:p>
              <a:endParaRPr lang="en-US" sz="2400"/>
            </a:p>
          </p:txBody>
        </p:sp>
        <p:sp>
          <p:nvSpPr>
            <p:cNvPr id="102" name="Freeform 100"/>
            <p:cNvSpPr>
              <a:spLocks/>
            </p:cNvSpPr>
            <p:nvPr/>
          </p:nvSpPr>
          <p:spPr bwMode="auto">
            <a:xfrm>
              <a:off x="3529" y="3634"/>
              <a:ext cx="369" cy="113"/>
            </a:xfrm>
            <a:custGeom>
              <a:avLst/>
              <a:gdLst>
                <a:gd name="T0" fmla="*/ 367 w 369"/>
                <a:gd name="T1" fmla="*/ 2 h 113"/>
                <a:gd name="T2" fmla="*/ 366 w 369"/>
                <a:gd name="T3" fmla="*/ 0 h 113"/>
                <a:gd name="T4" fmla="*/ 0 w 369"/>
                <a:gd name="T5" fmla="*/ 107 h 113"/>
                <a:gd name="T6" fmla="*/ 0 w 369"/>
                <a:gd name="T7" fmla="*/ 112 h 113"/>
                <a:gd name="T8" fmla="*/ 368 w 369"/>
                <a:gd name="T9" fmla="*/ 4 h 113"/>
                <a:gd name="T10" fmla="*/ 367 w 369"/>
                <a:gd name="T11" fmla="*/ 2 h 113"/>
                <a:gd name="T12" fmla="*/ 0 60000 65536"/>
                <a:gd name="T13" fmla="*/ 0 60000 65536"/>
                <a:gd name="T14" fmla="*/ 0 60000 65536"/>
                <a:gd name="T15" fmla="*/ 0 60000 65536"/>
                <a:gd name="T16" fmla="*/ 0 60000 65536"/>
                <a:gd name="T17" fmla="*/ 0 60000 65536"/>
                <a:gd name="T18" fmla="*/ 0 w 369"/>
                <a:gd name="T19" fmla="*/ 0 h 113"/>
                <a:gd name="T20" fmla="*/ 369 w 369"/>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369" h="113">
                  <a:moveTo>
                    <a:pt x="367" y="2"/>
                  </a:moveTo>
                  <a:lnTo>
                    <a:pt x="366" y="0"/>
                  </a:lnTo>
                  <a:lnTo>
                    <a:pt x="0" y="107"/>
                  </a:lnTo>
                  <a:lnTo>
                    <a:pt x="0" y="112"/>
                  </a:lnTo>
                  <a:lnTo>
                    <a:pt x="368" y="4"/>
                  </a:lnTo>
                  <a:lnTo>
                    <a:pt x="367" y="2"/>
                  </a:lnTo>
                </a:path>
              </a:pathLst>
            </a:custGeom>
            <a:solidFill>
              <a:srgbClr val="FFFFFF"/>
            </a:solidFill>
            <a:ln w="9525" cap="rnd">
              <a:noFill/>
              <a:round/>
              <a:headEnd/>
              <a:tailEnd/>
            </a:ln>
          </p:spPr>
          <p:txBody>
            <a:bodyPr/>
            <a:lstStyle/>
            <a:p>
              <a:endParaRPr lang="en-US" sz="2400"/>
            </a:p>
          </p:txBody>
        </p:sp>
        <p:sp>
          <p:nvSpPr>
            <p:cNvPr id="103" name="Freeform 101"/>
            <p:cNvSpPr>
              <a:spLocks/>
            </p:cNvSpPr>
            <p:nvPr/>
          </p:nvSpPr>
          <p:spPr bwMode="auto">
            <a:xfrm>
              <a:off x="3527" y="3541"/>
              <a:ext cx="372" cy="102"/>
            </a:xfrm>
            <a:custGeom>
              <a:avLst/>
              <a:gdLst>
                <a:gd name="T0" fmla="*/ 371 w 372"/>
                <a:gd name="T1" fmla="*/ 2 h 102"/>
                <a:gd name="T2" fmla="*/ 370 w 372"/>
                <a:gd name="T3" fmla="*/ 0 h 102"/>
                <a:gd name="T4" fmla="*/ 0 w 372"/>
                <a:gd name="T5" fmla="*/ 96 h 102"/>
                <a:gd name="T6" fmla="*/ 0 w 372"/>
                <a:gd name="T7" fmla="*/ 101 h 102"/>
                <a:gd name="T8" fmla="*/ 371 w 372"/>
                <a:gd name="T9" fmla="*/ 5 h 102"/>
                <a:gd name="T10" fmla="*/ 371 w 372"/>
                <a:gd name="T11" fmla="*/ 2 h 102"/>
                <a:gd name="T12" fmla="*/ 0 60000 65536"/>
                <a:gd name="T13" fmla="*/ 0 60000 65536"/>
                <a:gd name="T14" fmla="*/ 0 60000 65536"/>
                <a:gd name="T15" fmla="*/ 0 60000 65536"/>
                <a:gd name="T16" fmla="*/ 0 60000 65536"/>
                <a:gd name="T17" fmla="*/ 0 60000 65536"/>
                <a:gd name="T18" fmla="*/ 0 w 372"/>
                <a:gd name="T19" fmla="*/ 0 h 102"/>
                <a:gd name="T20" fmla="*/ 372 w 372"/>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372" h="102">
                  <a:moveTo>
                    <a:pt x="371" y="2"/>
                  </a:moveTo>
                  <a:lnTo>
                    <a:pt x="370" y="0"/>
                  </a:lnTo>
                  <a:lnTo>
                    <a:pt x="0" y="96"/>
                  </a:lnTo>
                  <a:lnTo>
                    <a:pt x="0" y="101"/>
                  </a:lnTo>
                  <a:lnTo>
                    <a:pt x="371" y="5"/>
                  </a:lnTo>
                  <a:lnTo>
                    <a:pt x="371" y="2"/>
                  </a:lnTo>
                </a:path>
              </a:pathLst>
            </a:custGeom>
            <a:solidFill>
              <a:srgbClr val="FFFFFF"/>
            </a:solidFill>
            <a:ln w="9525" cap="rnd">
              <a:noFill/>
              <a:round/>
              <a:headEnd/>
              <a:tailEnd/>
            </a:ln>
          </p:spPr>
          <p:txBody>
            <a:bodyPr/>
            <a:lstStyle/>
            <a:p>
              <a:endParaRPr lang="en-US" sz="2400"/>
            </a:p>
          </p:txBody>
        </p:sp>
        <p:sp>
          <p:nvSpPr>
            <p:cNvPr id="104" name="Freeform 102"/>
            <p:cNvSpPr>
              <a:spLocks/>
            </p:cNvSpPr>
            <p:nvPr/>
          </p:nvSpPr>
          <p:spPr bwMode="auto">
            <a:xfrm>
              <a:off x="3528" y="3444"/>
              <a:ext cx="375" cy="97"/>
            </a:xfrm>
            <a:custGeom>
              <a:avLst/>
              <a:gdLst>
                <a:gd name="T0" fmla="*/ 374 w 375"/>
                <a:gd name="T1" fmla="*/ 2 h 97"/>
                <a:gd name="T2" fmla="*/ 373 w 375"/>
                <a:gd name="T3" fmla="*/ 0 h 97"/>
                <a:gd name="T4" fmla="*/ 0 w 375"/>
                <a:gd name="T5" fmla="*/ 90 h 97"/>
                <a:gd name="T6" fmla="*/ 0 w 375"/>
                <a:gd name="T7" fmla="*/ 96 h 97"/>
                <a:gd name="T8" fmla="*/ 374 w 375"/>
                <a:gd name="T9" fmla="*/ 4 h 97"/>
                <a:gd name="T10" fmla="*/ 374 w 375"/>
                <a:gd name="T11" fmla="*/ 2 h 97"/>
                <a:gd name="T12" fmla="*/ 0 60000 65536"/>
                <a:gd name="T13" fmla="*/ 0 60000 65536"/>
                <a:gd name="T14" fmla="*/ 0 60000 65536"/>
                <a:gd name="T15" fmla="*/ 0 60000 65536"/>
                <a:gd name="T16" fmla="*/ 0 60000 65536"/>
                <a:gd name="T17" fmla="*/ 0 60000 65536"/>
                <a:gd name="T18" fmla="*/ 0 w 375"/>
                <a:gd name="T19" fmla="*/ 0 h 97"/>
                <a:gd name="T20" fmla="*/ 375 w 375"/>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375" h="97">
                  <a:moveTo>
                    <a:pt x="374" y="2"/>
                  </a:moveTo>
                  <a:lnTo>
                    <a:pt x="373" y="0"/>
                  </a:lnTo>
                  <a:lnTo>
                    <a:pt x="0" y="90"/>
                  </a:lnTo>
                  <a:lnTo>
                    <a:pt x="0" y="96"/>
                  </a:lnTo>
                  <a:lnTo>
                    <a:pt x="374" y="4"/>
                  </a:lnTo>
                  <a:lnTo>
                    <a:pt x="374" y="2"/>
                  </a:lnTo>
                </a:path>
              </a:pathLst>
            </a:custGeom>
            <a:solidFill>
              <a:srgbClr val="FFFFFF"/>
            </a:solidFill>
            <a:ln w="9525" cap="rnd">
              <a:noFill/>
              <a:round/>
              <a:headEnd/>
              <a:tailEnd/>
            </a:ln>
          </p:spPr>
          <p:txBody>
            <a:bodyPr/>
            <a:lstStyle/>
            <a:p>
              <a:endParaRPr lang="en-US" sz="2400"/>
            </a:p>
          </p:txBody>
        </p:sp>
        <p:sp>
          <p:nvSpPr>
            <p:cNvPr id="105" name="Freeform 103"/>
            <p:cNvSpPr>
              <a:spLocks/>
            </p:cNvSpPr>
            <p:nvPr/>
          </p:nvSpPr>
          <p:spPr bwMode="auto">
            <a:xfrm>
              <a:off x="3528" y="3351"/>
              <a:ext cx="378" cy="87"/>
            </a:xfrm>
            <a:custGeom>
              <a:avLst/>
              <a:gdLst>
                <a:gd name="T0" fmla="*/ 376 w 378"/>
                <a:gd name="T1" fmla="*/ 2 h 87"/>
                <a:gd name="T2" fmla="*/ 375 w 378"/>
                <a:gd name="T3" fmla="*/ 0 h 87"/>
                <a:gd name="T4" fmla="*/ 0 w 378"/>
                <a:gd name="T5" fmla="*/ 81 h 87"/>
                <a:gd name="T6" fmla="*/ 0 w 378"/>
                <a:gd name="T7" fmla="*/ 86 h 87"/>
                <a:gd name="T8" fmla="*/ 377 w 378"/>
                <a:gd name="T9" fmla="*/ 4 h 87"/>
                <a:gd name="T10" fmla="*/ 376 w 378"/>
                <a:gd name="T11" fmla="*/ 2 h 87"/>
                <a:gd name="T12" fmla="*/ 0 60000 65536"/>
                <a:gd name="T13" fmla="*/ 0 60000 65536"/>
                <a:gd name="T14" fmla="*/ 0 60000 65536"/>
                <a:gd name="T15" fmla="*/ 0 60000 65536"/>
                <a:gd name="T16" fmla="*/ 0 60000 65536"/>
                <a:gd name="T17" fmla="*/ 0 60000 65536"/>
                <a:gd name="T18" fmla="*/ 0 w 378"/>
                <a:gd name="T19" fmla="*/ 0 h 87"/>
                <a:gd name="T20" fmla="*/ 378 w 378"/>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378" h="87">
                  <a:moveTo>
                    <a:pt x="376" y="2"/>
                  </a:moveTo>
                  <a:lnTo>
                    <a:pt x="375" y="0"/>
                  </a:lnTo>
                  <a:lnTo>
                    <a:pt x="0" y="81"/>
                  </a:lnTo>
                  <a:lnTo>
                    <a:pt x="0" y="86"/>
                  </a:lnTo>
                  <a:lnTo>
                    <a:pt x="377" y="4"/>
                  </a:lnTo>
                  <a:lnTo>
                    <a:pt x="376" y="2"/>
                  </a:lnTo>
                </a:path>
              </a:pathLst>
            </a:custGeom>
            <a:solidFill>
              <a:srgbClr val="FFFFFF"/>
            </a:solidFill>
            <a:ln w="9525" cap="rnd">
              <a:noFill/>
              <a:round/>
              <a:headEnd/>
              <a:tailEnd/>
            </a:ln>
          </p:spPr>
          <p:txBody>
            <a:bodyPr/>
            <a:lstStyle/>
            <a:p>
              <a:endParaRPr lang="en-US" sz="2400"/>
            </a:p>
          </p:txBody>
        </p:sp>
        <p:sp>
          <p:nvSpPr>
            <p:cNvPr id="106" name="Freeform 104"/>
            <p:cNvSpPr>
              <a:spLocks/>
            </p:cNvSpPr>
            <p:nvPr/>
          </p:nvSpPr>
          <p:spPr bwMode="auto">
            <a:xfrm>
              <a:off x="3528" y="3258"/>
              <a:ext cx="380" cy="80"/>
            </a:xfrm>
            <a:custGeom>
              <a:avLst/>
              <a:gdLst>
                <a:gd name="T0" fmla="*/ 378 w 380"/>
                <a:gd name="T1" fmla="*/ 2 h 80"/>
                <a:gd name="T2" fmla="*/ 377 w 380"/>
                <a:gd name="T3" fmla="*/ 0 h 80"/>
                <a:gd name="T4" fmla="*/ 0 w 380"/>
                <a:gd name="T5" fmla="*/ 74 h 80"/>
                <a:gd name="T6" fmla="*/ 0 w 380"/>
                <a:gd name="T7" fmla="*/ 79 h 80"/>
                <a:gd name="T8" fmla="*/ 379 w 380"/>
                <a:gd name="T9" fmla="*/ 4 h 80"/>
                <a:gd name="T10" fmla="*/ 378 w 380"/>
                <a:gd name="T11" fmla="*/ 2 h 80"/>
                <a:gd name="T12" fmla="*/ 0 60000 65536"/>
                <a:gd name="T13" fmla="*/ 0 60000 65536"/>
                <a:gd name="T14" fmla="*/ 0 60000 65536"/>
                <a:gd name="T15" fmla="*/ 0 60000 65536"/>
                <a:gd name="T16" fmla="*/ 0 60000 65536"/>
                <a:gd name="T17" fmla="*/ 0 60000 65536"/>
                <a:gd name="T18" fmla="*/ 0 w 380"/>
                <a:gd name="T19" fmla="*/ 0 h 80"/>
                <a:gd name="T20" fmla="*/ 380 w 380"/>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380" h="80">
                  <a:moveTo>
                    <a:pt x="378" y="2"/>
                  </a:moveTo>
                  <a:lnTo>
                    <a:pt x="377" y="0"/>
                  </a:lnTo>
                  <a:lnTo>
                    <a:pt x="0" y="74"/>
                  </a:lnTo>
                  <a:lnTo>
                    <a:pt x="0" y="79"/>
                  </a:lnTo>
                  <a:lnTo>
                    <a:pt x="379" y="4"/>
                  </a:lnTo>
                  <a:lnTo>
                    <a:pt x="378" y="2"/>
                  </a:lnTo>
                </a:path>
              </a:pathLst>
            </a:custGeom>
            <a:solidFill>
              <a:srgbClr val="FFFFFF"/>
            </a:solidFill>
            <a:ln w="9525" cap="rnd">
              <a:noFill/>
              <a:round/>
              <a:headEnd/>
              <a:tailEnd/>
            </a:ln>
          </p:spPr>
          <p:txBody>
            <a:bodyPr/>
            <a:lstStyle/>
            <a:p>
              <a:endParaRPr lang="en-US" sz="2400"/>
            </a:p>
          </p:txBody>
        </p:sp>
        <p:sp>
          <p:nvSpPr>
            <p:cNvPr id="107" name="Freeform 105"/>
            <p:cNvSpPr>
              <a:spLocks/>
            </p:cNvSpPr>
            <p:nvPr/>
          </p:nvSpPr>
          <p:spPr bwMode="auto">
            <a:xfrm>
              <a:off x="3222" y="3157"/>
              <a:ext cx="17" cy="457"/>
            </a:xfrm>
            <a:custGeom>
              <a:avLst/>
              <a:gdLst>
                <a:gd name="T0" fmla="*/ 12 w 17"/>
                <a:gd name="T1" fmla="*/ 455 h 457"/>
                <a:gd name="T2" fmla="*/ 16 w 17"/>
                <a:gd name="T3" fmla="*/ 455 h 457"/>
                <a:gd name="T4" fmla="*/ 5 w 17"/>
                <a:gd name="T5" fmla="*/ 0 h 457"/>
                <a:gd name="T6" fmla="*/ 0 w 17"/>
                <a:gd name="T7" fmla="*/ 0 h 457"/>
                <a:gd name="T8" fmla="*/ 9 w 17"/>
                <a:gd name="T9" fmla="*/ 456 h 457"/>
                <a:gd name="T10" fmla="*/ 12 w 17"/>
                <a:gd name="T11" fmla="*/ 455 h 457"/>
                <a:gd name="T12" fmla="*/ 0 60000 65536"/>
                <a:gd name="T13" fmla="*/ 0 60000 65536"/>
                <a:gd name="T14" fmla="*/ 0 60000 65536"/>
                <a:gd name="T15" fmla="*/ 0 60000 65536"/>
                <a:gd name="T16" fmla="*/ 0 60000 65536"/>
                <a:gd name="T17" fmla="*/ 0 60000 65536"/>
                <a:gd name="T18" fmla="*/ 0 w 17"/>
                <a:gd name="T19" fmla="*/ 0 h 457"/>
                <a:gd name="T20" fmla="*/ 17 w 17"/>
                <a:gd name="T21" fmla="*/ 457 h 457"/>
              </a:gdLst>
              <a:ahLst/>
              <a:cxnLst>
                <a:cxn ang="T12">
                  <a:pos x="T0" y="T1"/>
                </a:cxn>
                <a:cxn ang="T13">
                  <a:pos x="T2" y="T3"/>
                </a:cxn>
                <a:cxn ang="T14">
                  <a:pos x="T4" y="T5"/>
                </a:cxn>
                <a:cxn ang="T15">
                  <a:pos x="T6" y="T7"/>
                </a:cxn>
                <a:cxn ang="T16">
                  <a:pos x="T8" y="T9"/>
                </a:cxn>
                <a:cxn ang="T17">
                  <a:pos x="T10" y="T11"/>
                </a:cxn>
              </a:cxnLst>
              <a:rect l="T18" t="T19" r="T20" b="T21"/>
              <a:pathLst>
                <a:path w="17" h="457">
                  <a:moveTo>
                    <a:pt x="12" y="455"/>
                  </a:moveTo>
                  <a:lnTo>
                    <a:pt x="16" y="455"/>
                  </a:lnTo>
                  <a:lnTo>
                    <a:pt x="5" y="0"/>
                  </a:lnTo>
                  <a:lnTo>
                    <a:pt x="0" y="0"/>
                  </a:lnTo>
                  <a:lnTo>
                    <a:pt x="9" y="456"/>
                  </a:lnTo>
                  <a:lnTo>
                    <a:pt x="12" y="455"/>
                  </a:lnTo>
                </a:path>
              </a:pathLst>
            </a:custGeom>
            <a:solidFill>
              <a:srgbClr val="FFFFFF"/>
            </a:solidFill>
            <a:ln w="9525" cap="rnd">
              <a:noFill/>
              <a:round/>
              <a:headEnd/>
              <a:tailEnd/>
            </a:ln>
          </p:spPr>
          <p:txBody>
            <a:bodyPr/>
            <a:lstStyle/>
            <a:p>
              <a:endParaRPr lang="en-US" sz="2400"/>
            </a:p>
          </p:txBody>
        </p:sp>
        <p:sp>
          <p:nvSpPr>
            <p:cNvPr id="108" name="Freeform 106"/>
            <p:cNvSpPr>
              <a:spLocks/>
            </p:cNvSpPr>
            <p:nvPr/>
          </p:nvSpPr>
          <p:spPr bwMode="auto">
            <a:xfrm>
              <a:off x="3286" y="3171"/>
              <a:ext cx="17" cy="471"/>
            </a:xfrm>
            <a:custGeom>
              <a:avLst/>
              <a:gdLst>
                <a:gd name="T0" fmla="*/ 10 w 17"/>
                <a:gd name="T1" fmla="*/ 470 h 471"/>
                <a:gd name="T2" fmla="*/ 16 w 17"/>
                <a:gd name="T3" fmla="*/ 470 h 471"/>
                <a:gd name="T4" fmla="*/ 12 w 17"/>
                <a:gd name="T5" fmla="*/ 0 h 471"/>
                <a:gd name="T6" fmla="*/ 0 w 17"/>
                <a:gd name="T7" fmla="*/ 0 h 471"/>
                <a:gd name="T8" fmla="*/ 4 w 17"/>
                <a:gd name="T9" fmla="*/ 470 h 471"/>
                <a:gd name="T10" fmla="*/ 10 w 17"/>
                <a:gd name="T11" fmla="*/ 470 h 471"/>
                <a:gd name="T12" fmla="*/ 0 60000 65536"/>
                <a:gd name="T13" fmla="*/ 0 60000 65536"/>
                <a:gd name="T14" fmla="*/ 0 60000 65536"/>
                <a:gd name="T15" fmla="*/ 0 60000 65536"/>
                <a:gd name="T16" fmla="*/ 0 60000 65536"/>
                <a:gd name="T17" fmla="*/ 0 60000 65536"/>
                <a:gd name="T18" fmla="*/ 0 w 17"/>
                <a:gd name="T19" fmla="*/ 0 h 471"/>
                <a:gd name="T20" fmla="*/ 17 w 17"/>
                <a:gd name="T21" fmla="*/ 471 h 471"/>
              </a:gdLst>
              <a:ahLst/>
              <a:cxnLst>
                <a:cxn ang="T12">
                  <a:pos x="T0" y="T1"/>
                </a:cxn>
                <a:cxn ang="T13">
                  <a:pos x="T2" y="T3"/>
                </a:cxn>
                <a:cxn ang="T14">
                  <a:pos x="T4" y="T5"/>
                </a:cxn>
                <a:cxn ang="T15">
                  <a:pos x="T6" y="T7"/>
                </a:cxn>
                <a:cxn ang="T16">
                  <a:pos x="T8" y="T9"/>
                </a:cxn>
                <a:cxn ang="T17">
                  <a:pos x="T10" y="T11"/>
                </a:cxn>
              </a:cxnLst>
              <a:rect l="T18" t="T19" r="T20" b="T21"/>
              <a:pathLst>
                <a:path w="17" h="471">
                  <a:moveTo>
                    <a:pt x="10" y="470"/>
                  </a:moveTo>
                  <a:lnTo>
                    <a:pt x="16" y="470"/>
                  </a:lnTo>
                  <a:lnTo>
                    <a:pt x="12" y="0"/>
                  </a:lnTo>
                  <a:lnTo>
                    <a:pt x="0" y="0"/>
                  </a:lnTo>
                  <a:lnTo>
                    <a:pt x="4" y="470"/>
                  </a:lnTo>
                  <a:lnTo>
                    <a:pt x="10" y="470"/>
                  </a:lnTo>
                </a:path>
              </a:pathLst>
            </a:custGeom>
            <a:solidFill>
              <a:srgbClr val="FFFFFF"/>
            </a:solidFill>
            <a:ln w="9525" cap="rnd">
              <a:noFill/>
              <a:round/>
              <a:headEnd/>
              <a:tailEnd/>
            </a:ln>
          </p:spPr>
          <p:txBody>
            <a:bodyPr/>
            <a:lstStyle/>
            <a:p>
              <a:endParaRPr lang="en-US" sz="2400"/>
            </a:p>
          </p:txBody>
        </p:sp>
        <p:sp>
          <p:nvSpPr>
            <p:cNvPr id="109" name="Freeform 107"/>
            <p:cNvSpPr>
              <a:spLocks/>
            </p:cNvSpPr>
            <p:nvPr/>
          </p:nvSpPr>
          <p:spPr bwMode="auto">
            <a:xfrm>
              <a:off x="3342" y="3184"/>
              <a:ext cx="17" cy="479"/>
            </a:xfrm>
            <a:custGeom>
              <a:avLst/>
              <a:gdLst>
                <a:gd name="T0" fmla="*/ 6 w 17"/>
                <a:gd name="T1" fmla="*/ 478 h 479"/>
                <a:gd name="T2" fmla="*/ 16 w 17"/>
                <a:gd name="T3" fmla="*/ 478 h 479"/>
                <a:gd name="T4" fmla="*/ 16 w 17"/>
                <a:gd name="T5" fmla="*/ 0 h 479"/>
                <a:gd name="T6" fmla="*/ 0 w 17"/>
                <a:gd name="T7" fmla="*/ 0 h 479"/>
                <a:gd name="T8" fmla="*/ 0 w 17"/>
                <a:gd name="T9" fmla="*/ 478 h 479"/>
                <a:gd name="T10" fmla="*/ 6 w 17"/>
                <a:gd name="T11" fmla="*/ 478 h 479"/>
                <a:gd name="T12" fmla="*/ 0 60000 65536"/>
                <a:gd name="T13" fmla="*/ 0 60000 65536"/>
                <a:gd name="T14" fmla="*/ 0 60000 65536"/>
                <a:gd name="T15" fmla="*/ 0 60000 65536"/>
                <a:gd name="T16" fmla="*/ 0 60000 65536"/>
                <a:gd name="T17" fmla="*/ 0 60000 65536"/>
                <a:gd name="T18" fmla="*/ 0 w 17"/>
                <a:gd name="T19" fmla="*/ 0 h 479"/>
                <a:gd name="T20" fmla="*/ 17 w 17"/>
                <a:gd name="T21" fmla="*/ 479 h 479"/>
              </a:gdLst>
              <a:ahLst/>
              <a:cxnLst>
                <a:cxn ang="T12">
                  <a:pos x="T0" y="T1"/>
                </a:cxn>
                <a:cxn ang="T13">
                  <a:pos x="T2" y="T3"/>
                </a:cxn>
                <a:cxn ang="T14">
                  <a:pos x="T4" y="T5"/>
                </a:cxn>
                <a:cxn ang="T15">
                  <a:pos x="T6" y="T7"/>
                </a:cxn>
                <a:cxn ang="T16">
                  <a:pos x="T8" y="T9"/>
                </a:cxn>
                <a:cxn ang="T17">
                  <a:pos x="T10" y="T11"/>
                </a:cxn>
              </a:cxnLst>
              <a:rect l="T18" t="T19" r="T20" b="T21"/>
              <a:pathLst>
                <a:path w="17" h="479">
                  <a:moveTo>
                    <a:pt x="6" y="478"/>
                  </a:moveTo>
                  <a:lnTo>
                    <a:pt x="16" y="478"/>
                  </a:lnTo>
                  <a:lnTo>
                    <a:pt x="16" y="0"/>
                  </a:lnTo>
                  <a:lnTo>
                    <a:pt x="0" y="0"/>
                  </a:lnTo>
                  <a:lnTo>
                    <a:pt x="0" y="478"/>
                  </a:lnTo>
                  <a:lnTo>
                    <a:pt x="6" y="478"/>
                  </a:lnTo>
                </a:path>
              </a:pathLst>
            </a:custGeom>
            <a:solidFill>
              <a:srgbClr val="FFFFFF"/>
            </a:solidFill>
            <a:ln w="9525" cap="rnd">
              <a:noFill/>
              <a:round/>
              <a:headEnd/>
              <a:tailEnd/>
            </a:ln>
          </p:spPr>
          <p:txBody>
            <a:bodyPr/>
            <a:lstStyle/>
            <a:p>
              <a:endParaRPr lang="en-US" sz="2400"/>
            </a:p>
          </p:txBody>
        </p:sp>
        <p:sp>
          <p:nvSpPr>
            <p:cNvPr id="110" name="Freeform 108"/>
            <p:cNvSpPr>
              <a:spLocks/>
            </p:cNvSpPr>
            <p:nvPr/>
          </p:nvSpPr>
          <p:spPr bwMode="auto">
            <a:xfrm>
              <a:off x="3402" y="3203"/>
              <a:ext cx="17" cy="487"/>
            </a:xfrm>
            <a:custGeom>
              <a:avLst/>
              <a:gdLst>
                <a:gd name="T0" fmla="*/ 6 w 17"/>
                <a:gd name="T1" fmla="*/ 486 h 487"/>
                <a:gd name="T2" fmla="*/ 14 w 17"/>
                <a:gd name="T3" fmla="*/ 486 h 487"/>
                <a:gd name="T4" fmla="*/ 16 w 17"/>
                <a:gd name="T5" fmla="*/ 0 h 487"/>
                <a:gd name="T6" fmla="*/ 4 w 17"/>
                <a:gd name="T7" fmla="*/ 0 h 487"/>
                <a:gd name="T8" fmla="*/ 0 w 17"/>
                <a:gd name="T9" fmla="*/ 486 h 487"/>
                <a:gd name="T10" fmla="*/ 6 w 17"/>
                <a:gd name="T11" fmla="*/ 486 h 487"/>
                <a:gd name="T12" fmla="*/ 0 60000 65536"/>
                <a:gd name="T13" fmla="*/ 0 60000 65536"/>
                <a:gd name="T14" fmla="*/ 0 60000 65536"/>
                <a:gd name="T15" fmla="*/ 0 60000 65536"/>
                <a:gd name="T16" fmla="*/ 0 60000 65536"/>
                <a:gd name="T17" fmla="*/ 0 60000 65536"/>
                <a:gd name="T18" fmla="*/ 0 w 17"/>
                <a:gd name="T19" fmla="*/ 0 h 487"/>
                <a:gd name="T20" fmla="*/ 17 w 17"/>
                <a:gd name="T21" fmla="*/ 487 h 487"/>
              </a:gdLst>
              <a:ahLst/>
              <a:cxnLst>
                <a:cxn ang="T12">
                  <a:pos x="T0" y="T1"/>
                </a:cxn>
                <a:cxn ang="T13">
                  <a:pos x="T2" y="T3"/>
                </a:cxn>
                <a:cxn ang="T14">
                  <a:pos x="T4" y="T5"/>
                </a:cxn>
                <a:cxn ang="T15">
                  <a:pos x="T6" y="T7"/>
                </a:cxn>
                <a:cxn ang="T16">
                  <a:pos x="T8" y="T9"/>
                </a:cxn>
                <a:cxn ang="T17">
                  <a:pos x="T10" y="T11"/>
                </a:cxn>
              </a:cxnLst>
              <a:rect l="T18" t="T19" r="T20" b="T21"/>
              <a:pathLst>
                <a:path w="17" h="487">
                  <a:moveTo>
                    <a:pt x="6" y="486"/>
                  </a:moveTo>
                  <a:lnTo>
                    <a:pt x="14" y="486"/>
                  </a:lnTo>
                  <a:lnTo>
                    <a:pt x="16" y="0"/>
                  </a:lnTo>
                  <a:lnTo>
                    <a:pt x="4" y="0"/>
                  </a:lnTo>
                  <a:lnTo>
                    <a:pt x="0" y="486"/>
                  </a:lnTo>
                  <a:lnTo>
                    <a:pt x="6" y="486"/>
                  </a:lnTo>
                </a:path>
              </a:pathLst>
            </a:custGeom>
            <a:solidFill>
              <a:srgbClr val="FFFFFF"/>
            </a:solidFill>
            <a:ln w="9525" cap="rnd">
              <a:noFill/>
              <a:round/>
              <a:headEnd/>
              <a:tailEnd/>
            </a:ln>
          </p:spPr>
          <p:txBody>
            <a:bodyPr/>
            <a:lstStyle/>
            <a:p>
              <a:endParaRPr lang="en-US" sz="2400"/>
            </a:p>
          </p:txBody>
        </p:sp>
        <p:sp>
          <p:nvSpPr>
            <p:cNvPr id="111" name="Freeform 109"/>
            <p:cNvSpPr>
              <a:spLocks/>
            </p:cNvSpPr>
            <p:nvPr/>
          </p:nvSpPr>
          <p:spPr bwMode="auto">
            <a:xfrm>
              <a:off x="3460" y="3222"/>
              <a:ext cx="17" cy="492"/>
            </a:xfrm>
            <a:custGeom>
              <a:avLst/>
              <a:gdLst>
                <a:gd name="T0" fmla="*/ 3 w 17"/>
                <a:gd name="T1" fmla="*/ 491 h 492"/>
                <a:gd name="T2" fmla="*/ 7 w 17"/>
                <a:gd name="T3" fmla="*/ 491 h 492"/>
                <a:gd name="T4" fmla="*/ 16 w 17"/>
                <a:gd name="T5" fmla="*/ 0 h 492"/>
                <a:gd name="T6" fmla="*/ 8 w 17"/>
                <a:gd name="T7" fmla="*/ 0 h 492"/>
                <a:gd name="T8" fmla="*/ 0 w 17"/>
                <a:gd name="T9" fmla="*/ 491 h 492"/>
                <a:gd name="T10" fmla="*/ 3 w 17"/>
                <a:gd name="T11" fmla="*/ 491 h 492"/>
                <a:gd name="T12" fmla="*/ 0 60000 65536"/>
                <a:gd name="T13" fmla="*/ 0 60000 65536"/>
                <a:gd name="T14" fmla="*/ 0 60000 65536"/>
                <a:gd name="T15" fmla="*/ 0 60000 65536"/>
                <a:gd name="T16" fmla="*/ 0 60000 65536"/>
                <a:gd name="T17" fmla="*/ 0 60000 65536"/>
                <a:gd name="T18" fmla="*/ 0 w 17"/>
                <a:gd name="T19" fmla="*/ 0 h 492"/>
                <a:gd name="T20" fmla="*/ 17 w 17"/>
                <a:gd name="T21" fmla="*/ 492 h 492"/>
              </a:gdLst>
              <a:ahLst/>
              <a:cxnLst>
                <a:cxn ang="T12">
                  <a:pos x="T0" y="T1"/>
                </a:cxn>
                <a:cxn ang="T13">
                  <a:pos x="T2" y="T3"/>
                </a:cxn>
                <a:cxn ang="T14">
                  <a:pos x="T4" y="T5"/>
                </a:cxn>
                <a:cxn ang="T15">
                  <a:pos x="T6" y="T7"/>
                </a:cxn>
                <a:cxn ang="T16">
                  <a:pos x="T8" y="T9"/>
                </a:cxn>
                <a:cxn ang="T17">
                  <a:pos x="T10" y="T11"/>
                </a:cxn>
              </a:cxnLst>
              <a:rect l="T18" t="T19" r="T20" b="T21"/>
              <a:pathLst>
                <a:path w="17" h="492">
                  <a:moveTo>
                    <a:pt x="3" y="491"/>
                  </a:moveTo>
                  <a:lnTo>
                    <a:pt x="7" y="491"/>
                  </a:lnTo>
                  <a:lnTo>
                    <a:pt x="16" y="0"/>
                  </a:lnTo>
                  <a:lnTo>
                    <a:pt x="8" y="0"/>
                  </a:lnTo>
                  <a:lnTo>
                    <a:pt x="0" y="491"/>
                  </a:lnTo>
                  <a:lnTo>
                    <a:pt x="3" y="491"/>
                  </a:lnTo>
                </a:path>
              </a:pathLst>
            </a:custGeom>
            <a:solidFill>
              <a:srgbClr val="FFFFFF"/>
            </a:solidFill>
            <a:ln w="9525" cap="rnd">
              <a:noFill/>
              <a:round/>
              <a:headEnd/>
              <a:tailEnd/>
            </a:ln>
          </p:spPr>
          <p:txBody>
            <a:bodyPr/>
            <a:lstStyle/>
            <a:p>
              <a:endParaRPr lang="en-US" sz="2400"/>
            </a:p>
          </p:txBody>
        </p:sp>
        <p:sp>
          <p:nvSpPr>
            <p:cNvPr id="112" name="Freeform 110"/>
            <p:cNvSpPr>
              <a:spLocks/>
            </p:cNvSpPr>
            <p:nvPr/>
          </p:nvSpPr>
          <p:spPr bwMode="auto">
            <a:xfrm>
              <a:off x="3526" y="3236"/>
              <a:ext cx="17" cy="507"/>
            </a:xfrm>
            <a:custGeom>
              <a:avLst/>
              <a:gdLst>
                <a:gd name="T0" fmla="*/ 6 w 17"/>
                <a:gd name="T1" fmla="*/ 506 h 507"/>
                <a:gd name="T2" fmla="*/ 12 w 17"/>
                <a:gd name="T3" fmla="*/ 506 h 507"/>
                <a:gd name="T4" fmla="*/ 16 w 17"/>
                <a:gd name="T5" fmla="*/ 0 h 507"/>
                <a:gd name="T6" fmla="*/ 6 w 17"/>
                <a:gd name="T7" fmla="*/ 0 h 507"/>
                <a:gd name="T8" fmla="*/ 0 w 17"/>
                <a:gd name="T9" fmla="*/ 506 h 507"/>
                <a:gd name="T10" fmla="*/ 6 w 17"/>
                <a:gd name="T11" fmla="*/ 506 h 507"/>
                <a:gd name="T12" fmla="*/ 0 60000 65536"/>
                <a:gd name="T13" fmla="*/ 0 60000 65536"/>
                <a:gd name="T14" fmla="*/ 0 60000 65536"/>
                <a:gd name="T15" fmla="*/ 0 60000 65536"/>
                <a:gd name="T16" fmla="*/ 0 60000 65536"/>
                <a:gd name="T17" fmla="*/ 0 60000 65536"/>
                <a:gd name="T18" fmla="*/ 0 w 17"/>
                <a:gd name="T19" fmla="*/ 0 h 507"/>
                <a:gd name="T20" fmla="*/ 17 w 17"/>
                <a:gd name="T21" fmla="*/ 507 h 507"/>
              </a:gdLst>
              <a:ahLst/>
              <a:cxnLst>
                <a:cxn ang="T12">
                  <a:pos x="T0" y="T1"/>
                </a:cxn>
                <a:cxn ang="T13">
                  <a:pos x="T2" y="T3"/>
                </a:cxn>
                <a:cxn ang="T14">
                  <a:pos x="T4" y="T5"/>
                </a:cxn>
                <a:cxn ang="T15">
                  <a:pos x="T6" y="T7"/>
                </a:cxn>
                <a:cxn ang="T16">
                  <a:pos x="T8" y="T9"/>
                </a:cxn>
                <a:cxn ang="T17">
                  <a:pos x="T10" y="T11"/>
                </a:cxn>
              </a:cxnLst>
              <a:rect l="T18" t="T19" r="T20" b="T21"/>
              <a:pathLst>
                <a:path w="17" h="507">
                  <a:moveTo>
                    <a:pt x="6" y="506"/>
                  </a:moveTo>
                  <a:lnTo>
                    <a:pt x="12" y="506"/>
                  </a:lnTo>
                  <a:lnTo>
                    <a:pt x="16" y="0"/>
                  </a:lnTo>
                  <a:lnTo>
                    <a:pt x="6" y="0"/>
                  </a:lnTo>
                  <a:lnTo>
                    <a:pt x="0" y="506"/>
                  </a:lnTo>
                  <a:lnTo>
                    <a:pt x="6" y="506"/>
                  </a:lnTo>
                </a:path>
              </a:pathLst>
            </a:custGeom>
            <a:solidFill>
              <a:srgbClr val="FFFFFF"/>
            </a:solidFill>
            <a:ln w="9525" cap="rnd">
              <a:noFill/>
              <a:round/>
              <a:headEnd/>
              <a:tailEnd/>
            </a:ln>
          </p:spPr>
          <p:txBody>
            <a:bodyPr/>
            <a:lstStyle/>
            <a:p>
              <a:endParaRPr lang="en-US" sz="2400"/>
            </a:p>
          </p:txBody>
        </p:sp>
        <p:sp>
          <p:nvSpPr>
            <p:cNvPr id="113" name="Freeform 111"/>
            <p:cNvSpPr>
              <a:spLocks/>
            </p:cNvSpPr>
            <p:nvPr/>
          </p:nvSpPr>
          <p:spPr bwMode="auto">
            <a:xfrm>
              <a:off x="3226" y="3100"/>
              <a:ext cx="369" cy="61"/>
            </a:xfrm>
            <a:custGeom>
              <a:avLst/>
              <a:gdLst>
                <a:gd name="T0" fmla="*/ 367 w 369"/>
                <a:gd name="T1" fmla="*/ 2 h 61"/>
                <a:gd name="T2" fmla="*/ 367 w 369"/>
                <a:gd name="T3" fmla="*/ 0 h 61"/>
                <a:gd name="T4" fmla="*/ 0 w 369"/>
                <a:gd name="T5" fmla="*/ 54 h 61"/>
                <a:gd name="T6" fmla="*/ 0 w 369"/>
                <a:gd name="T7" fmla="*/ 60 h 61"/>
                <a:gd name="T8" fmla="*/ 368 w 369"/>
                <a:gd name="T9" fmla="*/ 4 h 61"/>
                <a:gd name="T10" fmla="*/ 367 w 369"/>
                <a:gd name="T11" fmla="*/ 2 h 61"/>
                <a:gd name="T12" fmla="*/ 0 60000 65536"/>
                <a:gd name="T13" fmla="*/ 0 60000 65536"/>
                <a:gd name="T14" fmla="*/ 0 60000 65536"/>
                <a:gd name="T15" fmla="*/ 0 60000 65536"/>
                <a:gd name="T16" fmla="*/ 0 60000 65536"/>
                <a:gd name="T17" fmla="*/ 0 60000 65536"/>
                <a:gd name="T18" fmla="*/ 0 w 369"/>
                <a:gd name="T19" fmla="*/ 0 h 61"/>
                <a:gd name="T20" fmla="*/ 369 w 369"/>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69" h="61">
                  <a:moveTo>
                    <a:pt x="367" y="2"/>
                  </a:moveTo>
                  <a:lnTo>
                    <a:pt x="367" y="0"/>
                  </a:lnTo>
                  <a:lnTo>
                    <a:pt x="0" y="54"/>
                  </a:lnTo>
                  <a:lnTo>
                    <a:pt x="0" y="60"/>
                  </a:lnTo>
                  <a:lnTo>
                    <a:pt x="368" y="4"/>
                  </a:lnTo>
                  <a:lnTo>
                    <a:pt x="367" y="2"/>
                  </a:lnTo>
                </a:path>
              </a:pathLst>
            </a:custGeom>
            <a:solidFill>
              <a:srgbClr val="FFFFFF"/>
            </a:solidFill>
            <a:ln w="9525" cap="rnd">
              <a:noFill/>
              <a:round/>
              <a:headEnd/>
              <a:tailEnd/>
            </a:ln>
          </p:spPr>
          <p:txBody>
            <a:bodyPr/>
            <a:lstStyle/>
            <a:p>
              <a:endParaRPr lang="en-US" sz="2400"/>
            </a:p>
          </p:txBody>
        </p:sp>
        <p:sp>
          <p:nvSpPr>
            <p:cNvPr id="114" name="Freeform 112"/>
            <p:cNvSpPr>
              <a:spLocks/>
            </p:cNvSpPr>
            <p:nvPr/>
          </p:nvSpPr>
          <p:spPr bwMode="auto">
            <a:xfrm>
              <a:off x="3281" y="3109"/>
              <a:ext cx="355" cy="67"/>
            </a:xfrm>
            <a:custGeom>
              <a:avLst/>
              <a:gdLst>
                <a:gd name="T0" fmla="*/ 354 w 355"/>
                <a:gd name="T1" fmla="*/ 2 h 67"/>
                <a:gd name="T2" fmla="*/ 353 w 355"/>
                <a:gd name="T3" fmla="*/ 0 h 67"/>
                <a:gd name="T4" fmla="*/ 0 w 355"/>
                <a:gd name="T5" fmla="*/ 61 h 67"/>
                <a:gd name="T6" fmla="*/ 0 w 355"/>
                <a:gd name="T7" fmla="*/ 66 h 67"/>
                <a:gd name="T8" fmla="*/ 354 w 355"/>
                <a:gd name="T9" fmla="*/ 4 h 67"/>
                <a:gd name="T10" fmla="*/ 354 w 355"/>
                <a:gd name="T11" fmla="*/ 2 h 67"/>
                <a:gd name="T12" fmla="*/ 0 60000 65536"/>
                <a:gd name="T13" fmla="*/ 0 60000 65536"/>
                <a:gd name="T14" fmla="*/ 0 60000 65536"/>
                <a:gd name="T15" fmla="*/ 0 60000 65536"/>
                <a:gd name="T16" fmla="*/ 0 60000 65536"/>
                <a:gd name="T17" fmla="*/ 0 60000 65536"/>
                <a:gd name="T18" fmla="*/ 0 w 355"/>
                <a:gd name="T19" fmla="*/ 0 h 67"/>
                <a:gd name="T20" fmla="*/ 355 w 35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355" h="67">
                  <a:moveTo>
                    <a:pt x="354" y="2"/>
                  </a:moveTo>
                  <a:lnTo>
                    <a:pt x="353" y="0"/>
                  </a:lnTo>
                  <a:lnTo>
                    <a:pt x="0" y="61"/>
                  </a:lnTo>
                  <a:lnTo>
                    <a:pt x="0" y="66"/>
                  </a:lnTo>
                  <a:lnTo>
                    <a:pt x="354" y="4"/>
                  </a:lnTo>
                  <a:lnTo>
                    <a:pt x="354" y="2"/>
                  </a:lnTo>
                </a:path>
              </a:pathLst>
            </a:custGeom>
            <a:solidFill>
              <a:srgbClr val="FFFFFF"/>
            </a:solidFill>
            <a:ln w="9525" cap="rnd">
              <a:noFill/>
              <a:round/>
              <a:headEnd/>
              <a:tailEnd/>
            </a:ln>
          </p:spPr>
          <p:txBody>
            <a:bodyPr/>
            <a:lstStyle/>
            <a:p>
              <a:endParaRPr lang="en-US" sz="2400"/>
            </a:p>
          </p:txBody>
        </p:sp>
        <p:sp>
          <p:nvSpPr>
            <p:cNvPr id="115" name="Freeform 113"/>
            <p:cNvSpPr>
              <a:spLocks/>
            </p:cNvSpPr>
            <p:nvPr/>
          </p:nvSpPr>
          <p:spPr bwMode="auto">
            <a:xfrm>
              <a:off x="3338" y="3120"/>
              <a:ext cx="347" cy="70"/>
            </a:xfrm>
            <a:custGeom>
              <a:avLst/>
              <a:gdLst>
                <a:gd name="T0" fmla="*/ 345 w 347"/>
                <a:gd name="T1" fmla="*/ 2 h 70"/>
                <a:gd name="T2" fmla="*/ 345 w 347"/>
                <a:gd name="T3" fmla="*/ 0 h 70"/>
                <a:gd name="T4" fmla="*/ 0 w 347"/>
                <a:gd name="T5" fmla="*/ 64 h 70"/>
                <a:gd name="T6" fmla="*/ 1 w 347"/>
                <a:gd name="T7" fmla="*/ 69 h 70"/>
                <a:gd name="T8" fmla="*/ 346 w 347"/>
                <a:gd name="T9" fmla="*/ 4 h 70"/>
                <a:gd name="T10" fmla="*/ 345 w 347"/>
                <a:gd name="T11" fmla="*/ 2 h 70"/>
                <a:gd name="T12" fmla="*/ 0 60000 65536"/>
                <a:gd name="T13" fmla="*/ 0 60000 65536"/>
                <a:gd name="T14" fmla="*/ 0 60000 65536"/>
                <a:gd name="T15" fmla="*/ 0 60000 65536"/>
                <a:gd name="T16" fmla="*/ 0 60000 65536"/>
                <a:gd name="T17" fmla="*/ 0 60000 65536"/>
                <a:gd name="T18" fmla="*/ 0 w 347"/>
                <a:gd name="T19" fmla="*/ 0 h 70"/>
                <a:gd name="T20" fmla="*/ 347 w 347"/>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347" h="70">
                  <a:moveTo>
                    <a:pt x="345" y="2"/>
                  </a:moveTo>
                  <a:lnTo>
                    <a:pt x="345" y="0"/>
                  </a:lnTo>
                  <a:lnTo>
                    <a:pt x="0" y="64"/>
                  </a:lnTo>
                  <a:lnTo>
                    <a:pt x="1" y="69"/>
                  </a:lnTo>
                  <a:lnTo>
                    <a:pt x="346" y="4"/>
                  </a:lnTo>
                  <a:lnTo>
                    <a:pt x="345" y="2"/>
                  </a:lnTo>
                </a:path>
              </a:pathLst>
            </a:custGeom>
            <a:solidFill>
              <a:srgbClr val="FFFFFF"/>
            </a:solidFill>
            <a:ln w="9525" cap="rnd">
              <a:noFill/>
              <a:round/>
              <a:headEnd/>
              <a:tailEnd/>
            </a:ln>
          </p:spPr>
          <p:txBody>
            <a:bodyPr/>
            <a:lstStyle/>
            <a:p>
              <a:endParaRPr lang="en-US" sz="2400"/>
            </a:p>
          </p:txBody>
        </p:sp>
        <p:sp>
          <p:nvSpPr>
            <p:cNvPr id="116" name="Freeform 114"/>
            <p:cNvSpPr>
              <a:spLocks/>
            </p:cNvSpPr>
            <p:nvPr/>
          </p:nvSpPr>
          <p:spPr bwMode="auto">
            <a:xfrm>
              <a:off x="3399" y="3133"/>
              <a:ext cx="348" cy="73"/>
            </a:xfrm>
            <a:custGeom>
              <a:avLst/>
              <a:gdLst>
                <a:gd name="T0" fmla="*/ 347 w 348"/>
                <a:gd name="T1" fmla="*/ 2 h 73"/>
                <a:gd name="T2" fmla="*/ 346 w 348"/>
                <a:gd name="T3" fmla="*/ 0 h 73"/>
                <a:gd name="T4" fmla="*/ 0 w 348"/>
                <a:gd name="T5" fmla="*/ 67 h 73"/>
                <a:gd name="T6" fmla="*/ 1 w 348"/>
                <a:gd name="T7" fmla="*/ 72 h 73"/>
                <a:gd name="T8" fmla="*/ 347 w 348"/>
                <a:gd name="T9" fmla="*/ 4 h 73"/>
                <a:gd name="T10" fmla="*/ 347 w 348"/>
                <a:gd name="T11" fmla="*/ 2 h 73"/>
                <a:gd name="T12" fmla="*/ 0 60000 65536"/>
                <a:gd name="T13" fmla="*/ 0 60000 65536"/>
                <a:gd name="T14" fmla="*/ 0 60000 65536"/>
                <a:gd name="T15" fmla="*/ 0 60000 65536"/>
                <a:gd name="T16" fmla="*/ 0 60000 65536"/>
                <a:gd name="T17" fmla="*/ 0 60000 65536"/>
                <a:gd name="T18" fmla="*/ 0 w 348"/>
                <a:gd name="T19" fmla="*/ 0 h 73"/>
                <a:gd name="T20" fmla="*/ 348 w 348"/>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348" h="73">
                  <a:moveTo>
                    <a:pt x="347" y="2"/>
                  </a:moveTo>
                  <a:lnTo>
                    <a:pt x="346" y="0"/>
                  </a:lnTo>
                  <a:lnTo>
                    <a:pt x="0" y="67"/>
                  </a:lnTo>
                  <a:lnTo>
                    <a:pt x="1" y="72"/>
                  </a:lnTo>
                  <a:lnTo>
                    <a:pt x="347" y="4"/>
                  </a:lnTo>
                  <a:lnTo>
                    <a:pt x="347" y="2"/>
                  </a:lnTo>
                </a:path>
              </a:pathLst>
            </a:custGeom>
            <a:solidFill>
              <a:srgbClr val="FFFFFF"/>
            </a:solidFill>
            <a:ln w="9525" cap="rnd">
              <a:noFill/>
              <a:round/>
              <a:headEnd/>
              <a:tailEnd/>
            </a:ln>
          </p:spPr>
          <p:txBody>
            <a:bodyPr/>
            <a:lstStyle/>
            <a:p>
              <a:endParaRPr lang="en-US" sz="2400"/>
            </a:p>
          </p:txBody>
        </p:sp>
        <p:sp>
          <p:nvSpPr>
            <p:cNvPr id="117" name="Freeform 115"/>
            <p:cNvSpPr>
              <a:spLocks/>
            </p:cNvSpPr>
            <p:nvPr/>
          </p:nvSpPr>
          <p:spPr bwMode="auto">
            <a:xfrm>
              <a:off x="3465" y="3148"/>
              <a:ext cx="354" cy="74"/>
            </a:xfrm>
            <a:custGeom>
              <a:avLst/>
              <a:gdLst>
                <a:gd name="T0" fmla="*/ 353 w 354"/>
                <a:gd name="T1" fmla="*/ 2 h 74"/>
                <a:gd name="T2" fmla="*/ 353 w 354"/>
                <a:gd name="T3" fmla="*/ 0 h 74"/>
                <a:gd name="T4" fmla="*/ 0 w 354"/>
                <a:gd name="T5" fmla="*/ 68 h 74"/>
                <a:gd name="T6" fmla="*/ 1 w 354"/>
                <a:gd name="T7" fmla="*/ 73 h 74"/>
                <a:gd name="T8" fmla="*/ 353 w 354"/>
                <a:gd name="T9" fmla="*/ 4 h 74"/>
                <a:gd name="T10" fmla="*/ 353 w 354"/>
                <a:gd name="T11" fmla="*/ 2 h 74"/>
                <a:gd name="T12" fmla="*/ 0 60000 65536"/>
                <a:gd name="T13" fmla="*/ 0 60000 65536"/>
                <a:gd name="T14" fmla="*/ 0 60000 65536"/>
                <a:gd name="T15" fmla="*/ 0 60000 65536"/>
                <a:gd name="T16" fmla="*/ 0 60000 65536"/>
                <a:gd name="T17" fmla="*/ 0 60000 65536"/>
                <a:gd name="T18" fmla="*/ 0 w 354"/>
                <a:gd name="T19" fmla="*/ 0 h 74"/>
                <a:gd name="T20" fmla="*/ 354 w 35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354" h="74">
                  <a:moveTo>
                    <a:pt x="353" y="2"/>
                  </a:moveTo>
                  <a:lnTo>
                    <a:pt x="353" y="0"/>
                  </a:lnTo>
                  <a:lnTo>
                    <a:pt x="0" y="68"/>
                  </a:lnTo>
                  <a:lnTo>
                    <a:pt x="1" y="73"/>
                  </a:lnTo>
                  <a:lnTo>
                    <a:pt x="353" y="4"/>
                  </a:lnTo>
                  <a:lnTo>
                    <a:pt x="353" y="2"/>
                  </a:lnTo>
                </a:path>
              </a:pathLst>
            </a:custGeom>
            <a:solidFill>
              <a:srgbClr val="FFFFFF"/>
            </a:solidFill>
            <a:ln w="9525" cap="rnd">
              <a:noFill/>
              <a:round/>
              <a:headEnd/>
              <a:tailEnd/>
            </a:ln>
          </p:spPr>
          <p:txBody>
            <a:bodyPr/>
            <a:lstStyle/>
            <a:p>
              <a:endParaRPr lang="en-US" sz="2400"/>
            </a:p>
          </p:txBody>
        </p:sp>
        <p:sp>
          <p:nvSpPr>
            <p:cNvPr id="118" name="Freeform 116"/>
            <p:cNvSpPr>
              <a:spLocks/>
            </p:cNvSpPr>
            <p:nvPr/>
          </p:nvSpPr>
          <p:spPr bwMode="auto">
            <a:xfrm>
              <a:off x="3308" y="3142"/>
              <a:ext cx="307" cy="83"/>
            </a:xfrm>
            <a:custGeom>
              <a:avLst/>
              <a:gdLst>
                <a:gd name="T0" fmla="*/ 305 w 307"/>
                <a:gd name="T1" fmla="*/ 79 h 83"/>
                <a:gd name="T2" fmla="*/ 306 w 307"/>
                <a:gd name="T3" fmla="*/ 77 h 83"/>
                <a:gd name="T4" fmla="*/ 1 w 307"/>
                <a:gd name="T5" fmla="*/ 0 h 83"/>
                <a:gd name="T6" fmla="*/ 0 w 307"/>
                <a:gd name="T7" fmla="*/ 4 h 83"/>
                <a:gd name="T8" fmla="*/ 304 w 307"/>
                <a:gd name="T9" fmla="*/ 82 h 83"/>
                <a:gd name="T10" fmla="*/ 305 w 307"/>
                <a:gd name="T11" fmla="*/ 79 h 83"/>
                <a:gd name="T12" fmla="*/ 0 60000 65536"/>
                <a:gd name="T13" fmla="*/ 0 60000 65536"/>
                <a:gd name="T14" fmla="*/ 0 60000 65536"/>
                <a:gd name="T15" fmla="*/ 0 60000 65536"/>
                <a:gd name="T16" fmla="*/ 0 60000 65536"/>
                <a:gd name="T17" fmla="*/ 0 60000 65536"/>
                <a:gd name="T18" fmla="*/ 0 w 307"/>
                <a:gd name="T19" fmla="*/ 0 h 83"/>
                <a:gd name="T20" fmla="*/ 307 w 307"/>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307" h="83">
                  <a:moveTo>
                    <a:pt x="305" y="79"/>
                  </a:moveTo>
                  <a:lnTo>
                    <a:pt x="306" y="77"/>
                  </a:lnTo>
                  <a:lnTo>
                    <a:pt x="1" y="0"/>
                  </a:lnTo>
                  <a:lnTo>
                    <a:pt x="0" y="4"/>
                  </a:lnTo>
                  <a:lnTo>
                    <a:pt x="304" y="82"/>
                  </a:lnTo>
                  <a:lnTo>
                    <a:pt x="305" y="79"/>
                  </a:lnTo>
                </a:path>
              </a:pathLst>
            </a:custGeom>
            <a:solidFill>
              <a:srgbClr val="FFFFFF"/>
            </a:solidFill>
            <a:ln w="9525" cap="rnd">
              <a:noFill/>
              <a:round/>
              <a:headEnd/>
              <a:tailEnd/>
            </a:ln>
          </p:spPr>
          <p:txBody>
            <a:bodyPr/>
            <a:lstStyle/>
            <a:p>
              <a:endParaRPr lang="en-US" sz="2400"/>
            </a:p>
          </p:txBody>
        </p:sp>
        <p:sp>
          <p:nvSpPr>
            <p:cNvPr id="119" name="Freeform 117"/>
            <p:cNvSpPr>
              <a:spLocks/>
            </p:cNvSpPr>
            <p:nvPr/>
          </p:nvSpPr>
          <p:spPr bwMode="auto">
            <a:xfrm>
              <a:off x="3397" y="3130"/>
              <a:ext cx="287" cy="80"/>
            </a:xfrm>
            <a:custGeom>
              <a:avLst/>
              <a:gdLst>
                <a:gd name="T0" fmla="*/ 0 w 287"/>
                <a:gd name="T1" fmla="*/ 2 h 80"/>
                <a:gd name="T2" fmla="*/ 0 w 287"/>
                <a:gd name="T3" fmla="*/ 4 h 80"/>
                <a:gd name="T4" fmla="*/ 285 w 287"/>
                <a:gd name="T5" fmla="*/ 79 h 80"/>
                <a:gd name="T6" fmla="*/ 286 w 287"/>
                <a:gd name="T7" fmla="*/ 75 h 80"/>
                <a:gd name="T8" fmla="*/ 1 w 287"/>
                <a:gd name="T9" fmla="*/ 0 h 80"/>
                <a:gd name="T10" fmla="*/ 0 w 287"/>
                <a:gd name="T11" fmla="*/ 2 h 80"/>
                <a:gd name="T12" fmla="*/ 0 60000 65536"/>
                <a:gd name="T13" fmla="*/ 0 60000 65536"/>
                <a:gd name="T14" fmla="*/ 0 60000 65536"/>
                <a:gd name="T15" fmla="*/ 0 60000 65536"/>
                <a:gd name="T16" fmla="*/ 0 60000 65536"/>
                <a:gd name="T17" fmla="*/ 0 60000 65536"/>
                <a:gd name="T18" fmla="*/ 0 w 287"/>
                <a:gd name="T19" fmla="*/ 0 h 80"/>
                <a:gd name="T20" fmla="*/ 287 w 287"/>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287" h="80">
                  <a:moveTo>
                    <a:pt x="0" y="2"/>
                  </a:moveTo>
                  <a:lnTo>
                    <a:pt x="0" y="4"/>
                  </a:lnTo>
                  <a:lnTo>
                    <a:pt x="285" y="79"/>
                  </a:lnTo>
                  <a:lnTo>
                    <a:pt x="286" y="75"/>
                  </a:lnTo>
                  <a:lnTo>
                    <a:pt x="1" y="0"/>
                  </a:lnTo>
                  <a:lnTo>
                    <a:pt x="0" y="2"/>
                  </a:lnTo>
                </a:path>
              </a:pathLst>
            </a:custGeom>
            <a:solidFill>
              <a:srgbClr val="FFFFFF"/>
            </a:solidFill>
            <a:ln w="9525" cap="rnd">
              <a:noFill/>
              <a:round/>
              <a:headEnd/>
              <a:tailEnd/>
            </a:ln>
          </p:spPr>
          <p:txBody>
            <a:bodyPr/>
            <a:lstStyle/>
            <a:p>
              <a:endParaRPr lang="en-US" sz="2400"/>
            </a:p>
          </p:txBody>
        </p:sp>
        <p:sp>
          <p:nvSpPr>
            <p:cNvPr id="120" name="Freeform 118"/>
            <p:cNvSpPr>
              <a:spLocks/>
            </p:cNvSpPr>
            <p:nvPr/>
          </p:nvSpPr>
          <p:spPr bwMode="auto">
            <a:xfrm>
              <a:off x="3474" y="3116"/>
              <a:ext cx="285" cy="81"/>
            </a:xfrm>
            <a:custGeom>
              <a:avLst/>
              <a:gdLst>
                <a:gd name="T0" fmla="*/ 283 w 285"/>
                <a:gd name="T1" fmla="*/ 77 h 81"/>
                <a:gd name="T2" fmla="*/ 284 w 285"/>
                <a:gd name="T3" fmla="*/ 75 h 81"/>
                <a:gd name="T4" fmla="*/ 0 w 285"/>
                <a:gd name="T5" fmla="*/ 0 h 81"/>
                <a:gd name="T6" fmla="*/ 0 w 285"/>
                <a:gd name="T7" fmla="*/ 4 h 81"/>
                <a:gd name="T8" fmla="*/ 283 w 285"/>
                <a:gd name="T9" fmla="*/ 80 h 81"/>
                <a:gd name="T10" fmla="*/ 283 w 285"/>
                <a:gd name="T11" fmla="*/ 77 h 81"/>
                <a:gd name="T12" fmla="*/ 0 60000 65536"/>
                <a:gd name="T13" fmla="*/ 0 60000 65536"/>
                <a:gd name="T14" fmla="*/ 0 60000 65536"/>
                <a:gd name="T15" fmla="*/ 0 60000 65536"/>
                <a:gd name="T16" fmla="*/ 0 60000 65536"/>
                <a:gd name="T17" fmla="*/ 0 60000 65536"/>
                <a:gd name="T18" fmla="*/ 0 w 285"/>
                <a:gd name="T19" fmla="*/ 0 h 81"/>
                <a:gd name="T20" fmla="*/ 285 w 285"/>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285" h="81">
                  <a:moveTo>
                    <a:pt x="283" y="77"/>
                  </a:moveTo>
                  <a:lnTo>
                    <a:pt x="284" y="75"/>
                  </a:lnTo>
                  <a:lnTo>
                    <a:pt x="0" y="0"/>
                  </a:lnTo>
                  <a:lnTo>
                    <a:pt x="0" y="4"/>
                  </a:lnTo>
                  <a:lnTo>
                    <a:pt x="283" y="80"/>
                  </a:lnTo>
                  <a:lnTo>
                    <a:pt x="283" y="77"/>
                  </a:lnTo>
                </a:path>
              </a:pathLst>
            </a:custGeom>
            <a:solidFill>
              <a:srgbClr val="FFFFFF"/>
            </a:solidFill>
            <a:ln w="9525" cap="rnd">
              <a:noFill/>
              <a:round/>
              <a:headEnd/>
              <a:tailEnd/>
            </a:ln>
          </p:spPr>
          <p:txBody>
            <a:bodyPr/>
            <a:lstStyle/>
            <a:p>
              <a:endParaRPr lang="en-US" sz="2400"/>
            </a:p>
          </p:txBody>
        </p:sp>
        <p:sp>
          <p:nvSpPr>
            <p:cNvPr id="121" name="Freeform 119"/>
            <p:cNvSpPr>
              <a:spLocks/>
            </p:cNvSpPr>
            <p:nvPr/>
          </p:nvSpPr>
          <p:spPr bwMode="auto">
            <a:xfrm>
              <a:off x="3541" y="3108"/>
              <a:ext cx="288" cy="77"/>
            </a:xfrm>
            <a:custGeom>
              <a:avLst/>
              <a:gdLst>
                <a:gd name="T0" fmla="*/ 0 w 288"/>
                <a:gd name="T1" fmla="*/ 2 h 77"/>
                <a:gd name="T2" fmla="*/ 0 w 288"/>
                <a:gd name="T3" fmla="*/ 5 h 77"/>
                <a:gd name="T4" fmla="*/ 286 w 288"/>
                <a:gd name="T5" fmla="*/ 76 h 77"/>
                <a:gd name="T6" fmla="*/ 287 w 288"/>
                <a:gd name="T7" fmla="*/ 71 h 77"/>
                <a:gd name="T8" fmla="*/ 1 w 288"/>
                <a:gd name="T9" fmla="*/ 0 h 77"/>
                <a:gd name="T10" fmla="*/ 0 w 288"/>
                <a:gd name="T11" fmla="*/ 2 h 77"/>
                <a:gd name="T12" fmla="*/ 0 60000 65536"/>
                <a:gd name="T13" fmla="*/ 0 60000 65536"/>
                <a:gd name="T14" fmla="*/ 0 60000 65536"/>
                <a:gd name="T15" fmla="*/ 0 60000 65536"/>
                <a:gd name="T16" fmla="*/ 0 60000 65536"/>
                <a:gd name="T17" fmla="*/ 0 60000 65536"/>
                <a:gd name="T18" fmla="*/ 0 w 288"/>
                <a:gd name="T19" fmla="*/ 0 h 77"/>
                <a:gd name="T20" fmla="*/ 288 w 288"/>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88" h="77">
                  <a:moveTo>
                    <a:pt x="0" y="2"/>
                  </a:moveTo>
                  <a:lnTo>
                    <a:pt x="0" y="5"/>
                  </a:lnTo>
                  <a:lnTo>
                    <a:pt x="286" y="76"/>
                  </a:lnTo>
                  <a:lnTo>
                    <a:pt x="287" y="71"/>
                  </a:lnTo>
                  <a:lnTo>
                    <a:pt x="1" y="0"/>
                  </a:lnTo>
                  <a:lnTo>
                    <a:pt x="0" y="2"/>
                  </a:lnTo>
                </a:path>
              </a:pathLst>
            </a:custGeom>
            <a:solidFill>
              <a:srgbClr val="FFFFFF"/>
            </a:solidFill>
            <a:ln w="9525" cap="rnd">
              <a:noFill/>
              <a:round/>
              <a:headEnd/>
              <a:tailEnd/>
            </a:ln>
          </p:spPr>
          <p:txBody>
            <a:bodyPr/>
            <a:lstStyle/>
            <a:p>
              <a:endParaRPr lang="en-US" sz="2400"/>
            </a:p>
          </p:txBody>
        </p:sp>
        <p:sp>
          <p:nvSpPr>
            <p:cNvPr id="122" name="Freeform 120"/>
            <p:cNvSpPr>
              <a:spLocks/>
            </p:cNvSpPr>
            <p:nvPr/>
          </p:nvSpPr>
          <p:spPr bwMode="auto">
            <a:xfrm>
              <a:off x="3588" y="3099"/>
              <a:ext cx="321" cy="74"/>
            </a:xfrm>
            <a:custGeom>
              <a:avLst/>
              <a:gdLst>
                <a:gd name="T0" fmla="*/ 320 w 321"/>
                <a:gd name="T1" fmla="*/ 70 h 74"/>
                <a:gd name="T2" fmla="*/ 320 w 321"/>
                <a:gd name="T3" fmla="*/ 68 h 74"/>
                <a:gd name="T4" fmla="*/ 1 w 321"/>
                <a:gd name="T5" fmla="*/ 0 h 74"/>
                <a:gd name="T6" fmla="*/ 0 w 321"/>
                <a:gd name="T7" fmla="*/ 5 h 74"/>
                <a:gd name="T8" fmla="*/ 319 w 321"/>
                <a:gd name="T9" fmla="*/ 73 h 74"/>
                <a:gd name="T10" fmla="*/ 320 w 321"/>
                <a:gd name="T11" fmla="*/ 70 h 74"/>
                <a:gd name="T12" fmla="*/ 0 60000 65536"/>
                <a:gd name="T13" fmla="*/ 0 60000 65536"/>
                <a:gd name="T14" fmla="*/ 0 60000 65536"/>
                <a:gd name="T15" fmla="*/ 0 60000 65536"/>
                <a:gd name="T16" fmla="*/ 0 60000 65536"/>
                <a:gd name="T17" fmla="*/ 0 60000 65536"/>
                <a:gd name="T18" fmla="*/ 0 w 321"/>
                <a:gd name="T19" fmla="*/ 0 h 74"/>
                <a:gd name="T20" fmla="*/ 321 w 321"/>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321" h="74">
                  <a:moveTo>
                    <a:pt x="320" y="70"/>
                  </a:moveTo>
                  <a:lnTo>
                    <a:pt x="320" y="68"/>
                  </a:lnTo>
                  <a:lnTo>
                    <a:pt x="1" y="0"/>
                  </a:lnTo>
                  <a:lnTo>
                    <a:pt x="0" y="5"/>
                  </a:lnTo>
                  <a:lnTo>
                    <a:pt x="319" y="73"/>
                  </a:lnTo>
                  <a:lnTo>
                    <a:pt x="320" y="70"/>
                  </a:lnTo>
                </a:path>
              </a:pathLst>
            </a:custGeom>
            <a:solidFill>
              <a:srgbClr val="FFFFFF"/>
            </a:solidFill>
            <a:ln w="9525" cap="rnd">
              <a:noFill/>
              <a:round/>
              <a:headEnd/>
              <a:tailEnd/>
            </a:ln>
          </p:spPr>
          <p:txBody>
            <a:bodyPr/>
            <a:lstStyle/>
            <a:p>
              <a:endParaRPr lang="en-US" sz="2400"/>
            </a:p>
          </p:txBody>
        </p:sp>
        <p:sp>
          <p:nvSpPr>
            <p:cNvPr id="123" name="Freeform 121"/>
            <p:cNvSpPr>
              <a:spLocks/>
            </p:cNvSpPr>
            <p:nvPr/>
          </p:nvSpPr>
          <p:spPr bwMode="auto">
            <a:xfrm>
              <a:off x="3604" y="3220"/>
              <a:ext cx="17" cy="500"/>
            </a:xfrm>
            <a:custGeom>
              <a:avLst/>
              <a:gdLst>
                <a:gd name="T0" fmla="*/ 5 w 17"/>
                <a:gd name="T1" fmla="*/ 499 h 500"/>
                <a:gd name="T2" fmla="*/ 10 w 17"/>
                <a:gd name="T3" fmla="*/ 499 h 500"/>
                <a:gd name="T4" fmla="*/ 16 w 17"/>
                <a:gd name="T5" fmla="*/ 0 h 500"/>
                <a:gd name="T6" fmla="*/ 3 w 17"/>
                <a:gd name="T7" fmla="*/ 0 h 500"/>
                <a:gd name="T8" fmla="*/ 0 w 17"/>
                <a:gd name="T9" fmla="*/ 499 h 500"/>
                <a:gd name="T10" fmla="*/ 5 w 17"/>
                <a:gd name="T11" fmla="*/ 499 h 500"/>
                <a:gd name="T12" fmla="*/ 0 60000 65536"/>
                <a:gd name="T13" fmla="*/ 0 60000 65536"/>
                <a:gd name="T14" fmla="*/ 0 60000 65536"/>
                <a:gd name="T15" fmla="*/ 0 60000 65536"/>
                <a:gd name="T16" fmla="*/ 0 60000 65536"/>
                <a:gd name="T17" fmla="*/ 0 60000 65536"/>
                <a:gd name="T18" fmla="*/ 0 w 17"/>
                <a:gd name="T19" fmla="*/ 0 h 500"/>
                <a:gd name="T20" fmla="*/ 17 w 17"/>
                <a:gd name="T21" fmla="*/ 500 h 500"/>
              </a:gdLst>
              <a:ahLst/>
              <a:cxnLst>
                <a:cxn ang="T12">
                  <a:pos x="T0" y="T1"/>
                </a:cxn>
                <a:cxn ang="T13">
                  <a:pos x="T2" y="T3"/>
                </a:cxn>
                <a:cxn ang="T14">
                  <a:pos x="T4" y="T5"/>
                </a:cxn>
                <a:cxn ang="T15">
                  <a:pos x="T6" y="T7"/>
                </a:cxn>
                <a:cxn ang="T16">
                  <a:pos x="T8" y="T9"/>
                </a:cxn>
                <a:cxn ang="T17">
                  <a:pos x="T10" y="T11"/>
                </a:cxn>
              </a:cxnLst>
              <a:rect l="T18" t="T19" r="T20" b="T21"/>
              <a:pathLst>
                <a:path w="17" h="500">
                  <a:moveTo>
                    <a:pt x="5" y="499"/>
                  </a:moveTo>
                  <a:lnTo>
                    <a:pt x="10" y="499"/>
                  </a:lnTo>
                  <a:lnTo>
                    <a:pt x="16" y="0"/>
                  </a:lnTo>
                  <a:lnTo>
                    <a:pt x="3" y="0"/>
                  </a:lnTo>
                  <a:lnTo>
                    <a:pt x="0" y="499"/>
                  </a:lnTo>
                  <a:lnTo>
                    <a:pt x="5" y="499"/>
                  </a:lnTo>
                </a:path>
              </a:pathLst>
            </a:custGeom>
            <a:solidFill>
              <a:srgbClr val="FFFFFF"/>
            </a:solidFill>
            <a:ln w="9525" cap="rnd">
              <a:noFill/>
              <a:round/>
              <a:headEnd/>
              <a:tailEnd/>
            </a:ln>
          </p:spPr>
          <p:txBody>
            <a:bodyPr/>
            <a:lstStyle/>
            <a:p>
              <a:endParaRPr lang="en-US" sz="2400"/>
            </a:p>
          </p:txBody>
        </p:sp>
        <p:sp>
          <p:nvSpPr>
            <p:cNvPr id="124" name="Freeform 122"/>
            <p:cNvSpPr>
              <a:spLocks/>
            </p:cNvSpPr>
            <p:nvPr/>
          </p:nvSpPr>
          <p:spPr bwMode="auto">
            <a:xfrm>
              <a:off x="3674" y="3208"/>
              <a:ext cx="17" cy="491"/>
            </a:xfrm>
            <a:custGeom>
              <a:avLst/>
              <a:gdLst>
                <a:gd name="T0" fmla="*/ 6 w 17"/>
                <a:gd name="T1" fmla="*/ 490 h 491"/>
                <a:gd name="T2" fmla="*/ 14 w 17"/>
                <a:gd name="T3" fmla="*/ 490 h 491"/>
                <a:gd name="T4" fmla="*/ 16 w 17"/>
                <a:gd name="T5" fmla="*/ 0 h 491"/>
                <a:gd name="T6" fmla="*/ 4 w 17"/>
                <a:gd name="T7" fmla="*/ 0 h 491"/>
                <a:gd name="T8" fmla="*/ 0 w 17"/>
                <a:gd name="T9" fmla="*/ 490 h 491"/>
                <a:gd name="T10" fmla="*/ 6 w 17"/>
                <a:gd name="T11" fmla="*/ 490 h 491"/>
                <a:gd name="T12" fmla="*/ 0 60000 65536"/>
                <a:gd name="T13" fmla="*/ 0 60000 65536"/>
                <a:gd name="T14" fmla="*/ 0 60000 65536"/>
                <a:gd name="T15" fmla="*/ 0 60000 65536"/>
                <a:gd name="T16" fmla="*/ 0 60000 65536"/>
                <a:gd name="T17" fmla="*/ 0 60000 65536"/>
                <a:gd name="T18" fmla="*/ 0 w 17"/>
                <a:gd name="T19" fmla="*/ 0 h 491"/>
                <a:gd name="T20" fmla="*/ 17 w 17"/>
                <a:gd name="T21" fmla="*/ 491 h 491"/>
              </a:gdLst>
              <a:ahLst/>
              <a:cxnLst>
                <a:cxn ang="T12">
                  <a:pos x="T0" y="T1"/>
                </a:cxn>
                <a:cxn ang="T13">
                  <a:pos x="T2" y="T3"/>
                </a:cxn>
                <a:cxn ang="T14">
                  <a:pos x="T4" y="T5"/>
                </a:cxn>
                <a:cxn ang="T15">
                  <a:pos x="T6" y="T7"/>
                </a:cxn>
                <a:cxn ang="T16">
                  <a:pos x="T8" y="T9"/>
                </a:cxn>
                <a:cxn ang="T17">
                  <a:pos x="T10" y="T11"/>
                </a:cxn>
              </a:cxnLst>
              <a:rect l="T18" t="T19" r="T20" b="T21"/>
              <a:pathLst>
                <a:path w="17" h="491">
                  <a:moveTo>
                    <a:pt x="6" y="490"/>
                  </a:moveTo>
                  <a:lnTo>
                    <a:pt x="14" y="490"/>
                  </a:lnTo>
                  <a:lnTo>
                    <a:pt x="16" y="0"/>
                  </a:lnTo>
                  <a:lnTo>
                    <a:pt x="4" y="0"/>
                  </a:lnTo>
                  <a:lnTo>
                    <a:pt x="0" y="490"/>
                  </a:lnTo>
                  <a:lnTo>
                    <a:pt x="6" y="490"/>
                  </a:lnTo>
                </a:path>
              </a:pathLst>
            </a:custGeom>
            <a:solidFill>
              <a:srgbClr val="FFFFFF"/>
            </a:solidFill>
            <a:ln w="9525" cap="rnd">
              <a:noFill/>
              <a:round/>
              <a:headEnd/>
              <a:tailEnd/>
            </a:ln>
          </p:spPr>
          <p:txBody>
            <a:bodyPr/>
            <a:lstStyle/>
            <a:p>
              <a:endParaRPr lang="en-US" sz="2400"/>
            </a:p>
          </p:txBody>
        </p:sp>
        <p:sp>
          <p:nvSpPr>
            <p:cNvPr id="125" name="Freeform 123"/>
            <p:cNvSpPr>
              <a:spLocks/>
            </p:cNvSpPr>
            <p:nvPr/>
          </p:nvSpPr>
          <p:spPr bwMode="auto">
            <a:xfrm>
              <a:off x="3749" y="3195"/>
              <a:ext cx="17" cy="483"/>
            </a:xfrm>
            <a:custGeom>
              <a:avLst/>
              <a:gdLst>
                <a:gd name="T0" fmla="*/ 5 w 17"/>
                <a:gd name="T1" fmla="*/ 482 h 483"/>
                <a:gd name="T2" fmla="*/ 10 w 17"/>
                <a:gd name="T3" fmla="*/ 482 h 483"/>
                <a:gd name="T4" fmla="*/ 16 w 17"/>
                <a:gd name="T5" fmla="*/ 0 h 483"/>
                <a:gd name="T6" fmla="*/ 3 w 17"/>
                <a:gd name="T7" fmla="*/ 0 h 483"/>
                <a:gd name="T8" fmla="*/ 0 w 17"/>
                <a:gd name="T9" fmla="*/ 482 h 483"/>
                <a:gd name="T10" fmla="*/ 5 w 17"/>
                <a:gd name="T11" fmla="*/ 482 h 483"/>
                <a:gd name="T12" fmla="*/ 0 60000 65536"/>
                <a:gd name="T13" fmla="*/ 0 60000 65536"/>
                <a:gd name="T14" fmla="*/ 0 60000 65536"/>
                <a:gd name="T15" fmla="*/ 0 60000 65536"/>
                <a:gd name="T16" fmla="*/ 0 60000 65536"/>
                <a:gd name="T17" fmla="*/ 0 60000 65536"/>
                <a:gd name="T18" fmla="*/ 0 w 17"/>
                <a:gd name="T19" fmla="*/ 0 h 483"/>
                <a:gd name="T20" fmla="*/ 17 w 17"/>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17" h="483">
                  <a:moveTo>
                    <a:pt x="5" y="482"/>
                  </a:moveTo>
                  <a:lnTo>
                    <a:pt x="10" y="482"/>
                  </a:lnTo>
                  <a:lnTo>
                    <a:pt x="16" y="0"/>
                  </a:lnTo>
                  <a:lnTo>
                    <a:pt x="3" y="0"/>
                  </a:lnTo>
                  <a:lnTo>
                    <a:pt x="0" y="482"/>
                  </a:lnTo>
                  <a:lnTo>
                    <a:pt x="5" y="482"/>
                  </a:lnTo>
                </a:path>
              </a:pathLst>
            </a:custGeom>
            <a:solidFill>
              <a:srgbClr val="FFFFFF"/>
            </a:solidFill>
            <a:ln w="9525" cap="rnd">
              <a:noFill/>
              <a:round/>
              <a:headEnd/>
              <a:tailEnd/>
            </a:ln>
          </p:spPr>
          <p:txBody>
            <a:bodyPr/>
            <a:lstStyle/>
            <a:p>
              <a:endParaRPr lang="en-US" sz="2400"/>
            </a:p>
          </p:txBody>
        </p:sp>
        <p:sp>
          <p:nvSpPr>
            <p:cNvPr id="126" name="Freeform 124"/>
            <p:cNvSpPr>
              <a:spLocks/>
            </p:cNvSpPr>
            <p:nvPr/>
          </p:nvSpPr>
          <p:spPr bwMode="auto">
            <a:xfrm>
              <a:off x="3819" y="3180"/>
              <a:ext cx="17" cy="479"/>
            </a:xfrm>
            <a:custGeom>
              <a:avLst/>
              <a:gdLst>
                <a:gd name="T0" fmla="*/ 5 w 17"/>
                <a:gd name="T1" fmla="*/ 478 h 479"/>
                <a:gd name="T2" fmla="*/ 9 w 17"/>
                <a:gd name="T3" fmla="*/ 478 h 479"/>
                <a:gd name="T4" fmla="*/ 16 w 17"/>
                <a:gd name="T5" fmla="*/ 0 h 479"/>
                <a:gd name="T6" fmla="*/ 8 w 17"/>
                <a:gd name="T7" fmla="*/ 0 h 479"/>
                <a:gd name="T8" fmla="*/ 0 w 17"/>
                <a:gd name="T9" fmla="*/ 477 h 479"/>
                <a:gd name="T10" fmla="*/ 5 w 17"/>
                <a:gd name="T11" fmla="*/ 478 h 479"/>
                <a:gd name="T12" fmla="*/ 0 60000 65536"/>
                <a:gd name="T13" fmla="*/ 0 60000 65536"/>
                <a:gd name="T14" fmla="*/ 0 60000 65536"/>
                <a:gd name="T15" fmla="*/ 0 60000 65536"/>
                <a:gd name="T16" fmla="*/ 0 60000 65536"/>
                <a:gd name="T17" fmla="*/ 0 60000 65536"/>
                <a:gd name="T18" fmla="*/ 0 w 17"/>
                <a:gd name="T19" fmla="*/ 0 h 479"/>
                <a:gd name="T20" fmla="*/ 17 w 17"/>
                <a:gd name="T21" fmla="*/ 479 h 479"/>
              </a:gdLst>
              <a:ahLst/>
              <a:cxnLst>
                <a:cxn ang="T12">
                  <a:pos x="T0" y="T1"/>
                </a:cxn>
                <a:cxn ang="T13">
                  <a:pos x="T2" y="T3"/>
                </a:cxn>
                <a:cxn ang="T14">
                  <a:pos x="T4" y="T5"/>
                </a:cxn>
                <a:cxn ang="T15">
                  <a:pos x="T6" y="T7"/>
                </a:cxn>
                <a:cxn ang="T16">
                  <a:pos x="T8" y="T9"/>
                </a:cxn>
                <a:cxn ang="T17">
                  <a:pos x="T10" y="T11"/>
                </a:cxn>
              </a:cxnLst>
              <a:rect l="T18" t="T19" r="T20" b="T21"/>
              <a:pathLst>
                <a:path w="17" h="479">
                  <a:moveTo>
                    <a:pt x="5" y="478"/>
                  </a:moveTo>
                  <a:lnTo>
                    <a:pt x="9" y="478"/>
                  </a:lnTo>
                  <a:lnTo>
                    <a:pt x="16" y="0"/>
                  </a:lnTo>
                  <a:lnTo>
                    <a:pt x="8" y="0"/>
                  </a:lnTo>
                  <a:lnTo>
                    <a:pt x="0" y="477"/>
                  </a:lnTo>
                  <a:lnTo>
                    <a:pt x="5" y="478"/>
                  </a:lnTo>
                </a:path>
              </a:pathLst>
            </a:custGeom>
            <a:solidFill>
              <a:srgbClr val="FFFFFF"/>
            </a:solidFill>
            <a:ln w="9525" cap="rnd">
              <a:noFill/>
              <a:round/>
              <a:headEnd/>
              <a:tailEnd/>
            </a:ln>
          </p:spPr>
          <p:txBody>
            <a:bodyPr/>
            <a:lstStyle/>
            <a:p>
              <a:endParaRPr lang="en-US" sz="2400"/>
            </a:p>
          </p:txBody>
        </p:sp>
        <p:sp>
          <p:nvSpPr>
            <p:cNvPr id="127" name="Freeform 125"/>
            <p:cNvSpPr>
              <a:spLocks/>
            </p:cNvSpPr>
            <p:nvPr/>
          </p:nvSpPr>
          <p:spPr bwMode="auto">
            <a:xfrm>
              <a:off x="3892" y="3170"/>
              <a:ext cx="20" cy="468"/>
            </a:xfrm>
            <a:custGeom>
              <a:avLst/>
              <a:gdLst>
                <a:gd name="T0" fmla="*/ 2 w 20"/>
                <a:gd name="T1" fmla="*/ 467 h 468"/>
                <a:gd name="T2" fmla="*/ 4 w 20"/>
                <a:gd name="T3" fmla="*/ 467 h 468"/>
                <a:gd name="T4" fmla="*/ 19 w 20"/>
                <a:gd name="T5" fmla="*/ 0 h 468"/>
                <a:gd name="T6" fmla="*/ 14 w 20"/>
                <a:gd name="T7" fmla="*/ 0 h 468"/>
                <a:gd name="T8" fmla="*/ 0 w 20"/>
                <a:gd name="T9" fmla="*/ 466 h 468"/>
                <a:gd name="T10" fmla="*/ 2 w 20"/>
                <a:gd name="T11" fmla="*/ 467 h 468"/>
                <a:gd name="T12" fmla="*/ 0 60000 65536"/>
                <a:gd name="T13" fmla="*/ 0 60000 65536"/>
                <a:gd name="T14" fmla="*/ 0 60000 65536"/>
                <a:gd name="T15" fmla="*/ 0 60000 65536"/>
                <a:gd name="T16" fmla="*/ 0 60000 65536"/>
                <a:gd name="T17" fmla="*/ 0 60000 65536"/>
                <a:gd name="T18" fmla="*/ 0 w 20"/>
                <a:gd name="T19" fmla="*/ 0 h 468"/>
                <a:gd name="T20" fmla="*/ 20 w 20"/>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20" h="468">
                  <a:moveTo>
                    <a:pt x="2" y="467"/>
                  </a:moveTo>
                  <a:lnTo>
                    <a:pt x="4" y="467"/>
                  </a:lnTo>
                  <a:lnTo>
                    <a:pt x="19" y="0"/>
                  </a:lnTo>
                  <a:lnTo>
                    <a:pt x="14" y="0"/>
                  </a:lnTo>
                  <a:lnTo>
                    <a:pt x="0" y="466"/>
                  </a:lnTo>
                  <a:lnTo>
                    <a:pt x="2" y="467"/>
                  </a:lnTo>
                </a:path>
              </a:pathLst>
            </a:custGeom>
            <a:solidFill>
              <a:srgbClr val="FFFFFF"/>
            </a:solidFill>
            <a:ln w="9525" cap="rnd">
              <a:noFill/>
              <a:round/>
              <a:headEnd/>
              <a:tailEnd/>
            </a:ln>
          </p:spPr>
          <p:txBody>
            <a:bodyPr/>
            <a:lstStyle/>
            <a:p>
              <a:endParaRPr lang="en-US" sz="2400"/>
            </a:p>
          </p:txBody>
        </p:sp>
        <p:sp>
          <p:nvSpPr>
            <p:cNvPr id="128" name="Freeform 126"/>
            <p:cNvSpPr>
              <a:spLocks/>
            </p:cNvSpPr>
            <p:nvPr/>
          </p:nvSpPr>
          <p:spPr bwMode="auto">
            <a:xfrm>
              <a:off x="3225" y="3026"/>
              <a:ext cx="683" cy="131"/>
            </a:xfrm>
            <a:custGeom>
              <a:avLst/>
              <a:gdLst>
                <a:gd name="T0" fmla="*/ 682 w 683"/>
                <a:gd name="T1" fmla="*/ 56 h 131"/>
                <a:gd name="T2" fmla="*/ 311 w 683"/>
                <a:gd name="T3" fmla="*/ 130 h 131"/>
                <a:gd name="T4" fmla="*/ 0 w 683"/>
                <a:gd name="T5" fmla="*/ 39 h 131"/>
                <a:gd name="T6" fmla="*/ 338 w 683"/>
                <a:gd name="T7" fmla="*/ 0 h 131"/>
                <a:gd name="T8" fmla="*/ 682 w 683"/>
                <a:gd name="T9" fmla="*/ 56 h 131"/>
                <a:gd name="T10" fmla="*/ 0 60000 65536"/>
                <a:gd name="T11" fmla="*/ 0 60000 65536"/>
                <a:gd name="T12" fmla="*/ 0 60000 65536"/>
                <a:gd name="T13" fmla="*/ 0 60000 65536"/>
                <a:gd name="T14" fmla="*/ 0 60000 65536"/>
                <a:gd name="T15" fmla="*/ 0 w 683"/>
                <a:gd name="T16" fmla="*/ 0 h 131"/>
                <a:gd name="T17" fmla="*/ 683 w 683"/>
                <a:gd name="T18" fmla="*/ 131 h 131"/>
              </a:gdLst>
              <a:ahLst/>
              <a:cxnLst>
                <a:cxn ang="T10">
                  <a:pos x="T0" y="T1"/>
                </a:cxn>
                <a:cxn ang="T11">
                  <a:pos x="T2" y="T3"/>
                </a:cxn>
                <a:cxn ang="T12">
                  <a:pos x="T4" y="T5"/>
                </a:cxn>
                <a:cxn ang="T13">
                  <a:pos x="T6" y="T7"/>
                </a:cxn>
                <a:cxn ang="T14">
                  <a:pos x="T8" y="T9"/>
                </a:cxn>
              </a:cxnLst>
              <a:rect l="T15" t="T16" r="T17" b="T18"/>
              <a:pathLst>
                <a:path w="683" h="131">
                  <a:moveTo>
                    <a:pt x="682" y="56"/>
                  </a:moveTo>
                  <a:lnTo>
                    <a:pt x="311" y="130"/>
                  </a:lnTo>
                  <a:lnTo>
                    <a:pt x="0" y="39"/>
                  </a:lnTo>
                  <a:lnTo>
                    <a:pt x="338" y="0"/>
                  </a:lnTo>
                  <a:lnTo>
                    <a:pt x="682" y="56"/>
                  </a:lnTo>
                </a:path>
              </a:pathLst>
            </a:custGeom>
            <a:solidFill>
              <a:srgbClr val="808080"/>
            </a:solidFill>
            <a:ln w="9525" cap="rnd">
              <a:noFill/>
              <a:round/>
              <a:headEnd/>
              <a:tailEnd/>
            </a:ln>
          </p:spPr>
          <p:txBody>
            <a:bodyPr/>
            <a:lstStyle/>
            <a:p>
              <a:endParaRPr lang="en-US" sz="2400"/>
            </a:p>
          </p:txBody>
        </p:sp>
        <p:sp>
          <p:nvSpPr>
            <p:cNvPr id="129" name="Line 127"/>
            <p:cNvSpPr>
              <a:spLocks noChangeShapeType="1"/>
            </p:cNvSpPr>
            <p:nvPr/>
          </p:nvSpPr>
          <p:spPr bwMode="auto">
            <a:xfrm flipH="1">
              <a:off x="3225" y="3026"/>
              <a:ext cx="338" cy="3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0" name="Line 128"/>
            <p:cNvSpPr>
              <a:spLocks noChangeShapeType="1"/>
            </p:cNvSpPr>
            <p:nvPr/>
          </p:nvSpPr>
          <p:spPr bwMode="auto">
            <a:xfrm flipH="1">
              <a:off x="3269" y="3035"/>
              <a:ext cx="349" cy="4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1" name="Line 129"/>
            <p:cNvSpPr>
              <a:spLocks noChangeShapeType="1"/>
            </p:cNvSpPr>
            <p:nvPr/>
          </p:nvSpPr>
          <p:spPr bwMode="auto">
            <a:xfrm flipH="1">
              <a:off x="3326" y="3044"/>
              <a:ext cx="353" cy="5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2" name="Line 130"/>
            <p:cNvSpPr>
              <a:spLocks noChangeShapeType="1"/>
            </p:cNvSpPr>
            <p:nvPr/>
          </p:nvSpPr>
          <p:spPr bwMode="auto">
            <a:xfrm flipH="1">
              <a:off x="3387" y="3056"/>
              <a:ext cx="360" cy="5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3" name="Line 131"/>
            <p:cNvSpPr>
              <a:spLocks noChangeShapeType="1"/>
            </p:cNvSpPr>
            <p:nvPr/>
          </p:nvSpPr>
          <p:spPr bwMode="auto">
            <a:xfrm flipH="1">
              <a:off x="3457" y="3068"/>
              <a:ext cx="366" cy="6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4" name="Line 132"/>
            <p:cNvSpPr>
              <a:spLocks noChangeShapeType="1"/>
            </p:cNvSpPr>
            <p:nvPr/>
          </p:nvSpPr>
          <p:spPr bwMode="auto">
            <a:xfrm flipH="1">
              <a:off x="3537" y="3082"/>
              <a:ext cx="370" cy="7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5" name="Line 133"/>
            <p:cNvSpPr>
              <a:spLocks noChangeShapeType="1"/>
            </p:cNvSpPr>
            <p:nvPr/>
          </p:nvSpPr>
          <p:spPr bwMode="auto">
            <a:xfrm>
              <a:off x="3225" y="3065"/>
              <a:ext cx="312" cy="9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6" name="Line 134"/>
            <p:cNvSpPr>
              <a:spLocks noChangeShapeType="1"/>
            </p:cNvSpPr>
            <p:nvPr/>
          </p:nvSpPr>
          <p:spPr bwMode="auto">
            <a:xfrm>
              <a:off x="3305" y="3056"/>
              <a:ext cx="324" cy="8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7" name="Line 135"/>
            <p:cNvSpPr>
              <a:spLocks noChangeShapeType="1"/>
            </p:cNvSpPr>
            <p:nvPr/>
          </p:nvSpPr>
          <p:spPr bwMode="auto">
            <a:xfrm>
              <a:off x="3377" y="3047"/>
              <a:ext cx="334" cy="7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8" name="Line 136"/>
            <p:cNvSpPr>
              <a:spLocks noChangeShapeType="1"/>
            </p:cNvSpPr>
            <p:nvPr/>
          </p:nvSpPr>
          <p:spPr bwMode="auto">
            <a:xfrm>
              <a:off x="3441" y="3040"/>
              <a:ext cx="341" cy="6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39" name="Line 137"/>
            <p:cNvSpPr>
              <a:spLocks noChangeShapeType="1"/>
            </p:cNvSpPr>
            <p:nvPr/>
          </p:nvSpPr>
          <p:spPr bwMode="auto">
            <a:xfrm>
              <a:off x="3506" y="3032"/>
              <a:ext cx="343" cy="6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0" name="Line 138"/>
            <p:cNvSpPr>
              <a:spLocks noChangeShapeType="1"/>
            </p:cNvSpPr>
            <p:nvPr/>
          </p:nvSpPr>
          <p:spPr bwMode="auto">
            <a:xfrm>
              <a:off x="3563" y="3026"/>
              <a:ext cx="344" cy="5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1" name="Line 139"/>
            <p:cNvSpPr>
              <a:spLocks noChangeShapeType="1"/>
            </p:cNvSpPr>
            <p:nvPr/>
          </p:nvSpPr>
          <p:spPr bwMode="auto">
            <a:xfrm flipV="1">
              <a:off x="3563" y="2769"/>
              <a:ext cx="0" cy="25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2" name="Line 140"/>
            <p:cNvSpPr>
              <a:spLocks noChangeShapeType="1"/>
            </p:cNvSpPr>
            <p:nvPr/>
          </p:nvSpPr>
          <p:spPr bwMode="auto">
            <a:xfrm flipV="1">
              <a:off x="3619" y="2765"/>
              <a:ext cx="3" cy="27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3" name="Line 141"/>
            <p:cNvSpPr>
              <a:spLocks noChangeShapeType="1"/>
            </p:cNvSpPr>
            <p:nvPr/>
          </p:nvSpPr>
          <p:spPr bwMode="auto">
            <a:xfrm flipV="1">
              <a:off x="3678" y="2762"/>
              <a:ext cx="5" cy="28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4" name="Line 142"/>
            <p:cNvSpPr>
              <a:spLocks noChangeShapeType="1"/>
            </p:cNvSpPr>
            <p:nvPr/>
          </p:nvSpPr>
          <p:spPr bwMode="auto">
            <a:xfrm flipV="1">
              <a:off x="3747" y="2756"/>
              <a:ext cx="8" cy="29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5" name="Line 143"/>
            <p:cNvSpPr>
              <a:spLocks noChangeShapeType="1"/>
            </p:cNvSpPr>
            <p:nvPr/>
          </p:nvSpPr>
          <p:spPr bwMode="auto">
            <a:xfrm flipV="1">
              <a:off x="3822" y="2751"/>
              <a:ext cx="9" cy="31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6" name="Line 144"/>
            <p:cNvSpPr>
              <a:spLocks noChangeShapeType="1"/>
            </p:cNvSpPr>
            <p:nvPr/>
          </p:nvSpPr>
          <p:spPr bwMode="auto">
            <a:xfrm flipV="1">
              <a:off x="3906" y="2745"/>
              <a:ext cx="15" cy="33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7" name="Line 145"/>
            <p:cNvSpPr>
              <a:spLocks noChangeShapeType="1"/>
            </p:cNvSpPr>
            <p:nvPr/>
          </p:nvSpPr>
          <p:spPr bwMode="auto">
            <a:xfrm flipH="1" flipV="1">
              <a:off x="3213" y="2752"/>
              <a:ext cx="12" cy="31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8" name="Line 146"/>
            <p:cNvSpPr>
              <a:spLocks noChangeShapeType="1"/>
            </p:cNvSpPr>
            <p:nvPr/>
          </p:nvSpPr>
          <p:spPr bwMode="auto">
            <a:xfrm flipH="1" flipV="1">
              <a:off x="3294" y="2756"/>
              <a:ext cx="11" cy="29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49" name="Line 147"/>
            <p:cNvSpPr>
              <a:spLocks noChangeShapeType="1"/>
            </p:cNvSpPr>
            <p:nvPr/>
          </p:nvSpPr>
          <p:spPr bwMode="auto">
            <a:xfrm flipH="1" flipV="1">
              <a:off x="3440" y="2762"/>
              <a:ext cx="2" cy="27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0" name="Line 148"/>
            <p:cNvSpPr>
              <a:spLocks noChangeShapeType="1"/>
            </p:cNvSpPr>
            <p:nvPr/>
          </p:nvSpPr>
          <p:spPr bwMode="auto">
            <a:xfrm flipH="1" flipV="1">
              <a:off x="3503" y="2767"/>
              <a:ext cx="3" cy="26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1" name="Line 149"/>
            <p:cNvSpPr>
              <a:spLocks noChangeShapeType="1"/>
            </p:cNvSpPr>
            <p:nvPr/>
          </p:nvSpPr>
          <p:spPr bwMode="auto">
            <a:xfrm flipV="1">
              <a:off x="3563" y="2769"/>
              <a:ext cx="0" cy="25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2" name="Line 150"/>
            <p:cNvSpPr>
              <a:spLocks noChangeShapeType="1"/>
            </p:cNvSpPr>
            <p:nvPr/>
          </p:nvSpPr>
          <p:spPr bwMode="auto">
            <a:xfrm flipV="1">
              <a:off x="3225" y="3026"/>
              <a:ext cx="338" cy="3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3" name="Line 151"/>
            <p:cNvSpPr>
              <a:spLocks noChangeShapeType="1"/>
            </p:cNvSpPr>
            <p:nvPr/>
          </p:nvSpPr>
          <p:spPr bwMode="auto">
            <a:xfrm>
              <a:off x="3563" y="3026"/>
              <a:ext cx="344" cy="5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4" name="Line 152"/>
            <p:cNvSpPr>
              <a:spLocks noChangeShapeType="1"/>
            </p:cNvSpPr>
            <p:nvPr/>
          </p:nvSpPr>
          <p:spPr bwMode="auto">
            <a:xfrm flipV="1">
              <a:off x="3221" y="2989"/>
              <a:ext cx="341" cy="3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5" name="Line 153"/>
            <p:cNvSpPr>
              <a:spLocks noChangeShapeType="1"/>
            </p:cNvSpPr>
            <p:nvPr/>
          </p:nvSpPr>
          <p:spPr bwMode="auto">
            <a:xfrm>
              <a:off x="3563" y="2989"/>
              <a:ext cx="347" cy="4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6" name="Line 154"/>
            <p:cNvSpPr>
              <a:spLocks noChangeShapeType="1"/>
            </p:cNvSpPr>
            <p:nvPr/>
          </p:nvSpPr>
          <p:spPr bwMode="auto">
            <a:xfrm flipV="1">
              <a:off x="3221" y="2953"/>
              <a:ext cx="341" cy="2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7" name="Line 155"/>
            <p:cNvSpPr>
              <a:spLocks noChangeShapeType="1"/>
            </p:cNvSpPr>
            <p:nvPr/>
          </p:nvSpPr>
          <p:spPr bwMode="auto">
            <a:xfrm>
              <a:off x="3562" y="2953"/>
              <a:ext cx="349" cy="3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8" name="Line 156"/>
            <p:cNvSpPr>
              <a:spLocks noChangeShapeType="1"/>
            </p:cNvSpPr>
            <p:nvPr/>
          </p:nvSpPr>
          <p:spPr bwMode="auto">
            <a:xfrm flipV="1">
              <a:off x="3220" y="2917"/>
              <a:ext cx="343" cy="1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59" name="Line 157"/>
            <p:cNvSpPr>
              <a:spLocks noChangeShapeType="1"/>
            </p:cNvSpPr>
            <p:nvPr/>
          </p:nvSpPr>
          <p:spPr bwMode="auto">
            <a:xfrm>
              <a:off x="3563" y="2917"/>
              <a:ext cx="352" cy="2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0" name="Line 158"/>
            <p:cNvSpPr>
              <a:spLocks noChangeShapeType="1"/>
            </p:cNvSpPr>
            <p:nvPr/>
          </p:nvSpPr>
          <p:spPr bwMode="auto">
            <a:xfrm flipV="1">
              <a:off x="3217" y="2881"/>
              <a:ext cx="345" cy="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1" name="Line 159"/>
            <p:cNvSpPr>
              <a:spLocks noChangeShapeType="1"/>
            </p:cNvSpPr>
            <p:nvPr/>
          </p:nvSpPr>
          <p:spPr bwMode="auto">
            <a:xfrm>
              <a:off x="3563" y="2881"/>
              <a:ext cx="352" cy="1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2" name="Line 160"/>
            <p:cNvSpPr>
              <a:spLocks noChangeShapeType="1"/>
            </p:cNvSpPr>
            <p:nvPr/>
          </p:nvSpPr>
          <p:spPr bwMode="auto">
            <a:xfrm flipV="1">
              <a:off x="3217" y="2843"/>
              <a:ext cx="345" cy="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3" name="Line 161"/>
            <p:cNvSpPr>
              <a:spLocks noChangeShapeType="1"/>
            </p:cNvSpPr>
            <p:nvPr/>
          </p:nvSpPr>
          <p:spPr bwMode="auto">
            <a:xfrm>
              <a:off x="3563" y="2843"/>
              <a:ext cx="354" cy="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4" name="Line 162"/>
            <p:cNvSpPr>
              <a:spLocks noChangeShapeType="1"/>
            </p:cNvSpPr>
            <p:nvPr/>
          </p:nvSpPr>
          <p:spPr bwMode="auto">
            <a:xfrm>
              <a:off x="3215" y="2798"/>
              <a:ext cx="348" cy="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5" name="Line 163"/>
            <p:cNvSpPr>
              <a:spLocks noChangeShapeType="1"/>
            </p:cNvSpPr>
            <p:nvPr/>
          </p:nvSpPr>
          <p:spPr bwMode="auto">
            <a:xfrm flipV="1">
              <a:off x="3563" y="2795"/>
              <a:ext cx="356" cy="1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6" name="Line 164"/>
            <p:cNvSpPr>
              <a:spLocks noChangeShapeType="1"/>
            </p:cNvSpPr>
            <p:nvPr/>
          </p:nvSpPr>
          <p:spPr bwMode="auto">
            <a:xfrm>
              <a:off x="3213" y="2752"/>
              <a:ext cx="350" cy="1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7" name="Line 165"/>
            <p:cNvSpPr>
              <a:spLocks noChangeShapeType="1"/>
            </p:cNvSpPr>
            <p:nvPr/>
          </p:nvSpPr>
          <p:spPr bwMode="auto">
            <a:xfrm flipV="1">
              <a:off x="3562" y="2745"/>
              <a:ext cx="359" cy="2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68" name="Freeform 166"/>
            <p:cNvSpPr>
              <a:spLocks/>
            </p:cNvSpPr>
            <p:nvPr/>
          </p:nvSpPr>
          <p:spPr bwMode="auto">
            <a:xfrm>
              <a:off x="3225" y="3026"/>
              <a:ext cx="683" cy="131"/>
            </a:xfrm>
            <a:custGeom>
              <a:avLst/>
              <a:gdLst>
                <a:gd name="T0" fmla="*/ 682 w 683"/>
                <a:gd name="T1" fmla="*/ 56 h 131"/>
                <a:gd name="T2" fmla="*/ 311 w 683"/>
                <a:gd name="T3" fmla="*/ 130 h 131"/>
                <a:gd name="T4" fmla="*/ 0 w 683"/>
                <a:gd name="T5" fmla="*/ 39 h 131"/>
                <a:gd name="T6" fmla="*/ 338 w 683"/>
                <a:gd name="T7" fmla="*/ 0 h 131"/>
                <a:gd name="T8" fmla="*/ 682 w 683"/>
                <a:gd name="T9" fmla="*/ 56 h 131"/>
                <a:gd name="T10" fmla="*/ 0 60000 65536"/>
                <a:gd name="T11" fmla="*/ 0 60000 65536"/>
                <a:gd name="T12" fmla="*/ 0 60000 65536"/>
                <a:gd name="T13" fmla="*/ 0 60000 65536"/>
                <a:gd name="T14" fmla="*/ 0 60000 65536"/>
                <a:gd name="T15" fmla="*/ 0 w 683"/>
                <a:gd name="T16" fmla="*/ 0 h 131"/>
                <a:gd name="T17" fmla="*/ 683 w 683"/>
                <a:gd name="T18" fmla="*/ 131 h 131"/>
              </a:gdLst>
              <a:ahLst/>
              <a:cxnLst>
                <a:cxn ang="T10">
                  <a:pos x="T0" y="T1"/>
                </a:cxn>
                <a:cxn ang="T11">
                  <a:pos x="T2" y="T3"/>
                </a:cxn>
                <a:cxn ang="T12">
                  <a:pos x="T4" y="T5"/>
                </a:cxn>
                <a:cxn ang="T13">
                  <a:pos x="T6" y="T7"/>
                </a:cxn>
                <a:cxn ang="T14">
                  <a:pos x="T8" y="T9"/>
                </a:cxn>
              </a:cxnLst>
              <a:rect l="T15" t="T16" r="T17" b="T18"/>
              <a:pathLst>
                <a:path w="683" h="131">
                  <a:moveTo>
                    <a:pt x="682" y="56"/>
                  </a:moveTo>
                  <a:lnTo>
                    <a:pt x="311" y="130"/>
                  </a:lnTo>
                  <a:lnTo>
                    <a:pt x="0" y="39"/>
                  </a:lnTo>
                  <a:lnTo>
                    <a:pt x="338" y="0"/>
                  </a:lnTo>
                  <a:lnTo>
                    <a:pt x="682" y="56"/>
                  </a:lnTo>
                </a:path>
              </a:pathLst>
            </a:custGeom>
            <a:noFill/>
            <a:ln w="12700" cap="rnd">
              <a:solidFill>
                <a:srgbClr val="000000"/>
              </a:solidFill>
              <a:round/>
              <a:headEnd type="none" w="sm" len="sm"/>
              <a:tailEnd type="none" w="sm" len="sm"/>
            </a:ln>
          </p:spPr>
          <p:txBody>
            <a:bodyPr/>
            <a:lstStyle/>
            <a:p>
              <a:endParaRPr lang="en-US" sz="2400"/>
            </a:p>
          </p:txBody>
        </p:sp>
        <p:sp>
          <p:nvSpPr>
            <p:cNvPr id="169" name="Freeform 167"/>
            <p:cNvSpPr>
              <a:spLocks/>
            </p:cNvSpPr>
            <p:nvPr/>
          </p:nvSpPr>
          <p:spPr bwMode="auto">
            <a:xfrm>
              <a:off x="3213" y="2752"/>
              <a:ext cx="351" cy="314"/>
            </a:xfrm>
            <a:custGeom>
              <a:avLst/>
              <a:gdLst>
                <a:gd name="T0" fmla="*/ 11 w 351"/>
                <a:gd name="T1" fmla="*/ 313 h 314"/>
                <a:gd name="T2" fmla="*/ 0 w 351"/>
                <a:gd name="T3" fmla="*/ 0 h 314"/>
                <a:gd name="T4" fmla="*/ 350 w 351"/>
                <a:gd name="T5" fmla="*/ 16 h 314"/>
                <a:gd name="T6" fmla="*/ 350 w 351"/>
                <a:gd name="T7" fmla="*/ 273 h 314"/>
                <a:gd name="T8" fmla="*/ 11 w 351"/>
                <a:gd name="T9" fmla="*/ 313 h 314"/>
                <a:gd name="T10" fmla="*/ 0 60000 65536"/>
                <a:gd name="T11" fmla="*/ 0 60000 65536"/>
                <a:gd name="T12" fmla="*/ 0 60000 65536"/>
                <a:gd name="T13" fmla="*/ 0 60000 65536"/>
                <a:gd name="T14" fmla="*/ 0 60000 65536"/>
                <a:gd name="T15" fmla="*/ 0 w 351"/>
                <a:gd name="T16" fmla="*/ 0 h 314"/>
                <a:gd name="T17" fmla="*/ 351 w 351"/>
                <a:gd name="T18" fmla="*/ 314 h 314"/>
              </a:gdLst>
              <a:ahLst/>
              <a:cxnLst>
                <a:cxn ang="T10">
                  <a:pos x="T0" y="T1"/>
                </a:cxn>
                <a:cxn ang="T11">
                  <a:pos x="T2" y="T3"/>
                </a:cxn>
                <a:cxn ang="T12">
                  <a:pos x="T4" y="T5"/>
                </a:cxn>
                <a:cxn ang="T13">
                  <a:pos x="T6" y="T7"/>
                </a:cxn>
                <a:cxn ang="T14">
                  <a:pos x="T8" y="T9"/>
                </a:cxn>
              </a:cxnLst>
              <a:rect l="T15" t="T16" r="T17" b="T18"/>
              <a:pathLst>
                <a:path w="351" h="314">
                  <a:moveTo>
                    <a:pt x="11" y="313"/>
                  </a:moveTo>
                  <a:lnTo>
                    <a:pt x="0" y="0"/>
                  </a:lnTo>
                  <a:lnTo>
                    <a:pt x="350" y="16"/>
                  </a:lnTo>
                  <a:lnTo>
                    <a:pt x="350" y="273"/>
                  </a:lnTo>
                  <a:lnTo>
                    <a:pt x="11" y="313"/>
                  </a:lnTo>
                </a:path>
              </a:pathLst>
            </a:custGeom>
            <a:noFill/>
            <a:ln w="12700" cap="rnd">
              <a:solidFill>
                <a:srgbClr val="000000"/>
              </a:solidFill>
              <a:round/>
              <a:headEnd type="none" w="sm" len="sm"/>
              <a:tailEnd type="none" w="sm" len="sm"/>
            </a:ln>
          </p:spPr>
          <p:txBody>
            <a:bodyPr/>
            <a:lstStyle/>
            <a:p>
              <a:endParaRPr lang="en-US" sz="2400"/>
            </a:p>
          </p:txBody>
        </p:sp>
        <p:sp>
          <p:nvSpPr>
            <p:cNvPr id="170" name="Freeform 168"/>
            <p:cNvSpPr>
              <a:spLocks/>
            </p:cNvSpPr>
            <p:nvPr/>
          </p:nvSpPr>
          <p:spPr bwMode="auto">
            <a:xfrm>
              <a:off x="3562" y="2745"/>
              <a:ext cx="360" cy="338"/>
            </a:xfrm>
            <a:custGeom>
              <a:avLst/>
              <a:gdLst>
                <a:gd name="T0" fmla="*/ 0 w 360"/>
                <a:gd name="T1" fmla="*/ 280 h 338"/>
                <a:gd name="T2" fmla="*/ 0 w 360"/>
                <a:gd name="T3" fmla="*/ 24 h 338"/>
                <a:gd name="T4" fmla="*/ 359 w 360"/>
                <a:gd name="T5" fmla="*/ 0 h 338"/>
                <a:gd name="T6" fmla="*/ 344 w 360"/>
                <a:gd name="T7" fmla="*/ 337 h 338"/>
                <a:gd name="T8" fmla="*/ 0 w 360"/>
                <a:gd name="T9" fmla="*/ 280 h 338"/>
                <a:gd name="T10" fmla="*/ 0 60000 65536"/>
                <a:gd name="T11" fmla="*/ 0 60000 65536"/>
                <a:gd name="T12" fmla="*/ 0 60000 65536"/>
                <a:gd name="T13" fmla="*/ 0 60000 65536"/>
                <a:gd name="T14" fmla="*/ 0 60000 65536"/>
                <a:gd name="T15" fmla="*/ 0 w 360"/>
                <a:gd name="T16" fmla="*/ 0 h 338"/>
                <a:gd name="T17" fmla="*/ 360 w 360"/>
                <a:gd name="T18" fmla="*/ 338 h 338"/>
              </a:gdLst>
              <a:ahLst/>
              <a:cxnLst>
                <a:cxn ang="T10">
                  <a:pos x="T0" y="T1"/>
                </a:cxn>
                <a:cxn ang="T11">
                  <a:pos x="T2" y="T3"/>
                </a:cxn>
                <a:cxn ang="T12">
                  <a:pos x="T4" y="T5"/>
                </a:cxn>
                <a:cxn ang="T13">
                  <a:pos x="T6" y="T7"/>
                </a:cxn>
                <a:cxn ang="T14">
                  <a:pos x="T8" y="T9"/>
                </a:cxn>
              </a:cxnLst>
              <a:rect l="T15" t="T16" r="T17" b="T18"/>
              <a:pathLst>
                <a:path w="360" h="338">
                  <a:moveTo>
                    <a:pt x="0" y="280"/>
                  </a:moveTo>
                  <a:lnTo>
                    <a:pt x="0" y="24"/>
                  </a:lnTo>
                  <a:lnTo>
                    <a:pt x="359" y="0"/>
                  </a:lnTo>
                  <a:lnTo>
                    <a:pt x="344" y="337"/>
                  </a:lnTo>
                  <a:lnTo>
                    <a:pt x="0" y="280"/>
                  </a:lnTo>
                </a:path>
              </a:pathLst>
            </a:custGeom>
            <a:noFill/>
            <a:ln w="12700" cap="rnd">
              <a:solidFill>
                <a:srgbClr val="000000"/>
              </a:solidFill>
              <a:round/>
              <a:headEnd type="none" w="sm" len="sm"/>
              <a:tailEnd type="none" w="sm" len="sm"/>
            </a:ln>
          </p:spPr>
          <p:txBody>
            <a:bodyPr/>
            <a:lstStyle/>
            <a:p>
              <a:endParaRPr lang="en-US" sz="2400"/>
            </a:p>
          </p:txBody>
        </p:sp>
        <p:sp>
          <p:nvSpPr>
            <p:cNvPr id="171" name="Line 169"/>
            <p:cNvSpPr>
              <a:spLocks noChangeShapeType="1"/>
            </p:cNvSpPr>
            <p:nvPr/>
          </p:nvSpPr>
          <p:spPr bwMode="auto">
            <a:xfrm>
              <a:off x="3225" y="3065"/>
              <a:ext cx="312" cy="9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72" name="Line 170"/>
            <p:cNvSpPr>
              <a:spLocks noChangeShapeType="1"/>
            </p:cNvSpPr>
            <p:nvPr/>
          </p:nvSpPr>
          <p:spPr bwMode="auto">
            <a:xfrm flipH="1">
              <a:off x="3537" y="3082"/>
              <a:ext cx="370" cy="7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173" name="Freeform 171"/>
            <p:cNvSpPr>
              <a:spLocks/>
            </p:cNvSpPr>
            <p:nvPr/>
          </p:nvSpPr>
          <p:spPr bwMode="auto">
            <a:xfrm>
              <a:off x="3726" y="2845"/>
              <a:ext cx="71" cy="1"/>
            </a:xfrm>
            <a:custGeom>
              <a:avLst/>
              <a:gdLst>
                <a:gd name="T0" fmla="*/ 70 w 71"/>
                <a:gd name="T1" fmla="*/ 0 h 1"/>
                <a:gd name="T2" fmla="*/ 38 w 71"/>
                <a:gd name="T3" fmla="*/ 0 h 1"/>
                <a:gd name="T4" fmla="*/ 0 w 71"/>
                <a:gd name="T5" fmla="*/ 0 h 1"/>
                <a:gd name="T6" fmla="*/ 28 w 71"/>
                <a:gd name="T7" fmla="*/ 0 h 1"/>
                <a:gd name="T8" fmla="*/ 70 w 71"/>
                <a:gd name="T9" fmla="*/ 0 h 1"/>
                <a:gd name="T10" fmla="*/ 0 60000 65536"/>
                <a:gd name="T11" fmla="*/ 0 60000 65536"/>
                <a:gd name="T12" fmla="*/ 0 60000 65536"/>
                <a:gd name="T13" fmla="*/ 0 60000 65536"/>
                <a:gd name="T14" fmla="*/ 0 60000 65536"/>
                <a:gd name="T15" fmla="*/ 0 w 71"/>
                <a:gd name="T16" fmla="*/ 0 h 1"/>
                <a:gd name="T17" fmla="*/ 71 w 71"/>
                <a:gd name="T18" fmla="*/ 1 h 1"/>
              </a:gdLst>
              <a:ahLst/>
              <a:cxnLst>
                <a:cxn ang="T10">
                  <a:pos x="T0" y="T1"/>
                </a:cxn>
                <a:cxn ang="T11">
                  <a:pos x="T2" y="T3"/>
                </a:cxn>
                <a:cxn ang="T12">
                  <a:pos x="T4" y="T5"/>
                </a:cxn>
                <a:cxn ang="T13">
                  <a:pos x="T6" y="T7"/>
                </a:cxn>
                <a:cxn ang="T14">
                  <a:pos x="T8" y="T9"/>
                </a:cxn>
              </a:cxnLst>
              <a:rect l="T15" t="T16" r="T17" b="T18"/>
              <a:pathLst>
                <a:path w="71" h="1">
                  <a:moveTo>
                    <a:pt x="70" y="0"/>
                  </a:moveTo>
                  <a:lnTo>
                    <a:pt x="38" y="0"/>
                  </a:lnTo>
                  <a:lnTo>
                    <a:pt x="0" y="0"/>
                  </a:lnTo>
                  <a:lnTo>
                    <a:pt x="28" y="0"/>
                  </a:lnTo>
                  <a:lnTo>
                    <a:pt x="70" y="0"/>
                  </a:lnTo>
                </a:path>
              </a:pathLst>
            </a:custGeom>
            <a:solidFill>
              <a:srgbClr val="480060"/>
            </a:solidFill>
            <a:ln w="9525" cap="rnd">
              <a:noFill/>
              <a:round/>
              <a:headEnd/>
              <a:tailEnd/>
            </a:ln>
          </p:spPr>
          <p:txBody>
            <a:bodyPr/>
            <a:lstStyle/>
            <a:p>
              <a:endParaRPr lang="en-US" sz="2400"/>
            </a:p>
          </p:txBody>
        </p:sp>
        <p:sp>
          <p:nvSpPr>
            <p:cNvPr id="174" name="Freeform 172"/>
            <p:cNvSpPr>
              <a:spLocks/>
            </p:cNvSpPr>
            <p:nvPr/>
          </p:nvSpPr>
          <p:spPr bwMode="auto">
            <a:xfrm>
              <a:off x="3726" y="2845"/>
              <a:ext cx="71" cy="1"/>
            </a:xfrm>
            <a:custGeom>
              <a:avLst/>
              <a:gdLst>
                <a:gd name="T0" fmla="*/ 70 w 71"/>
                <a:gd name="T1" fmla="*/ 0 h 1"/>
                <a:gd name="T2" fmla="*/ 38 w 71"/>
                <a:gd name="T3" fmla="*/ 0 h 1"/>
                <a:gd name="T4" fmla="*/ 0 w 71"/>
                <a:gd name="T5" fmla="*/ 0 h 1"/>
                <a:gd name="T6" fmla="*/ 28 w 71"/>
                <a:gd name="T7" fmla="*/ 0 h 1"/>
                <a:gd name="T8" fmla="*/ 70 w 71"/>
                <a:gd name="T9" fmla="*/ 0 h 1"/>
                <a:gd name="T10" fmla="*/ 0 60000 65536"/>
                <a:gd name="T11" fmla="*/ 0 60000 65536"/>
                <a:gd name="T12" fmla="*/ 0 60000 65536"/>
                <a:gd name="T13" fmla="*/ 0 60000 65536"/>
                <a:gd name="T14" fmla="*/ 0 60000 65536"/>
                <a:gd name="T15" fmla="*/ 0 w 71"/>
                <a:gd name="T16" fmla="*/ 0 h 1"/>
                <a:gd name="T17" fmla="*/ 71 w 71"/>
                <a:gd name="T18" fmla="*/ 1 h 1"/>
              </a:gdLst>
              <a:ahLst/>
              <a:cxnLst>
                <a:cxn ang="T10">
                  <a:pos x="T0" y="T1"/>
                </a:cxn>
                <a:cxn ang="T11">
                  <a:pos x="T2" y="T3"/>
                </a:cxn>
                <a:cxn ang="T12">
                  <a:pos x="T4" y="T5"/>
                </a:cxn>
                <a:cxn ang="T13">
                  <a:pos x="T6" y="T7"/>
                </a:cxn>
                <a:cxn ang="T14">
                  <a:pos x="T8" y="T9"/>
                </a:cxn>
              </a:cxnLst>
              <a:rect l="T15" t="T16" r="T17" b="T18"/>
              <a:pathLst>
                <a:path w="71" h="1">
                  <a:moveTo>
                    <a:pt x="70" y="0"/>
                  </a:moveTo>
                  <a:lnTo>
                    <a:pt x="38" y="0"/>
                  </a:lnTo>
                  <a:lnTo>
                    <a:pt x="0" y="0"/>
                  </a:lnTo>
                  <a:lnTo>
                    <a:pt x="28" y="0"/>
                  </a:lnTo>
                  <a:lnTo>
                    <a:pt x="70" y="0"/>
                  </a:lnTo>
                </a:path>
              </a:pathLst>
            </a:custGeom>
            <a:noFill/>
            <a:ln w="12700" cap="rnd">
              <a:solidFill>
                <a:srgbClr val="000000"/>
              </a:solidFill>
              <a:round/>
              <a:headEnd type="none" w="sm" len="sm"/>
              <a:tailEnd type="none" w="sm" len="sm"/>
            </a:ln>
          </p:spPr>
          <p:txBody>
            <a:bodyPr/>
            <a:lstStyle/>
            <a:p>
              <a:endParaRPr lang="en-US" sz="2400"/>
            </a:p>
          </p:txBody>
        </p:sp>
        <p:sp>
          <p:nvSpPr>
            <p:cNvPr id="175" name="Freeform 173"/>
            <p:cNvSpPr>
              <a:spLocks/>
            </p:cNvSpPr>
            <p:nvPr/>
          </p:nvSpPr>
          <p:spPr bwMode="auto">
            <a:xfrm>
              <a:off x="3560" y="2863"/>
              <a:ext cx="30" cy="176"/>
            </a:xfrm>
            <a:custGeom>
              <a:avLst/>
              <a:gdLst>
                <a:gd name="T0" fmla="*/ 29 w 30"/>
                <a:gd name="T1" fmla="*/ 170 h 176"/>
                <a:gd name="T2" fmla="*/ 29 w 30"/>
                <a:gd name="T3" fmla="*/ 0 h 176"/>
                <a:gd name="T4" fmla="*/ 0 w 30"/>
                <a:gd name="T5" fmla="*/ 1 h 176"/>
                <a:gd name="T6" fmla="*/ 0 w 30"/>
                <a:gd name="T7" fmla="*/ 175 h 176"/>
                <a:gd name="T8" fmla="*/ 29 w 30"/>
                <a:gd name="T9" fmla="*/ 170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0"/>
                  </a:moveTo>
                  <a:lnTo>
                    <a:pt x="29" y="0"/>
                  </a:lnTo>
                  <a:lnTo>
                    <a:pt x="0" y="1"/>
                  </a:lnTo>
                  <a:lnTo>
                    <a:pt x="0" y="175"/>
                  </a:lnTo>
                  <a:lnTo>
                    <a:pt x="29" y="170"/>
                  </a:lnTo>
                </a:path>
              </a:pathLst>
            </a:custGeom>
            <a:solidFill>
              <a:srgbClr val="480060"/>
            </a:solidFill>
            <a:ln w="9525" cap="rnd">
              <a:noFill/>
              <a:round/>
              <a:headEnd/>
              <a:tailEnd/>
            </a:ln>
          </p:spPr>
          <p:txBody>
            <a:bodyPr/>
            <a:lstStyle/>
            <a:p>
              <a:endParaRPr lang="en-US" sz="2400"/>
            </a:p>
          </p:txBody>
        </p:sp>
        <p:sp>
          <p:nvSpPr>
            <p:cNvPr id="176" name="Freeform 174"/>
            <p:cNvSpPr>
              <a:spLocks/>
            </p:cNvSpPr>
            <p:nvPr/>
          </p:nvSpPr>
          <p:spPr bwMode="auto">
            <a:xfrm>
              <a:off x="3560" y="2863"/>
              <a:ext cx="30" cy="176"/>
            </a:xfrm>
            <a:custGeom>
              <a:avLst/>
              <a:gdLst>
                <a:gd name="T0" fmla="*/ 29 w 30"/>
                <a:gd name="T1" fmla="*/ 170 h 176"/>
                <a:gd name="T2" fmla="*/ 29 w 30"/>
                <a:gd name="T3" fmla="*/ 0 h 176"/>
                <a:gd name="T4" fmla="*/ 0 w 30"/>
                <a:gd name="T5" fmla="*/ 1 h 176"/>
                <a:gd name="T6" fmla="*/ 0 w 30"/>
                <a:gd name="T7" fmla="*/ 175 h 176"/>
                <a:gd name="T8" fmla="*/ 29 w 30"/>
                <a:gd name="T9" fmla="*/ 170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0"/>
                  </a:moveTo>
                  <a:lnTo>
                    <a:pt x="29" y="0"/>
                  </a:lnTo>
                  <a:lnTo>
                    <a:pt x="0" y="1"/>
                  </a:lnTo>
                  <a:lnTo>
                    <a:pt x="0" y="175"/>
                  </a:lnTo>
                  <a:lnTo>
                    <a:pt x="29" y="170"/>
                  </a:lnTo>
                </a:path>
              </a:pathLst>
            </a:custGeom>
            <a:noFill/>
            <a:ln w="12700" cap="rnd">
              <a:solidFill>
                <a:srgbClr val="000000"/>
              </a:solidFill>
              <a:round/>
              <a:headEnd type="none" w="sm" len="sm"/>
              <a:tailEnd type="none" w="sm" len="sm"/>
            </a:ln>
          </p:spPr>
          <p:txBody>
            <a:bodyPr/>
            <a:lstStyle/>
            <a:p>
              <a:endParaRPr lang="en-US" sz="2400"/>
            </a:p>
          </p:txBody>
        </p:sp>
        <p:sp>
          <p:nvSpPr>
            <p:cNvPr id="177" name="Freeform 175"/>
            <p:cNvSpPr>
              <a:spLocks/>
            </p:cNvSpPr>
            <p:nvPr/>
          </p:nvSpPr>
          <p:spPr bwMode="auto">
            <a:xfrm>
              <a:off x="3619" y="2884"/>
              <a:ext cx="33" cy="165"/>
            </a:xfrm>
            <a:custGeom>
              <a:avLst/>
              <a:gdLst>
                <a:gd name="T0" fmla="*/ 32 w 33"/>
                <a:gd name="T1" fmla="*/ 159 h 165"/>
                <a:gd name="T2" fmla="*/ 32 w 33"/>
                <a:gd name="T3" fmla="*/ 0 h 165"/>
                <a:gd name="T4" fmla="*/ 2 w 33"/>
                <a:gd name="T5" fmla="*/ 0 h 165"/>
                <a:gd name="T6" fmla="*/ 0 w 33"/>
                <a:gd name="T7" fmla="*/ 164 h 165"/>
                <a:gd name="T8" fmla="*/ 32 w 33"/>
                <a:gd name="T9" fmla="*/ 159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32" y="159"/>
                  </a:moveTo>
                  <a:lnTo>
                    <a:pt x="32" y="0"/>
                  </a:lnTo>
                  <a:lnTo>
                    <a:pt x="2" y="0"/>
                  </a:lnTo>
                  <a:lnTo>
                    <a:pt x="0" y="164"/>
                  </a:lnTo>
                  <a:lnTo>
                    <a:pt x="32" y="159"/>
                  </a:lnTo>
                </a:path>
              </a:pathLst>
            </a:custGeom>
            <a:solidFill>
              <a:srgbClr val="480060"/>
            </a:solidFill>
            <a:ln w="9525" cap="rnd">
              <a:noFill/>
              <a:round/>
              <a:headEnd/>
              <a:tailEnd/>
            </a:ln>
          </p:spPr>
          <p:txBody>
            <a:bodyPr/>
            <a:lstStyle/>
            <a:p>
              <a:endParaRPr lang="en-US" sz="2400"/>
            </a:p>
          </p:txBody>
        </p:sp>
        <p:sp>
          <p:nvSpPr>
            <p:cNvPr id="178" name="Freeform 176"/>
            <p:cNvSpPr>
              <a:spLocks/>
            </p:cNvSpPr>
            <p:nvPr/>
          </p:nvSpPr>
          <p:spPr bwMode="auto">
            <a:xfrm>
              <a:off x="3619" y="2884"/>
              <a:ext cx="33" cy="165"/>
            </a:xfrm>
            <a:custGeom>
              <a:avLst/>
              <a:gdLst>
                <a:gd name="T0" fmla="*/ 32 w 33"/>
                <a:gd name="T1" fmla="*/ 159 h 165"/>
                <a:gd name="T2" fmla="*/ 32 w 33"/>
                <a:gd name="T3" fmla="*/ 0 h 165"/>
                <a:gd name="T4" fmla="*/ 2 w 33"/>
                <a:gd name="T5" fmla="*/ 0 h 165"/>
                <a:gd name="T6" fmla="*/ 0 w 33"/>
                <a:gd name="T7" fmla="*/ 164 h 165"/>
                <a:gd name="T8" fmla="*/ 32 w 33"/>
                <a:gd name="T9" fmla="*/ 159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32" y="159"/>
                  </a:moveTo>
                  <a:lnTo>
                    <a:pt x="32" y="0"/>
                  </a:lnTo>
                  <a:lnTo>
                    <a:pt x="2" y="0"/>
                  </a:lnTo>
                  <a:lnTo>
                    <a:pt x="0" y="164"/>
                  </a:lnTo>
                  <a:lnTo>
                    <a:pt x="32" y="159"/>
                  </a:lnTo>
                </a:path>
              </a:pathLst>
            </a:custGeom>
            <a:noFill/>
            <a:ln w="12700" cap="rnd">
              <a:solidFill>
                <a:srgbClr val="000000"/>
              </a:solidFill>
              <a:round/>
              <a:headEnd type="none" w="sm" len="sm"/>
              <a:tailEnd type="none" w="sm" len="sm"/>
            </a:ln>
          </p:spPr>
          <p:txBody>
            <a:bodyPr/>
            <a:lstStyle/>
            <a:p>
              <a:endParaRPr lang="en-US" sz="2400"/>
            </a:p>
          </p:txBody>
        </p:sp>
        <p:sp>
          <p:nvSpPr>
            <p:cNvPr id="179" name="Freeform 177"/>
            <p:cNvSpPr>
              <a:spLocks/>
            </p:cNvSpPr>
            <p:nvPr/>
          </p:nvSpPr>
          <p:spPr bwMode="auto">
            <a:xfrm>
              <a:off x="3684" y="2821"/>
              <a:ext cx="36" cy="239"/>
            </a:xfrm>
            <a:custGeom>
              <a:avLst/>
              <a:gdLst>
                <a:gd name="T0" fmla="*/ 32 w 36"/>
                <a:gd name="T1" fmla="*/ 233 h 239"/>
                <a:gd name="T2" fmla="*/ 35 w 36"/>
                <a:gd name="T3" fmla="*/ 0 h 239"/>
                <a:gd name="T4" fmla="*/ 5 w 36"/>
                <a:gd name="T5" fmla="*/ 0 h 239"/>
                <a:gd name="T6" fmla="*/ 0 w 36"/>
                <a:gd name="T7" fmla="*/ 238 h 239"/>
                <a:gd name="T8" fmla="*/ 32 w 36"/>
                <a:gd name="T9" fmla="*/ 233 h 239"/>
                <a:gd name="T10" fmla="*/ 0 60000 65536"/>
                <a:gd name="T11" fmla="*/ 0 60000 65536"/>
                <a:gd name="T12" fmla="*/ 0 60000 65536"/>
                <a:gd name="T13" fmla="*/ 0 60000 65536"/>
                <a:gd name="T14" fmla="*/ 0 60000 65536"/>
                <a:gd name="T15" fmla="*/ 0 w 36"/>
                <a:gd name="T16" fmla="*/ 0 h 239"/>
                <a:gd name="T17" fmla="*/ 36 w 36"/>
                <a:gd name="T18" fmla="*/ 239 h 239"/>
              </a:gdLst>
              <a:ahLst/>
              <a:cxnLst>
                <a:cxn ang="T10">
                  <a:pos x="T0" y="T1"/>
                </a:cxn>
                <a:cxn ang="T11">
                  <a:pos x="T2" y="T3"/>
                </a:cxn>
                <a:cxn ang="T12">
                  <a:pos x="T4" y="T5"/>
                </a:cxn>
                <a:cxn ang="T13">
                  <a:pos x="T6" y="T7"/>
                </a:cxn>
                <a:cxn ang="T14">
                  <a:pos x="T8" y="T9"/>
                </a:cxn>
              </a:cxnLst>
              <a:rect l="T15" t="T16" r="T17" b="T18"/>
              <a:pathLst>
                <a:path w="36" h="239">
                  <a:moveTo>
                    <a:pt x="32" y="233"/>
                  </a:moveTo>
                  <a:lnTo>
                    <a:pt x="35" y="0"/>
                  </a:lnTo>
                  <a:lnTo>
                    <a:pt x="5" y="0"/>
                  </a:lnTo>
                  <a:lnTo>
                    <a:pt x="0" y="238"/>
                  </a:lnTo>
                  <a:lnTo>
                    <a:pt x="32" y="233"/>
                  </a:lnTo>
                </a:path>
              </a:pathLst>
            </a:custGeom>
            <a:solidFill>
              <a:srgbClr val="480060"/>
            </a:solidFill>
            <a:ln w="9525" cap="rnd">
              <a:noFill/>
              <a:round/>
              <a:headEnd/>
              <a:tailEnd/>
            </a:ln>
          </p:spPr>
          <p:txBody>
            <a:bodyPr/>
            <a:lstStyle/>
            <a:p>
              <a:endParaRPr lang="en-US" sz="2400"/>
            </a:p>
          </p:txBody>
        </p:sp>
        <p:sp>
          <p:nvSpPr>
            <p:cNvPr id="180" name="Freeform 178"/>
            <p:cNvSpPr>
              <a:spLocks/>
            </p:cNvSpPr>
            <p:nvPr/>
          </p:nvSpPr>
          <p:spPr bwMode="auto">
            <a:xfrm>
              <a:off x="3684" y="2821"/>
              <a:ext cx="36" cy="239"/>
            </a:xfrm>
            <a:custGeom>
              <a:avLst/>
              <a:gdLst>
                <a:gd name="T0" fmla="*/ 32 w 36"/>
                <a:gd name="T1" fmla="*/ 233 h 239"/>
                <a:gd name="T2" fmla="*/ 35 w 36"/>
                <a:gd name="T3" fmla="*/ 0 h 239"/>
                <a:gd name="T4" fmla="*/ 5 w 36"/>
                <a:gd name="T5" fmla="*/ 0 h 239"/>
                <a:gd name="T6" fmla="*/ 0 w 36"/>
                <a:gd name="T7" fmla="*/ 238 h 239"/>
                <a:gd name="T8" fmla="*/ 32 w 36"/>
                <a:gd name="T9" fmla="*/ 233 h 239"/>
                <a:gd name="T10" fmla="*/ 0 60000 65536"/>
                <a:gd name="T11" fmla="*/ 0 60000 65536"/>
                <a:gd name="T12" fmla="*/ 0 60000 65536"/>
                <a:gd name="T13" fmla="*/ 0 60000 65536"/>
                <a:gd name="T14" fmla="*/ 0 60000 65536"/>
                <a:gd name="T15" fmla="*/ 0 w 36"/>
                <a:gd name="T16" fmla="*/ 0 h 239"/>
                <a:gd name="T17" fmla="*/ 36 w 36"/>
                <a:gd name="T18" fmla="*/ 239 h 239"/>
              </a:gdLst>
              <a:ahLst/>
              <a:cxnLst>
                <a:cxn ang="T10">
                  <a:pos x="T0" y="T1"/>
                </a:cxn>
                <a:cxn ang="T11">
                  <a:pos x="T2" y="T3"/>
                </a:cxn>
                <a:cxn ang="T12">
                  <a:pos x="T4" y="T5"/>
                </a:cxn>
                <a:cxn ang="T13">
                  <a:pos x="T6" y="T7"/>
                </a:cxn>
                <a:cxn ang="T14">
                  <a:pos x="T8" y="T9"/>
                </a:cxn>
              </a:cxnLst>
              <a:rect l="T15" t="T16" r="T17" b="T18"/>
              <a:pathLst>
                <a:path w="36" h="239">
                  <a:moveTo>
                    <a:pt x="32" y="233"/>
                  </a:moveTo>
                  <a:lnTo>
                    <a:pt x="35" y="0"/>
                  </a:lnTo>
                  <a:lnTo>
                    <a:pt x="5" y="0"/>
                  </a:lnTo>
                  <a:lnTo>
                    <a:pt x="0" y="238"/>
                  </a:lnTo>
                  <a:lnTo>
                    <a:pt x="32" y="233"/>
                  </a:lnTo>
                </a:path>
              </a:pathLst>
            </a:custGeom>
            <a:noFill/>
            <a:ln w="12700" cap="rnd">
              <a:solidFill>
                <a:srgbClr val="000000"/>
              </a:solidFill>
              <a:round/>
              <a:headEnd type="none" w="sm" len="sm"/>
              <a:tailEnd type="none" w="sm" len="sm"/>
            </a:ln>
          </p:spPr>
          <p:txBody>
            <a:bodyPr/>
            <a:lstStyle/>
            <a:p>
              <a:endParaRPr lang="en-US" sz="2400"/>
            </a:p>
          </p:txBody>
        </p:sp>
        <p:sp>
          <p:nvSpPr>
            <p:cNvPr id="181" name="Freeform 179"/>
            <p:cNvSpPr>
              <a:spLocks/>
            </p:cNvSpPr>
            <p:nvPr/>
          </p:nvSpPr>
          <p:spPr bwMode="auto">
            <a:xfrm>
              <a:off x="3758" y="2844"/>
              <a:ext cx="38" cy="229"/>
            </a:xfrm>
            <a:custGeom>
              <a:avLst/>
              <a:gdLst>
                <a:gd name="T0" fmla="*/ 28 w 38"/>
                <a:gd name="T1" fmla="*/ 223 h 229"/>
                <a:gd name="T2" fmla="*/ 37 w 38"/>
                <a:gd name="T3" fmla="*/ 0 h 229"/>
                <a:gd name="T4" fmla="*/ 4 w 38"/>
                <a:gd name="T5" fmla="*/ 0 h 229"/>
                <a:gd name="T6" fmla="*/ 0 w 38"/>
                <a:gd name="T7" fmla="*/ 228 h 229"/>
                <a:gd name="T8" fmla="*/ 28 w 38"/>
                <a:gd name="T9" fmla="*/ 223 h 229"/>
                <a:gd name="T10" fmla="*/ 0 60000 65536"/>
                <a:gd name="T11" fmla="*/ 0 60000 65536"/>
                <a:gd name="T12" fmla="*/ 0 60000 65536"/>
                <a:gd name="T13" fmla="*/ 0 60000 65536"/>
                <a:gd name="T14" fmla="*/ 0 60000 65536"/>
                <a:gd name="T15" fmla="*/ 0 w 38"/>
                <a:gd name="T16" fmla="*/ 0 h 229"/>
                <a:gd name="T17" fmla="*/ 38 w 38"/>
                <a:gd name="T18" fmla="*/ 229 h 229"/>
              </a:gdLst>
              <a:ahLst/>
              <a:cxnLst>
                <a:cxn ang="T10">
                  <a:pos x="T0" y="T1"/>
                </a:cxn>
                <a:cxn ang="T11">
                  <a:pos x="T2" y="T3"/>
                </a:cxn>
                <a:cxn ang="T12">
                  <a:pos x="T4" y="T5"/>
                </a:cxn>
                <a:cxn ang="T13">
                  <a:pos x="T6" y="T7"/>
                </a:cxn>
                <a:cxn ang="T14">
                  <a:pos x="T8" y="T9"/>
                </a:cxn>
              </a:cxnLst>
              <a:rect l="T15" t="T16" r="T17" b="T18"/>
              <a:pathLst>
                <a:path w="38" h="229">
                  <a:moveTo>
                    <a:pt x="28" y="223"/>
                  </a:moveTo>
                  <a:lnTo>
                    <a:pt x="37" y="0"/>
                  </a:lnTo>
                  <a:lnTo>
                    <a:pt x="4" y="0"/>
                  </a:lnTo>
                  <a:lnTo>
                    <a:pt x="0" y="228"/>
                  </a:lnTo>
                  <a:lnTo>
                    <a:pt x="28" y="223"/>
                  </a:lnTo>
                </a:path>
              </a:pathLst>
            </a:custGeom>
            <a:solidFill>
              <a:srgbClr val="480060"/>
            </a:solidFill>
            <a:ln w="9525" cap="rnd">
              <a:noFill/>
              <a:round/>
              <a:headEnd/>
              <a:tailEnd/>
            </a:ln>
          </p:spPr>
          <p:txBody>
            <a:bodyPr/>
            <a:lstStyle/>
            <a:p>
              <a:endParaRPr lang="en-US" sz="2400"/>
            </a:p>
          </p:txBody>
        </p:sp>
        <p:sp>
          <p:nvSpPr>
            <p:cNvPr id="182" name="Freeform 180"/>
            <p:cNvSpPr>
              <a:spLocks/>
            </p:cNvSpPr>
            <p:nvPr/>
          </p:nvSpPr>
          <p:spPr bwMode="auto">
            <a:xfrm>
              <a:off x="3758" y="2844"/>
              <a:ext cx="38" cy="229"/>
            </a:xfrm>
            <a:custGeom>
              <a:avLst/>
              <a:gdLst>
                <a:gd name="T0" fmla="*/ 28 w 38"/>
                <a:gd name="T1" fmla="*/ 223 h 229"/>
                <a:gd name="T2" fmla="*/ 37 w 38"/>
                <a:gd name="T3" fmla="*/ 0 h 229"/>
                <a:gd name="T4" fmla="*/ 4 w 38"/>
                <a:gd name="T5" fmla="*/ 0 h 229"/>
                <a:gd name="T6" fmla="*/ 0 w 38"/>
                <a:gd name="T7" fmla="*/ 228 h 229"/>
                <a:gd name="T8" fmla="*/ 28 w 38"/>
                <a:gd name="T9" fmla="*/ 223 h 229"/>
                <a:gd name="T10" fmla="*/ 0 60000 65536"/>
                <a:gd name="T11" fmla="*/ 0 60000 65536"/>
                <a:gd name="T12" fmla="*/ 0 60000 65536"/>
                <a:gd name="T13" fmla="*/ 0 60000 65536"/>
                <a:gd name="T14" fmla="*/ 0 60000 65536"/>
                <a:gd name="T15" fmla="*/ 0 w 38"/>
                <a:gd name="T16" fmla="*/ 0 h 229"/>
                <a:gd name="T17" fmla="*/ 38 w 38"/>
                <a:gd name="T18" fmla="*/ 229 h 229"/>
              </a:gdLst>
              <a:ahLst/>
              <a:cxnLst>
                <a:cxn ang="T10">
                  <a:pos x="T0" y="T1"/>
                </a:cxn>
                <a:cxn ang="T11">
                  <a:pos x="T2" y="T3"/>
                </a:cxn>
                <a:cxn ang="T12">
                  <a:pos x="T4" y="T5"/>
                </a:cxn>
                <a:cxn ang="T13">
                  <a:pos x="T6" y="T7"/>
                </a:cxn>
                <a:cxn ang="T14">
                  <a:pos x="T8" y="T9"/>
                </a:cxn>
              </a:cxnLst>
              <a:rect l="T15" t="T16" r="T17" b="T18"/>
              <a:pathLst>
                <a:path w="38" h="229">
                  <a:moveTo>
                    <a:pt x="28" y="223"/>
                  </a:moveTo>
                  <a:lnTo>
                    <a:pt x="37" y="0"/>
                  </a:lnTo>
                  <a:lnTo>
                    <a:pt x="4" y="0"/>
                  </a:lnTo>
                  <a:lnTo>
                    <a:pt x="0" y="228"/>
                  </a:lnTo>
                  <a:lnTo>
                    <a:pt x="28" y="223"/>
                  </a:lnTo>
                </a:path>
              </a:pathLst>
            </a:custGeom>
            <a:noFill/>
            <a:ln w="12700" cap="rnd">
              <a:solidFill>
                <a:srgbClr val="000000"/>
              </a:solidFill>
              <a:round/>
              <a:headEnd type="none" w="sm" len="sm"/>
              <a:tailEnd type="none" w="sm" len="sm"/>
            </a:ln>
          </p:spPr>
          <p:txBody>
            <a:bodyPr/>
            <a:lstStyle/>
            <a:p>
              <a:endParaRPr lang="en-US" sz="2400"/>
            </a:p>
          </p:txBody>
        </p:sp>
        <p:sp>
          <p:nvSpPr>
            <p:cNvPr id="183" name="Freeform 181"/>
            <p:cNvSpPr>
              <a:spLocks/>
            </p:cNvSpPr>
            <p:nvPr/>
          </p:nvSpPr>
          <p:spPr bwMode="auto">
            <a:xfrm>
              <a:off x="3842" y="2869"/>
              <a:ext cx="37" cy="218"/>
            </a:xfrm>
            <a:custGeom>
              <a:avLst/>
              <a:gdLst>
                <a:gd name="T0" fmla="*/ 28 w 37"/>
                <a:gd name="T1" fmla="*/ 212 h 218"/>
                <a:gd name="T2" fmla="*/ 36 w 37"/>
                <a:gd name="T3" fmla="*/ 0 h 218"/>
                <a:gd name="T4" fmla="*/ 7 w 37"/>
                <a:gd name="T5" fmla="*/ 0 h 218"/>
                <a:gd name="T6" fmla="*/ 0 w 37"/>
                <a:gd name="T7" fmla="*/ 217 h 218"/>
                <a:gd name="T8" fmla="*/ 28 w 37"/>
                <a:gd name="T9" fmla="*/ 212 h 218"/>
                <a:gd name="T10" fmla="*/ 0 60000 65536"/>
                <a:gd name="T11" fmla="*/ 0 60000 65536"/>
                <a:gd name="T12" fmla="*/ 0 60000 65536"/>
                <a:gd name="T13" fmla="*/ 0 60000 65536"/>
                <a:gd name="T14" fmla="*/ 0 60000 65536"/>
                <a:gd name="T15" fmla="*/ 0 w 37"/>
                <a:gd name="T16" fmla="*/ 0 h 218"/>
                <a:gd name="T17" fmla="*/ 37 w 37"/>
                <a:gd name="T18" fmla="*/ 218 h 218"/>
              </a:gdLst>
              <a:ahLst/>
              <a:cxnLst>
                <a:cxn ang="T10">
                  <a:pos x="T0" y="T1"/>
                </a:cxn>
                <a:cxn ang="T11">
                  <a:pos x="T2" y="T3"/>
                </a:cxn>
                <a:cxn ang="T12">
                  <a:pos x="T4" y="T5"/>
                </a:cxn>
                <a:cxn ang="T13">
                  <a:pos x="T6" y="T7"/>
                </a:cxn>
                <a:cxn ang="T14">
                  <a:pos x="T8" y="T9"/>
                </a:cxn>
              </a:cxnLst>
              <a:rect l="T15" t="T16" r="T17" b="T18"/>
              <a:pathLst>
                <a:path w="37" h="218">
                  <a:moveTo>
                    <a:pt x="28" y="212"/>
                  </a:moveTo>
                  <a:lnTo>
                    <a:pt x="36" y="0"/>
                  </a:lnTo>
                  <a:lnTo>
                    <a:pt x="7" y="0"/>
                  </a:lnTo>
                  <a:lnTo>
                    <a:pt x="0" y="217"/>
                  </a:lnTo>
                  <a:lnTo>
                    <a:pt x="28" y="212"/>
                  </a:lnTo>
                </a:path>
              </a:pathLst>
            </a:custGeom>
            <a:solidFill>
              <a:srgbClr val="480060"/>
            </a:solidFill>
            <a:ln w="9525" cap="rnd">
              <a:noFill/>
              <a:round/>
              <a:headEnd/>
              <a:tailEnd/>
            </a:ln>
          </p:spPr>
          <p:txBody>
            <a:bodyPr/>
            <a:lstStyle/>
            <a:p>
              <a:endParaRPr lang="en-US" sz="2400"/>
            </a:p>
          </p:txBody>
        </p:sp>
        <p:sp>
          <p:nvSpPr>
            <p:cNvPr id="184" name="Freeform 182"/>
            <p:cNvSpPr>
              <a:spLocks/>
            </p:cNvSpPr>
            <p:nvPr/>
          </p:nvSpPr>
          <p:spPr bwMode="auto">
            <a:xfrm>
              <a:off x="3842" y="2869"/>
              <a:ext cx="37" cy="218"/>
            </a:xfrm>
            <a:custGeom>
              <a:avLst/>
              <a:gdLst>
                <a:gd name="T0" fmla="*/ 28 w 37"/>
                <a:gd name="T1" fmla="*/ 212 h 218"/>
                <a:gd name="T2" fmla="*/ 36 w 37"/>
                <a:gd name="T3" fmla="*/ 0 h 218"/>
                <a:gd name="T4" fmla="*/ 7 w 37"/>
                <a:gd name="T5" fmla="*/ 0 h 218"/>
                <a:gd name="T6" fmla="*/ 0 w 37"/>
                <a:gd name="T7" fmla="*/ 217 h 218"/>
                <a:gd name="T8" fmla="*/ 28 w 37"/>
                <a:gd name="T9" fmla="*/ 212 h 218"/>
                <a:gd name="T10" fmla="*/ 0 60000 65536"/>
                <a:gd name="T11" fmla="*/ 0 60000 65536"/>
                <a:gd name="T12" fmla="*/ 0 60000 65536"/>
                <a:gd name="T13" fmla="*/ 0 60000 65536"/>
                <a:gd name="T14" fmla="*/ 0 60000 65536"/>
                <a:gd name="T15" fmla="*/ 0 w 37"/>
                <a:gd name="T16" fmla="*/ 0 h 218"/>
                <a:gd name="T17" fmla="*/ 37 w 37"/>
                <a:gd name="T18" fmla="*/ 218 h 218"/>
              </a:gdLst>
              <a:ahLst/>
              <a:cxnLst>
                <a:cxn ang="T10">
                  <a:pos x="T0" y="T1"/>
                </a:cxn>
                <a:cxn ang="T11">
                  <a:pos x="T2" y="T3"/>
                </a:cxn>
                <a:cxn ang="T12">
                  <a:pos x="T4" y="T5"/>
                </a:cxn>
                <a:cxn ang="T13">
                  <a:pos x="T6" y="T7"/>
                </a:cxn>
                <a:cxn ang="T14">
                  <a:pos x="T8" y="T9"/>
                </a:cxn>
              </a:cxnLst>
              <a:rect l="T15" t="T16" r="T17" b="T18"/>
              <a:pathLst>
                <a:path w="37" h="218">
                  <a:moveTo>
                    <a:pt x="28" y="212"/>
                  </a:moveTo>
                  <a:lnTo>
                    <a:pt x="36" y="0"/>
                  </a:lnTo>
                  <a:lnTo>
                    <a:pt x="7" y="0"/>
                  </a:lnTo>
                  <a:lnTo>
                    <a:pt x="0" y="217"/>
                  </a:lnTo>
                  <a:lnTo>
                    <a:pt x="28" y="212"/>
                  </a:lnTo>
                </a:path>
              </a:pathLst>
            </a:custGeom>
            <a:noFill/>
            <a:ln w="12700" cap="rnd">
              <a:solidFill>
                <a:srgbClr val="000000"/>
              </a:solidFill>
              <a:round/>
              <a:headEnd type="none" w="sm" len="sm"/>
              <a:tailEnd type="none" w="sm" len="sm"/>
            </a:ln>
          </p:spPr>
          <p:txBody>
            <a:bodyPr/>
            <a:lstStyle/>
            <a:p>
              <a:endParaRPr lang="en-US" sz="2400"/>
            </a:p>
          </p:txBody>
        </p:sp>
        <p:sp>
          <p:nvSpPr>
            <p:cNvPr id="185" name="Freeform 183"/>
            <p:cNvSpPr>
              <a:spLocks/>
            </p:cNvSpPr>
            <p:nvPr/>
          </p:nvSpPr>
          <p:spPr bwMode="auto">
            <a:xfrm>
              <a:off x="3531" y="2863"/>
              <a:ext cx="30" cy="176"/>
            </a:xfrm>
            <a:custGeom>
              <a:avLst/>
              <a:gdLst>
                <a:gd name="T0" fmla="*/ 29 w 30"/>
                <a:gd name="T1" fmla="*/ 175 h 176"/>
                <a:gd name="T2" fmla="*/ 29 w 30"/>
                <a:gd name="T3" fmla="*/ 1 h 176"/>
                <a:gd name="T4" fmla="*/ 0 w 30"/>
                <a:gd name="T5" fmla="*/ 0 h 176"/>
                <a:gd name="T6" fmla="*/ 2 w 30"/>
                <a:gd name="T7" fmla="*/ 170 h 176"/>
                <a:gd name="T8" fmla="*/ 29 w 30"/>
                <a:gd name="T9" fmla="*/ 175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5"/>
                  </a:moveTo>
                  <a:lnTo>
                    <a:pt x="29" y="1"/>
                  </a:lnTo>
                  <a:lnTo>
                    <a:pt x="0" y="0"/>
                  </a:lnTo>
                  <a:lnTo>
                    <a:pt x="2" y="170"/>
                  </a:lnTo>
                  <a:lnTo>
                    <a:pt x="29" y="175"/>
                  </a:lnTo>
                </a:path>
              </a:pathLst>
            </a:custGeom>
            <a:solidFill>
              <a:srgbClr val="600080"/>
            </a:solidFill>
            <a:ln w="9525" cap="rnd">
              <a:noFill/>
              <a:round/>
              <a:headEnd/>
              <a:tailEnd/>
            </a:ln>
          </p:spPr>
          <p:txBody>
            <a:bodyPr/>
            <a:lstStyle/>
            <a:p>
              <a:endParaRPr lang="en-US" sz="2400"/>
            </a:p>
          </p:txBody>
        </p:sp>
        <p:sp>
          <p:nvSpPr>
            <p:cNvPr id="186" name="Freeform 184"/>
            <p:cNvSpPr>
              <a:spLocks/>
            </p:cNvSpPr>
            <p:nvPr/>
          </p:nvSpPr>
          <p:spPr bwMode="auto">
            <a:xfrm>
              <a:off x="3531" y="2863"/>
              <a:ext cx="30" cy="176"/>
            </a:xfrm>
            <a:custGeom>
              <a:avLst/>
              <a:gdLst>
                <a:gd name="T0" fmla="*/ 29 w 30"/>
                <a:gd name="T1" fmla="*/ 175 h 176"/>
                <a:gd name="T2" fmla="*/ 29 w 30"/>
                <a:gd name="T3" fmla="*/ 1 h 176"/>
                <a:gd name="T4" fmla="*/ 0 w 30"/>
                <a:gd name="T5" fmla="*/ 0 h 176"/>
                <a:gd name="T6" fmla="*/ 2 w 30"/>
                <a:gd name="T7" fmla="*/ 170 h 176"/>
                <a:gd name="T8" fmla="*/ 29 w 30"/>
                <a:gd name="T9" fmla="*/ 175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5"/>
                  </a:moveTo>
                  <a:lnTo>
                    <a:pt x="29" y="1"/>
                  </a:lnTo>
                  <a:lnTo>
                    <a:pt x="0" y="0"/>
                  </a:lnTo>
                  <a:lnTo>
                    <a:pt x="2" y="170"/>
                  </a:lnTo>
                  <a:lnTo>
                    <a:pt x="29" y="175"/>
                  </a:lnTo>
                </a:path>
              </a:pathLst>
            </a:custGeom>
            <a:noFill/>
            <a:ln w="12700" cap="rnd">
              <a:solidFill>
                <a:srgbClr val="000000"/>
              </a:solidFill>
              <a:round/>
              <a:headEnd type="none" w="sm" len="sm"/>
              <a:tailEnd type="none" w="sm" len="sm"/>
            </a:ln>
          </p:spPr>
          <p:txBody>
            <a:bodyPr/>
            <a:lstStyle/>
            <a:p>
              <a:endParaRPr lang="en-US" sz="2400"/>
            </a:p>
          </p:txBody>
        </p:sp>
        <p:sp>
          <p:nvSpPr>
            <p:cNvPr id="187" name="Freeform 185"/>
            <p:cNvSpPr>
              <a:spLocks/>
            </p:cNvSpPr>
            <p:nvPr/>
          </p:nvSpPr>
          <p:spPr bwMode="auto">
            <a:xfrm>
              <a:off x="3590" y="2884"/>
              <a:ext cx="33" cy="165"/>
            </a:xfrm>
            <a:custGeom>
              <a:avLst/>
              <a:gdLst>
                <a:gd name="T0" fmla="*/ 29 w 33"/>
                <a:gd name="T1" fmla="*/ 164 h 165"/>
                <a:gd name="T2" fmla="*/ 32 w 33"/>
                <a:gd name="T3" fmla="*/ 0 h 165"/>
                <a:gd name="T4" fmla="*/ 0 w 33"/>
                <a:gd name="T5" fmla="*/ 0 h 165"/>
                <a:gd name="T6" fmla="*/ 0 w 33"/>
                <a:gd name="T7" fmla="*/ 157 h 165"/>
                <a:gd name="T8" fmla="*/ 29 w 33"/>
                <a:gd name="T9" fmla="*/ 164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29" y="164"/>
                  </a:moveTo>
                  <a:lnTo>
                    <a:pt x="32" y="0"/>
                  </a:lnTo>
                  <a:lnTo>
                    <a:pt x="0" y="0"/>
                  </a:lnTo>
                  <a:lnTo>
                    <a:pt x="0" y="157"/>
                  </a:lnTo>
                  <a:lnTo>
                    <a:pt x="29" y="164"/>
                  </a:lnTo>
                </a:path>
              </a:pathLst>
            </a:custGeom>
            <a:solidFill>
              <a:srgbClr val="600080"/>
            </a:solidFill>
            <a:ln w="9525" cap="rnd">
              <a:noFill/>
              <a:round/>
              <a:headEnd/>
              <a:tailEnd/>
            </a:ln>
          </p:spPr>
          <p:txBody>
            <a:bodyPr/>
            <a:lstStyle/>
            <a:p>
              <a:endParaRPr lang="en-US" sz="2400"/>
            </a:p>
          </p:txBody>
        </p:sp>
        <p:sp>
          <p:nvSpPr>
            <p:cNvPr id="188" name="Freeform 186"/>
            <p:cNvSpPr>
              <a:spLocks/>
            </p:cNvSpPr>
            <p:nvPr/>
          </p:nvSpPr>
          <p:spPr bwMode="auto">
            <a:xfrm>
              <a:off x="3590" y="2884"/>
              <a:ext cx="33" cy="165"/>
            </a:xfrm>
            <a:custGeom>
              <a:avLst/>
              <a:gdLst>
                <a:gd name="T0" fmla="*/ 29 w 33"/>
                <a:gd name="T1" fmla="*/ 164 h 165"/>
                <a:gd name="T2" fmla="*/ 32 w 33"/>
                <a:gd name="T3" fmla="*/ 0 h 165"/>
                <a:gd name="T4" fmla="*/ 0 w 33"/>
                <a:gd name="T5" fmla="*/ 0 h 165"/>
                <a:gd name="T6" fmla="*/ 0 w 33"/>
                <a:gd name="T7" fmla="*/ 157 h 165"/>
                <a:gd name="T8" fmla="*/ 29 w 33"/>
                <a:gd name="T9" fmla="*/ 164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29" y="164"/>
                  </a:moveTo>
                  <a:lnTo>
                    <a:pt x="32" y="0"/>
                  </a:lnTo>
                  <a:lnTo>
                    <a:pt x="0" y="0"/>
                  </a:lnTo>
                  <a:lnTo>
                    <a:pt x="0" y="157"/>
                  </a:lnTo>
                  <a:lnTo>
                    <a:pt x="29" y="164"/>
                  </a:lnTo>
                </a:path>
              </a:pathLst>
            </a:custGeom>
            <a:noFill/>
            <a:ln w="12700" cap="rnd">
              <a:solidFill>
                <a:srgbClr val="000000"/>
              </a:solidFill>
              <a:round/>
              <a:headEnd type="none" w="sm" len="sm"/>
              <a:tailEnd type="none" w="sm" len="sm"/>
            </a:ln>
          </p:spPr>
          <p:txBody>
            <a:bodyPr/>
            <a:lstStyle/>
            <a:p>
              <a:endParaRPr lang="en-US" sz="2400"/>
            </a:p>
          </p:txBody>
        </p:sp>
        <p:sp>
          <p:nvSpPr>
            <p:cNvPr id="189" name="Freeform 187"/>
            <p:cNvSpPr>
              <a:spLocks/>
            </p:cNvSpPr>
            <p:nvPr/>
          </p:nvSpPr>
          <p:spPr bwMode="auto">
            <a:xfrm>
              <a:off x="3652" y="2821"/>
              <a:ext cx="38" cy="239"/>
            </a:xfrm>
            <a:custGeom>
              <a:avLst/>
              <a:gdLst>
                <a:gd name="T0" fmla="*/ 31 w 38"/>
                <a:gd name="T1" fmla="*/ 238 h 239"/>
                <a:gd name="T2" fmla="*/ 37 w 38"/>
                <a:gd name="T3" fmla="*/ 0 h 239"/>
                <a:gd name="T4" fmla="*/ 2 w 38"/>
                <a:gd name="T5" fmla="*/ 0 h 239"/>
                <a:gd name="T6" fmla="*/ 0 w 38"/>
                <a:gd name="T7" fmla="*/ 232 h 239"/>
                <a:gd name="T8" fmla="*/ 31 w 38"/>
                <a:gd name="T9" fmla="*/ 238 h 239"/>
                <a:gd name="T10" fmla="*/ 0 60000 65536"/>
                <a:gd name="T11" fmla="*/ 0 60000 65536"/>
                <a:gd name="T12" fmla="*/ 0 60000 65536"/>
                <a:gd name="T13" fmla="*/ 0 60000 65536"/>
                <a:gd name="T14" fmla="*/ 0 60000 65536"/>
                <a:gd name="T15" fmla="*/ 0 w 38"/>
                <a:gd name="T16" fmla="*/ 0 h 239"/>
                <a:gd name="T17" fmla="*/ 38 w 38"/>
                <a:gd name="T18" fmla="*/ 239 h 239"/>
              </a:gdLst>
              <a:ahLst/>
              <a:cxnLst>
                <a:cxn ang="T10">
                  <a:pos x="T0" y="T1"/>
                </a:cxn>
                <a:cxn ang="T11">
                  <a:pos x="T2" y="T3"/>
                </a:cxn>
                <a:cxn ang="T12">
                  <a:pos x="T4" y="T5"/>
                </a:cxn>
                <a:cxn ang="T13">
                  <a:pos x="T6" y="T7"/>
                </a:cxn>
                <a:cxn ang="T14">
                  <a:pos x="T8" y="T9"/>
                </a:cxn>
              </a:cxnLst>
              <a:rect l="T15" t="T16" r="T17" b="T18"/>
              <a:pathLst>
                <a:path w="38" h="239">
                  <a:moveTo>
                    <a:pt x="31" y="238"/>
                  </a:moveTo>
                  <a:lnTo>
                    <a:pt x="37" y="0"/>
                  </a:lnTo>
                  <a:lnTo>
                    <a:pt x="2" y="0"/>
                  </a:lnTo>
                  <a:lnTo>
                    <a:pt x="0" y="232"/>
                  </a:lnTo>
                  <a:lnTo>
                    <a:pt x="31" y="238"/>
                  </a:lnTo>
                </a:path>
              </a:pathLst>
            </a:custGeom>
            <a:solidFill>
              <a:srgbClr val="600080"/>
            </a:solidFill>
            <a:ln w="9525" cap="rnd">
              <a:noFill/>
              <a:round/>
              <a:headEnd/>
              <a:tailEnd/>
            </a:ln>
          </p:spPr>
          <p:txBody>
            <a:bodyPr/>
            <a:lstStyle/>
            <a:p>
              <a:endParaRPr lang="en-US" sz="2400"/>
            </a:p>
          </p:txBody>
        </p:sp>
        <p:sp>
          <p:nvSpPr>
            <p:cNvPr id="190" name="Freeform 188"/>
            <p:cNvSpPr>
              <a:spLocks/>
            </p:cNvSpPr>
            <p:nvPr/>
          </p:nvSpPr>
          <p:spPr bwMode="auto">
            <a:xfrm>
              <a:off x="3652" y="2821"/>
              <a:ext cx="38" cy="239"/>
            </a:xfrm>
            <a:custGeom>
              <a:avLst/>
              <a:gdLst>
                <a:gd name="T0" fmla="*/ 31 w 38"/>
                <a:gd name="T1" fmla="*/ 238 h 239"/>
                <a:gd name="T2" fmla="*/ 37 w 38"/>
                <a:gd name="T3" fmla="*/ 0 h 239"/>
                <a:gd name="T4" fmla="*/ 2 w 38"/>
                <a:gd name="T5" fmla="*/ 0 h 239"/>
                <a:gd name="T6" fmla="*/ 0 w 38"/>
                <a:gd name="T7" fmla="*/ 232 h 239"/>
                <a:gd name="T8" fmla="*/ 31 w 38"/>
                <a:gd name="T9" fmla="*/ 238 h 239"/>
                <a:gd name="T10" fmla="*/ 0 60000 65536"/>
                <a:gd name="T11" fmla="*/ 0 60000 65536"/>
                <a:gd name="T12" fmla="*/ 0 60000 65536"/>
                <a:gd name="T13" fmla="*/ 0 60000 65536"/>
                <a:gd name="T14" fmla="*/ 0 60000 65536"/>
                <a:gd name="T15" fmla="*/ 0 w 38"/>
                <a:gd name="T16" fmla="*/ 0 h 239"/>
                <a:gd name="T17" fmla="*/ 38 w 38"/>
                <a:gd name="T18" fmla="*/ 239 h 239"/>
              </a:gdLst>
              <a:ahLst/>
              <a:cxnLst>
                <a:cxn ang="T10">
                  <a:pos x="T0" y="T1"/>
                </a:cxn>
                <a:cxn ang="T11">
                  <a:pos x="T2" y="T3"/>
                </a:cxn>
                <a:cxn ang="T12">
                  <a:pos x="T4" y="T5"/>
                </a:cxn>
                <a:cxn ang="T13">
                  <a:pos x="T6" y="T7"/>
                </a:cxn>
                <a:cxn ang="T14">
                  <a:pos x="T8" y="T9"/>
                </a:cxn>
              </a:cxnLst>
              <a:rect l="T15" t="T16" r="T17" b="T18"/>
              <a:pathLst>
                <a:path w="38" h="239">
                  <a:moveTo>
                    <a:pt x="31" y="238"/>
                  </a:moveTo>
                  <a:lnTo>
                    <a:pt x="37" y="0"/>
                  </a:lnTo>
                  <a:lnTo>
                    <a:pt x="2" y="0"/>
                  </a:lnTo>
                  <a:lnTo>
                    <a:pt x="0" y="232"/>
                  </a:lnTo>
                  <a:lnTo>
                    <a:pt x="31" y="238"/>
                  </a:lnTo>
                </a:path>
              </a:pathLst>
            </a:custGeom>
            <a:noFill/>
            <a:ln w="12700" cap="rnd">
              <a:solidFill>
                <a:srgbClr val="000000"/>
              </a:solidFill>
              <a:round/>
              <a:headEnd type="none" w="sm" len="sm"/>
              <a:tailEnd type="none" w="sm" len="sm"/>
            </a:ln>
          </p:spPr>
          <p:txBody>
            <a:bodyPr/>
            <a:lstStyle/>
            <a:p>
              <a:endParaRPr lang="en-US" sz="2400"/>
            </a:p>
          </p:txBody>
        </p:sp>
        <p:sp>
          <p:nvSpPr>
            <p:cNvPr id="191" name="Freeform 189"/>
            <p:cNvSpPr>
              <a:spLocks/>
            </p:cNvSpPr>
            <p:nvPr/>
          </p:nvSpPr>
          <p:spPr bwMode="auto">
            <a:xfrm>
              <a:off x="3720" y="2844"/>
              <a:ext cx="44" cy="229"/>
            </a:xfrm>
            <a:custGeom>
              <a:avLst/>
              <a:gdLst>
                <a:gd name="T0" fmla="*/ 38 w 44"/>
                <a:gd name="T1" fmla="*/ 228 h 229"/>
                <a:gd name="T2" fmla="*/ 43 w 44"/>
                <a:gd name="T3" fmla="*/ 0 h 229"/>
                <a:gd name="T4" fmla="*/ 4 w 44"/>
                <a:gd name="T5" fmla="*/ 0 h 229"/>
                <a:gd name="T6" fmla="*/ 0 w 44"/>
                <a:gd name="T7" fmla="*/ 220 h 229"/>
                <a:gd name="T8" fmla="*/ 38 w 44"/>
                <a:gd name="T9" fmla="*/ 228 h 229"/>
                <a:gd name="T10" fmla="*/ 0 60000 65536"/>
                <a:gd name="T11" fmla="*/ 0 60000 65536"/>
                <a:gd name="T12" fmla="*/ 0 60000 65536"/>
                <a:gd name="T13" fmla="*/ 0 60000 65536"/>
                <a:gd name="T14" fmla="*/ 0 60000 65536"/>
                <a:gd name="T15" fmla="*/ 0 w 44"/>
                <a:gd name="T16" fmla="*/ 0 h 229"/>
                <a:gd name="T17" fmla="*/ 44 w 44"/>
                <a:gd name="T18" fmla="*/ 229 h 229"/>
              </a:gdLst>
              <a:ahLst/>
              <a:cxnLst>
                <a:cxn ang="T10">
                  <a:pos x="T0" y="T1"/>
                </a:cxn>
                <a:cxn ang="T11">
                  <a:pos x="T2" y="T3"/>
                </a:cxn>
                <a:cxn ang="T12">
                  <a:pos x="T4" y="T5"/>
                </a:cxn>
                <a:cxn ang="T13">
                  <a:pos x="T6" y="T7"/>
                </a:cxn>
                <a:cxn ang="T14">
                  <a:pos x="T8" y="T9"/>
                </a:cxn>
              </a:cxnLst>
              <a:rect l="T15" t="T16" r="T17" b="T18"/>
              <a:pathLst>
                <a:path w="44" h="229">
                  <a:moveTo>
                    <a:pt x="38" y="228"/>
                  </a:moveTo>
                  <a:lnTo>
                    <a:pt x="43" y="0"/>
                  </a:lnTo>
                  <a:lnTo>
                    <a:pt x="4" y="0"/>
                  </a:lnTo>
                  <a:lnTo>
                    <a:pt x="0" y="220"/>
                  </a:lnTo>
                  <a:lnTo>
                    <a:pt x="38" y="228"/>
                  </a:lnTo>
                </a:path>
              </a:pathLst>
            </a:custGeom>
            <a:solidFill>
              <a:srgbClr val="600080"/>
            </a:solidFill>
            <a:ln w="9525" cap="rnd">
              <a:noFill/>
              <a:round/>
              <a:headEnd/>
              <a:tailEnd/>
            </a:ln>
          </p:spPr>
          <p:txBody>
            <a:bodyPr/>
            <a:lstStyle/>
            <a:p>
              <a:endParaRPr lang="en-US" sz="2400"/>
            </a:p>
          </p:txBody>
        </p:sp>
        <p:sp>
          <p:nvSpPr>
            <p:cNvPr id="192" name="Freeform 190"/>
            <p:cNvSpPr>
              <a:spLocks/>
            </p:cNvSpPr>
            <p:nvPr/>
          </p:nvSpPr>
          <p:spPr bwMode="auto">
            <a:xfrm>
              <a:off x="3720" y="2844"/>
              <a:ext cx="44" cy="229"/>
            </a:xfrm>
            <a:custGeom>
              <a:avLst/>
              <a:gdLst>
                <a:gd name="T0" fmla="*/ 38 w 44"/>
                <a:gd name="T1" fmla="*/ 228 h 229"/>
                <a:gd name="T2" fmla="*/ 43 w 44"/>
                <a:gd name="T3" fmla="*/ 0 h 229"/>
                <a:gd name="T4" fmla="*/ 4 w 44"/>
                <a:gd name="T5" fmla="*/ 0 h 229"/>
                <a:gd name="T6" fmla="*/ 0 w 44"/>
                <a:gd name="T7" fmla="*/ 220 h 229"/>
                <a:gd name="T8" fmla="*/ 38 w 44"/>
                <a:gd name="T9" fmla="*/ 228 h 229"/>
                <a:gd name="T10" fmla="*/ 0 60000 65536"/>
                <a:gd name="T11" fmla="*/ 0 60000 65536"/>
                <a:gd name="T12" fmla="*/ 0 60000 65536"/>
                <a:gd name="T13" fmla="*/ 0 60000 65536"/>
                <a:gd name="T14" fmla="*/ 0 60000 65536"/>
                <a:gd name="T15" fmla="*/ 0 w 44"/>
                <a:gd name="T16" fmla="*/ 0 h 229"/>
                <a:gd name="T17" fmla="*/ 44 w 44"/>
                <a:gd name="T18" fmla="*/ 229 h 229"/>
              </a:gdLst>
              <a:ahLst/>
              <a:cxnLst>
                <a:cxn ang="T10">
                  <a:pos x="T0" y="T1"/>
                </a:cxn>
                <a:cxn ang="T11">
                  <a:pos x="T2" y="T3"/>
                </a:cxn>
                <a:cxn ang="T12">
                  <a:pos x="T4" y="T5"/>
                </a:cxn>
                <a:cxn ang="T13">
                  <a:pos x="T6" y="T7"/>
                </a:cxn>
                <a:cxn ang="T14">
                  <a:pos x="T8" y="T9"/>
                </a:cxn>
              </a:cxnLst>
              <a:rect l="T15" t="T16" r="T17" b="T18"/>
              <a:pathLst>
                <a:path w="44" h="229">
                  <a:moveTo>
                    <a:pt x="38" y="228"/>
                  </a:moveTo>
                  <a:lnTo>
                    <a:pt x="43" y="0"/>
                  </a:lnTo>
                  <a:lnTo>
                    <a:pt x="4" y="0"/>
                  </a:lnTo>
                  <a:lnTo>
                    <a:pt x="0" y="220"/>
                  </a:lnTo>
                  <a:lnTo>
                    <a:pt x="38" y="228"/>
                  </a:lnTo>
                </a:path>
              </a:pathLst>
            </a:custGeom>
            <a:noFill/>
            <a:ln w="12700" cap="rnd">
              <a:solidFill>
                <a:srgbClr val="000000"/>
              </a:solidFill>
              <a:round/>
              <a:headEnd type="none" w="sm" len="sm"/>
              <a:tailEnd type="none" w="sm" len="sm"/>
            </a:ln>
          </p:spPr>
          <p:txBody>
            <a:bodyPr/>
            <a:lstStyle/>
            <a:p>
              <a:endParaRPr lang="en-US" sz="2400"/>
            </a:p>
          </p:txBody>
        </p:sp>
        <p:sp>
          <p:nvSpPr>
            <p:cNvPr id="193" name="Freeform 191"/>
            <p:cNvSpPr>
              <a:spLocks/>
            </p:cNvSpPr>
            <p:nvPr/>
          </p:nvSpPr>
          <p:spPr bwMode="auto">
            <a:xfrm>
              <a:off x="3799" y="2869"/>
              <a:ext cx="51" cy="218"/>
            </a:xfrm>
            <a:custGeom>
              <a:avLst/>
              <a:gdLst>
                <a:gd name="T0" fmla="*/ 42 w 51"/>
                <a:gd name="T1" fmla="*/ 217 h 218"/>
                <a:gd name="T2" fmla="*/ 50 w 51"/>
                <a:gd name="T3" fmla="*/ 0 h 218"/>
                <a:gd name="T4" fmla="*/ 7 w 51"/>
                <a:gd name="T5" fmla="*/ 0 h 218"/>
                <a:gd name="T6" fmla="*/ 0 w 51"/>
                <a:gd name="T7" fmla="*/ 211 h 218"/>
                <a:gd name="T8" fmla="*/ 42 w 51"/>
                <a:gd name="T9" fmla="*/ 217 h 218"/>
                <a:gd name="T10" fmla="*/ 0 60000 65536"/>
                <a:gd name="T11" fmla="*/ 0 60000 65536"/>
                <a:gd name="T12" fmla="*/ 0 60000 65536"/>
                <a:gd name="T13" fmla="*/ 0 60000 65536"/>
                <a:gd name="T14" fmla="*/ 0 60000 65536"/>
                <a:gd name="T15" fmla="*/ 0 w 51"/>
                <a:gd name="T16" fmla="*/ 0 h 218"/>
                <a:gd name="T17" fmla="*/ 51 w 51"/>
                <a:gd name="T18" fmla="*/ 218 h 218"/>
              </a:gdLst>
              <a:ahLst/>
              <a:cxnLst>
                <a:cxn ang="T10">
                  <a:pos x="T0" y="T1"/>
                </a:cxn>
                <a:cxn ang="T11">
                  <a:pos x="T2" y="T3"/>
                </a:cxn>
                <a:cxn ang="T12">
                  <a:pos x="T4" y="T5"/>
                </a:cxn>
                <a:cxn ang="T13">
                  <a:pos x="T6" y="T7"/>
                </a:cxn>
                <a:cxn ang="T14">
                  <a:pos x="T8" y="T9"/>
                </a:cxn>
              </a:cxnLst>
              <a:rect l="T15" t="T16" r="T17" b="T18"/>
              <a:pathLst>
                <a:path w="51" h="218">
                  <a:moveTo>
                    <a:pt x="42" y="217"/>
                  </a:moveTo>
                  <a:lnTo>
                    <a:pt x="50" y="0"/>
                  </a:lnTo>
                  <a:lnTo>
                    <a:pt x="7" y="0"/>
                  </a:lnTo>
                  <a:lnTo>
                    <a:pt x="0" y="211"/>
                  </a:lnTo>
                  <a:lnTo>
                    <a:pt x="42" y="217"/>
                  </a:lnTo>
                </a:path>
              </a:pathLst>
            </a:custGeom>
            <a:solidFill>
              <a:srgbClr val="600080"/>
            </a:solidFill>
            <a:ln w="9525" cap="rnd">
              <a:noFill/>
              <a:round/>
              <a:headEnd/>
              <a:tailEnd/>
            </a:ln>
          </p:spPr>
          <p:txBody>
            <a:bodyPr/>
            <a:lstStyle/>
            <a:p>
              <a:endParaRPr lang="en-US" sz="2400"/>
            </a:p>
          </p:txBody>
        </p:sp>
        <p:sp>
          <p:nvSpPr>
            <p:cNvPr id="194" name="Freeform 192"/>
            <p:cNvSpPr>
              <a:spLocks/>
            </p:cNvSpPr>
            <p:nvPr/>
          </p:nvSpPr>
          <p:spPr bwMode="auto">
            <a:xfrm>
              <a:off x="3799" y="2869"/>
              <a:ext cx="51" cy="218"/>
            </a:xfrm>
            <a:custGeom>
              <a:avLst/>
              <a:gdLst>
                <a:gd name="T0" fmla="*/ 42 w 51"/>
                <a:gd name="T1" fmla="*/ 217 h 218"/>
                <a:gd name="T2" fmla="*/ 50 w 51"/>
                <a:gd name="T3" fmla="*/ 0 h 218"/>
                <a:gd name="T4" fmla="*/ 7 w 51"/>
                <a:gd name="T5" fmla="*/ 0 h 218"/>
                <a:gd name="T6" fmla="*/ 0 w 51"/>
                <a:gd name="T7" fmla="*/ 211 h 218"/>
                <a:gd name="T8" fmla="*/ 42 w 51"/>
                <a:gd name="T9" fmla="*/ 217 h 218"/>
                <a:gd name="T10" fmla="*/ 0 60000 65536"/>
                <a:gd name="T11" fmla="*/ 0 60000 65536"/>
                <a:gd name="T12" fmla="*/ 0 60000 65536"/>
                <a:gd name="T13" fmla="*/ 0 60000 65536"/>
                <a:gd name="T14" fmla="*/ 0 60000 65536"/>
                <a:gd name="T15" fmla="*/ 0 w 51"/>
                <a:gd name="T16" fmla="*/ 0 h 218"/>
                <a:gd name="T17" fmla="*/ 51 w 51"/>
                <a:gd name="T18" fmla="*/ 218 h 218"/>
              </a:gdLst>
              <a:ahLst/>
              <a:cxnLst>
                <a:cxn ang="T10">
                  <a:pos x="T0" y="T1"/>
                </a:cxn>
                <a:cxn ang="T11">
                  <a:pos x="T2" y="T3"/>
                </a:cxn>
                <a:cxn ang="T12">
                  <a:pos x="T4" y="T5"/>
                </a:cxn>
                <a:cxn ang="T13">
                  <a:pos x="T6" y="T7"/>
                </a:cxn>
                <a:cxn ang="T14">
                  <a:pos x="T8" y="T9"/>
                </a:cxn>
              </a:cxnLst>
              <a:rect l="T15" t="T16" r="T17" b="T18"/>
              <a:pathLst>
                <a:path w="51" h="218">
                  <a:moveTo>
                    <a:pt x="42" y="217"/>
                  </a:moveTo>
                  <a:lnTo>
                    <a:pt x="50" y="0"/>
                  </a:lnTo>
                  <a:lnTo>
                    <a:pt x="7" y="0"/>
                  </a:lnTo>
                  <a:lnTo>
                    <a:pt x="0" y="211"/>
                  </a:lnTo>
                  <a:lnTo>
                    <a:pt x="42" y="217"/>
                  </a:lnTo>
                </a:path>
              </a:pathLst>
            </a:custGeom>
            <a:noFill/>
            <a:ln w="12700" cap="rnd">
              <a:solidFill>
                <a:srgbClr val="000000"/>
              </a:solidFill>
              <a:round/>
              <a:headEnd type="none" w="sm" len="sm"/>
              <a:tailEnd type="none" w="sm" len="sm"/>
            </a:ln>
          </p:spPr>
          <p:txBody>
            <a:bodyPr/>
            <a:lstStyle/>
            <a:p>
              <a:endParaRPr lang="en-US" sz="2400"/>
            </a:p>
          </p:txBody>
        </p:sp>
        <p:sp>
          <p:nvSpPr>
            <p:cNvPr id="195" name="Freeform 193"/>
            <p:cNvSpPr>
              <a:spLocks/>
            </p:cNvSpPr>
            <p:nvPr/>
          </p:nvSpPr>
          <p:spPr bwMode="auto">
            <a:xfrm>
              <a:off x="3532" y="2863"/>
              <a:ext cx="59" cy="17"/>
            </a:xfrm>
            <a:custGeom>
              <a:avLst/>
              <a:gdLst>
                <a:gd name="T0" fmla="*/ 58 w 59"/>
                <a:gd name="T1" fmla="*/ 0 h 17"/>
                <a:gd name="T2" fmla="*/ 29 w 59"/>
                <a:gd name="T3" fmla="*/ 16 h 17"/>
                <a:gd name="T4" fmla="*/ 0 w 59"/>
                <a:gd name="T5" fmla="*/ 0 h 17"/>
                <a:gd name="T6" fmla="*/ 31 w 59"/>
                <a:gd name="T7" fmla="*/ 0 h 17"/>
                <a:gd name="T8" fmla="*/ 58 w 59"/>
                <a:gd name="T9" fmla="*/ 0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0"/>
                  </a:moveTo>
                  <a:lnTo>
                    <a:pt x="29" y="16"/>
                  </a:lnTo>
                  <a:lnTo>
                    <a:pt x="0" y="0"/>
                  </a:lnTo>
                  <a:lnTo>
                    <a:pt x="31" y="0"/>
                  </a:lnTo>
                  <a:lnTo>
                    <a:pt x="58" y="0"/>
                  </a:lnTo>
                </a:path>
              </a:pathLst>
            </a:custGeom>
            <a:solidFill>
              <a:srgbClr val="480060"/>
            </a:solidFill>
            <a:ln w="9525" cap="rnd">
              <a:noFill/>
              <a:round/>
              <a:headEnd/>
              <a:tailEnd/>
            </a:ln>
          </p:spPr>
          <p:txBody>
            <a:bodyPr/>
            <a:lstStyle/>
            <a:p>
              <a:endParaRPr lang="en-US" sz="2400"/>
            </a:p>
          </p:txBody>
        </p:sp>
        <p:sp>
          <p:nvSpPr>
            <p:cNvPr id="196" name="Freeform 194"/>
            <p:cNvSpPr>
              <a:spLocks/>
            </p:cNvSpPr>
            <p:nvPr/>
          </p:nvSpPr>
          <p:spPr bwMode="auto">
            <a:xfrm>
              <a:off x="3532" y="2863"/>
              <a:ext cx="59" cy="17"/>
            </a:xfrm>
            <a:custGeom>
              <a:avLst/>
              <a:gdLst>
                <a:gd name="T0" fmla="*/ 58 w 59"/>
                <a:gd name="T1" fmla="*/ 0 h 17"/>
                <a:gd name="T2" fmla="*/ 29 w 59"/>
                <a:gd name="T3" fmla="*/ 16 h 17"/>
                <a:gd name="T4" fmla="*/ 0 w 59"/>
                <a:gd name="T5" fmla="*/ 0 h 17"/>
                <a:gd name="T6" fmla="*/ 31 w 59"/>
                <a:gd name="T7" fmla="*/ 0 h 17"/>
                <a:gd name="T8" fmla="*/ 58 w 59"/>
                <a:gd name="T9" fmla="*/ 0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0"/>
                  </a:moveTo>
                  <a:lnTo>
                    <a:pt x="29" y="16"/>
                  </a:lnTo>
                  <a:lnTo>
                    <a:pt x="0" y="0"/>
                  </a:lnTo>
                  <a:lnTo>
                    <a:pt x="31" y="0"/>
                  </a:lnTo>
                  <a:lnTo>
                    <a:pt x="58" y="0"/>
                  </a:lnTo>
                </a:path>
              </a:pathLst>
            </a:custGeom>
            <a:noFill/>
            <a:ln w="12700" cap="rnd">
              <a:solidFill>
                <a:srgbClr val="000000"/>
              </a:solidFill>
              <a:round/>
              <a:headEnd type="none" w="sm" len="sm"/>
              <a:tailEnd type="none" w="sm" len="sm"/>
            </a:ln>
          </p:spPr>
          <p:txBody>
            <a:bodyPr/>
            <a:lstStyle/>
            <a:p>
              <a:endParaRPr lang="en-US" sz="2400"/>
            </a:p>
          </p:txBody>
        </p:sp>
        <p:sp>
          <p:nvSpPr>
            <p:cNvPr id="197" name="Freeform 195"/>
            <p:cNvSpPr>
              <a:spLocks/>
            </p:cNvSpPr>
            <p:nvPr/>
          </p:nvSpPr>
          <p:spPr bwMode="auto">
            <a:xfrm>
              <a:off x="3589" y="2883"/>
              <a:ext cx="62" cy="17"/>
            </a:xfrm>
            <a:custGeom>
              <a:avLst/>
              <a:gdLst>
                <a:gd name="T0" fmla="*/ 61 w 62"/>
                <a:gd name="T1" fmla="*/ 0 h 17"/>
                <a:gd name="T2" fmla="*/ 32 w 62"/>
                <a:gd name="T3" fmla="*/ 16 h 17"/>
                <a:gd name="T4" fmla="*/ 0 w 62"/>
                <a:gd name="T5" fmla="*/ 0 h 17"/>
                <a:gd name="T6" fmla="*/ 29 w 62"/>
                <a:gd name="T7" fmla="*/ 0 h 17"/>
                <a:gd name="T8" fmla="*/ 61 w 62"/>
                <a:gd name="T9" fmla="*/ 0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61" y="0"/>
                  </a:moveTo>
                  <a:lnTo>
                    <a:pt x="32" y="16"/>
                  </a:lnTo>
                  <a:lnTo>
                    <a:pt x="0" y="0"/>
                  </a:lnTo>
                  <a:lnTo>
                    <a:pt x="29" y="0"/>
                  </a:lnTo>
                  <a:lnTo>
                    <a:pt x="61" y="0"/>
                  </a:lnTo>
                </a:path>
              </a:pathLst>
            </a:custGeom>
            <a:solidFill>
              <a:srgbClr val="480060"/>
            </a:solidFill>
            <a:ln w="9525" cap="rnd">
              <a:noFill/>
              <a:round/>
              <a:headEnd/>
              <a:tailEnd/>
            </a:ln>
          </p:spPr>
          <p:txBody>
            <a:bodyPr/>
            <a:lstStyle/>
            <a:p>
              <a:endParaRPr lang="en-US" sz="2400"/>
            </a:p>
          </p:txBody>
        </p:sp>
        <p:sp>
          <p:nvSpPr>
            <p:cNvPr id="198" name="Freeform 196"/>
            <p:cNvSpPr>
              <a:spLocks/>
            </p:cNvSpPr>
            <p:nvPr/>
          </p:nvSpPr>
          <p:spPr bwMode="auto">
            <a:xfrm>
              <a:off x="3589" y="2883"/>
              <a:ext cx="62" cy="17"/>
            </a:xfrm>
            <a:custGeom>
              <a:avLst/>
              <a:gdLst>
                <a:gd name="T0" fmla="*/ 61 w 62"/>
                <a:gd name="T1" fmla="*/ 0 h 17"/>
                <a:gd name="T2" fmla="*/ 32 w 62"/>
                <a:gd name="T3" fmla="*/ 16 h 17"/>
                <a:gd name="T4" fmla="*/ 0 w 62"/>
                <a:gd name="T5" fmla="*/ 0 h 17"/>
                <a:gd name="T6" fmla="*/ 29 w 62"/>
                <a:gd name="T7" fmla="*/ 0 h 17"/>
                <a:gd name="T8" fmla="*/ 61 w 62"/>
                <a:gd name="T9" fmla="*/ 0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61" y="0"/>
                  </a:moveTo>
                  <a:lnTo>
                    <a:pt x="32" y="16"/>
                  </a:lnTo>
                  <a:lnTo>
                    <a:pt x="0" y="0"/>
                  </a:lnTo>
                  <a:lnTo>
                    <a:pt x="29" y="0"/>
                  </a:lnTo>
                  <a:lnTo>
                    <a:pt x="61" y="0"/>
                  </a:lnTo>
                </a:path>
              </a:pathLst>
            </a:custGeom>
            <a:noFill/>
            <a:ln w="12700" cap="rnd">
              <a:solidFill>
                <a:srgbClr val="000000"/>
              </a:solidFill>
              <a:round/>
              <a:headEnd type="none" w="sm" len="sm"/>
              <a:tailEnd type="none" w="sm" len="sm"/>
            </a:ln>
          </p:spPr>
          <p:txBody>
            <a:bodyPr/>
            <a:lstStyle/>
            <a:p>
              <a:endParaRPr lang="en-US" sz="2400"/>
            </a:p>
          </p:txBody>
        </p:sp>
        <p:sp>
          <p:nvSpPr>
            <p:cNvPr id="199" name="Freeform 197"/>
            <p:cNvSpPr>
              <a:spLocks/>
            </p:cNvSpPr>
            <p:nvPr/>
          </p:nvSpPr>
          <p:spPr bwMode="auto">
            <a:xfrm>
              <a:off x="3806" y="2866"/>
              <a:ext cx="73" cy="17"/>
            </a:xfrm>
            <a:custGeom>
              <a:avLst/>
              <a:gdLst>
                <a:gd name="T0" fmla="*/ 72 w 73"/>
                <a:gd name="T1" fmla="*/ 16 h 17"/>
                <a:gd name="T2" fmla="*/ 43 w 73"/>
                <a:gd name="T3" fmla="*/ 16 h 17"/>
                <a:gd name="T4" fmla="*/ 0 w 73"/>
                <a:gd name="T5" fmla="*/ 16 h 17"/>
                <a:gd name="T6" fmla="*/ 28 w 73"/>
                <a:gd name="T7" fmla="*/ 0 h 17"/>
                <a:gd name="T8" fmla="*/ 72 w 73"/>
                <a:gd name="T9" fmla="*/ 1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16"/>
                  </a:moveTo>
                  <a:lnTo>
                    <a:pt x="43" y="16"/>
                  </a:lnTo>
                  <a:lnTo>
                    <a:pt x="0" y="16"/>
                  </a:lnTo>
                  <a:lnTo>
                    <a:pt x="28" y="0"/>
                  </a:lnTo>
                  <a:lnTo>
                    <a:pt x="72" y="16"/>
                  </a:lnTo>
                </a:path>
              </a:pathLst>
            </a:custGeom>
            <a:solidFill>
              <a:srgbClr val="480060"/>
            </a:solidFill>
            <a:ln w="9525" cap="rnd">
              <a:noFill/>
              <a:round/>
              <a:headEnd/>
              <a:tailEnd/>
            </a:ln>
          </p:spPr>
          <p:txBody>
            <a:bodyPr/>
            <a:lstStyle/>
            <a:p>
              <a:endParaRPr lang="en-US" sz="2400"/>
            </a:p>
          </p:txBody>
        </p:sp>
        <p:sp>
          <p:nvSpPr>
            <p:cNvPr id="200" name="Freeform 198"/>
            <p:cNvSpPr>
              <a:spLocks/>
            </p:cNvSpPr>
            <p:nvPr/>
          </p:nvSpPr>
          <p:spPr bwMode="auto">
            <a:xfrm>
              <a:off x="3806" y="2866"/>
              <a:ext cx="73" cy="17"/>
            </a:xfrm>
            <a:custGeom>
              <a:avLst/>
              <a:gdLst>
                <a:gd name="T0" fmla="*/ 72 w 73"/>
                <a:gd name="T1" fmla="*/ 16 h 17"/>
                <a:gd name="T2" fmla="*/ 43 w 73"/>
                <a:gd name="T3" fmla="*/ 16 h 17"/>
                <a:gd name="T4" fmla="*/ 0 w 73"/>
                <a:gd name="T5" fmla="*/ 16 h 17"/>
                <a:gd name="T6" fmla="*/ 28 w 73"/>
                <a:gd name="T7" fmla="*/ 0 h 17"/>
                <a:gd name="T8" fmla="*/ 72 w 73"/>
                <a:gd name="T9" fmla="*/ 1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16"/>
                  </a:moveTo>
                  <a:lnTo>
                    <a:pt x="43" y="16"/>
                  </a:lnTo>
                  <a:lnTo>
                    <a:pt x="0" y="16"/>
                  </a:lnTo>
                  <a:lnTo>
                    <a:pt x="28" y="0"/>
                  </a:lnTo>
                  <a:lnTo>
                    <a:pt x="72" y="16"/>
                  </a:lnTo>
                </a:path>
              </a:pathLst>
            </a:custGeom>
            <a:noFill/>
            <a:ln w="12700" cap="rnd">
              <a:solidFill>
                <a:srgbClr val="000000"/>
              </a:solidFill>
              <a:round/>
              <a:headEnd type="none" w="sm" len="sm"/>
              <a:tailEnd type="none" w="sm" len="sm"/>
            </a:ln>
          </p:spPr>
          <p:txBody>
            <a:bodyPr/>
            <a:lstStyle/>
            <a:p>
              <a:endParaRPr lang="en-US" sz="2400"/>
            </a:p>
          </p:txBody>
        </p:sp>
        <p:sp>
          <p:nvSpPr>
            <p:cNvPr id="201" name="Freeform 199"/>
            <p:cNvSpPr>
              <a:spLocks/>
            </p:cNvSpPr>
            <p:nvPr/>
          </p:nvSpPr>
          <p:spPr bwMode="auto">
            <a:xfrm>
              <a:off x="3498" y="2902"/>
              <a:ext cx="33" cy="145"/>
            </a:xfrm>
            <a:custGeom>
              <a:avLst/>
              <a:gdLst>
                <a:gd name="T0" fmla="*/ 32 w 33"/>
                <a:gd name="T1" fmla="*/ 139 h 145"/>
                <a:gd name="T2" fmla="*/ 32 w 33"/>
                <a:gd name="T3" fmla="*/ 0 h 145"/>
                <a:gd name="T4" fmla="*/ 0 w 33"/>
                <a:gd name="T5" fmla="*/ 1 h 145"/>
                <a:gd name="T6" fmla="*/ 0 w 33"/>
                <a:gd name="T7" fmla="*/ 144 h 145"/>
                <a:gd name="T8" fmla="*/ 32 w 33"/>
                <a:gd name="T9" fmla="*/ 139 h 145"/>
                <a:gd name="T10" fmla="*/ 0 60000 65536"/>
                <a:gd name="T11" fmla="*/ 0 60000 65536"/>
                <a:gd name="T12" fmla="*/ 0 60000 65536"/>
                <a:gd name="T13" fmla="*/ 0 60000 65536"/>
                <a:gd name="T14" fmla="*/ 0 60000 65536"/>
                <a:gd name="T15" fmla="*/ 0 w 33"/>
                <a:gd name="T16" fmla="*/ 0 h 145"/>
                <a:gd name="T17" fmla="*/ 33 w 33"/>
                <a:gd name="T18" fmla="*/ 145 h 145"/>
              </a:gdLst>
              <a:ahLst/>
              <a:cxnLst>
                <a:cxn ang="T10">
                  <a:pos x="T0" y="T1"/>
                </a:cxn>
                <a:cxn ang="T11">
                  <a:pos x="T2" y="T3"/>
                </a:cxn>
                <a:cxn ang="T12">
                  <a:pos x="T4" y="T5"/>
                </a:cxn>
                <a:cxn ang="T13">
                  <a:pos x="T6" y="T7"/>
                </a:cxn>
                <a:cxn ang="T14">
                  <a:pos x="T8" y="T9"/>
                </a:cxn>
              </a:cxnLst>
              <a:rect l="T15" t="T16" r="T17" b="T18"/>
              <a:pathLst>
                <a:path w="33" h="145">
                  <a:moveTo>
                    <a:pt x="32" y="139"/>
                  </a:moveTo>
                  <a:lnTo>
                    <a:pt x="32" y="0"/>
                  </a:lnTo>
                  <a:lnTo>
                    <a:pt x="0" y="1"/>
                  </a:lnTo>
                  <a:lnTo>
                    <a:pt x="0" y="144"/>
                  </a:lnTo>
                  <a:lnTo>
                    <a:pt x="32" y="139"/>
                  </a:lnTo>
                </a:path>
              </a:pathLst>
            </a:custGeom>
            <a:solidFill>
              <a:srgbClr val="669999"/>
            </a:solidFill>
            <a:ln w="9525" cap="rnd">
              <a:noFill/>
              <a:round/>
              <a:headEnd/>
              <a:tailEnd/>
            </a:ln>
          </p:spPr>
          <p:txBody>
            <a:bodyPr/>
            <a:lstStyle/>
            <a:p>
              <a:endParaRPr lang="en-US" sz="2400"/>
            </a:p>
          </p:txBody>
        </p:sp>
        <p:sp>
          <p:nvSpPr>
            <p:cNvPr id="202" name="Freeform 200"/>
            <p:cNvSpPr>
              <a:spLocks/>
            </p:cNvSpPr>
            <p:nvPr/>
          </p:nvSpPr>
          <p:spPr bwMode="auto">
            <a:xfrm>
              <a:off x="3498" y="2902"/>
              <a:ext cx="33" cy="145"/>
            </a:xfrm>
            <a:custGeom>
              <a:avLst/>
              <a:gdLst>
                <a:gd name="T0" fmla="*/ 32 w 33"/>
                <a:gd name="T1" fmla="*/ 139 h 145"/>
                <a:gd name="T2" fmla="*/ 32 w 33"/>
                <a:gd name="T3" fmla="*/ 0 h 145"/>
                <a:gd name="T4" fmla="*/ 0 w 33"/>
                <a:gd name="T5" fmla="*/ 1 h 145"/>
                <a:gd name="T6" fmla="*/ 0 w 33"/>
                <a:gd name="T7" fmla="*/ 144 h 145"/>
                <a:gd name="T8" fmla="*/ 32 w 33"/>
                <a:gd name="T9" fmla="*/ 139 h 145"/>
                <a:gd name="T10" fmla="*/ 0 60000 65536"/>
                <a:gd name="T11" fmla="*/ 0 60000 65536"/>
                <a:gd name="T12" fmla="*/ 0 60000 65536"/>
                <a:gd name="T13" fmla="*/ 0 60000 65536"/>
                <a:gd name="T14" fmla="*/ 0 60000 65536"/>
                <a:gd name="T15" fmla="*/ 0 w 33"/>
                <a:gd name="T16" fmla="*/ 0 h 145"/>
                <a:gd name="T17" fmla="*/ 33 w 33"/>
                <a:gd name="T18" fmla="*/ 145 h 145"/>
              </a:gdLst>
              <a:ahLst/>
              <a:cxnLst>
                <a:cxn ang="T10">
                  <a:pos x="T0" y="T1"/>
                </a:cxn>
                <a:cxn ang="T11">
                  <a:pos x="T2" y="T3"/>
                </a:cxn>
                <a:cxn ang="T12">
                  <a:pos x="T4" y="T5"/>
                </a:cxn>
                <a:cxn ang="T13">
                  <a:pos x="T6" y="T7"/>
                </a:cxn>
                <a:cxn ang="T14">
                  <a:pos x="T8" y="T9"/>
                </a:cxn>
              </a:cxnLst>
              <a:rect l="T15" t="T16" r="T17" b="T18"/>
              <a:pathLst>
                <a:path w="33" h="145">
                  <a:moveTo>
                    <a:pt x="32" y="139"/>
                  </a:moveTo>
                  <a:lnTo>
                    <a:pt x="32" y="0"/>
                  </a:lnTo>
                  <a:lnTo>
                    <a:pt x="0" y="1"/>
                  </a:lnTo>
                  <a:lnTo>
                    <a:pt x="0" y="144"/>
                  </a:lnTo>
                  <a:lnTo>
                    <a:pt x="32" y="139"/>
                  </a:lnTo>
                </a:path>
              </a:pathLst>
            </a:custGeom>
            <a:noFill/>
            <a:ln w="12700" cap="rnd">
              <a:solidFill>
                <a:srgbClr val="000000"/>
              </a:solidFill>
              <a:round/>
              <a:headEnd type="none" w="sm" len="sm"/>
              <a:tailEnd type="none" w="sm" len="sm"/>
            </a:ln>
          </p:spPr>
          <p:txBody>
            <a:bodyPr/>
            <a:lstStyle/>
            <a:p>
              <a:endParaRPr lang="en-US" sz="2400"/>
            </a:p>
          </p:txBody>
        </p:sp>
        <p:sp>
          <p:nvSpPr>
            <p:cNvPr id="203" name="Freeform 201"/>
            <p:cNvSpPr>
              <a:spLocks/>
            </p:cNvSpPr>
            <p:nvPr/>
          </p:nvSpPr>
          <p:spPr bwMode="auto">
            <a:xfrm>
              <a:off x="3556" y="2928"/>
              <a:ext cx="35" cy="129"/>
            </a:xfrm>
            <a:custGeom>
              <a:avLst/>
              <a:gdLst>
                <a:gd name="T0" fmla="*/ 34 w 35"/>
                <a:gd name="T1" fmla="*/ 123 h 129"/>
                <a:gd name="T2" fmla="*/ 34 w 35"/>
                <a:gd name="T3" fmla="*/ 0 h 129"/>
                <a:gd name="T4" fmla="*/ 0 w 35"/>
                <a:gd name="T5" fmla="*/ 2 h 129"/>
                <a:gd name="T6" fmla="*/ 0 w 35"/>
                <a:gd name="T7" fmla="*/ 128 h 129"/>
                <a:gd name="T8" fmla="*/ 34 w 35"/>
                <a:gd name="T9" fmla="*/ 123 h 129"/>
                <a:gd name="T10" fmla="*/ 0 60000 65536"/>
                <a:gd name="T11" fmla="*/ 0 60000 65536"/>
                <a:gd name="T12" fmla="*/ 0 60000 65536"/>
                <a:gd name="T13" fmla="*/ 0 60000 65536"/>
                <a:gd name="T14" fmla="*/ 0 60000 65536"/>
                <a:gd name="T15" fmla="*/ 0 w 35"/>
                <a:gd name="T16" fmla="*/ 0 h 129"/>
                <a:gd name="T17" fmla="*/ 35 w 35"/>
                <a:gd name="T18" fmla="*/ 129 h 129"/>
              </a:gdLst>
              <a:ahLst/>
              <a:cxnLst>
                <a:cxn ang="T10">
                  <a:pos x="T0" y="T1"/>
                </a:cxn>
                <a:cxn ang="T11">
                  <a:pos x="T2" y="T3"/>
                </a:cxn>
                <a:cxn ang="T12">
                  <a:pos x="T4" y="T5"/>
                </a:cxn>
                <a:cxn ang="T13">
                  <a:pos x="T6" y="T7"/>
                </a:cxn>
                <a:cxn ang="T14">
                  <a:pos x="T8" y="T9"/>
                </a:cxn>
              </a:cxnLst>
              <a:rect l="T15" t="T16" r="T17" b="T18"/>
              <a:pathLst>
                <a:path w="35" h="129">
                  <a:moveTo>
                    <a:pt x="34" y="123"/>
                  </a:moveTo>
                  <a:lnTo>
                    <a:pt x="34" y="0"/>
                  </a:lnTo>
                  <a:lnTo>
                    <a:pt x="0" y="2"/>
                  </a:lnTo>
                  <a:lnTo>
                    <a:pt x="0" y="128"/>
                  </a:lnTo>
                  <a:lnTo>
                    <a:pt x="34" y="123"/>
                  </a:lnTo>
                </a:path>
              </a:pathLst>
            </a:custGeom>
            <a:solidFill>
              <a:srgbClr val="669999"/>
            </a:solidFill>
            <a:ln w="9525" cap="rnd">
              <a:noFill/>
              <a:round/>
              <a:headEnd/>
              <a:tailEnd/>
            </a:ln>
          </p:spPr>
          <p:txBody>
            <a:bodyPr/>
            <a:lstStyle/>
            <a:p>
              <a:endParaRPr lang="en-US" sz="2400"/>
            </a:p>
          </p:txBody>
        </p:sp>
        <p:sp>
          <p:nvSpPr>
            <p:cNvPr id="204" name="Freeform 202"/>
            <p:cNvSpPr>
              <a:spLocks/>
            </p:cNvSpPr>
            <p:nvPr/>
          </p:nvSpPr>
          <p:spPr bwMode="auto">
            <a:xfrm>
              <a:off x="3556" y="2928"/>
              <a:ext cx="35" cy="129"/>
            </a:xfrm>
            <a:custGeom>
              <a:avLst/>
              <a:gdLst>
                <a:gd name="T0" fmla="*/ 34 w 35"/>
                <a:gd name="T1" fmla="*/ 123 h 129"/>
                <a:gd name="T2" fmla="*/ 34 w 35"/>
                <a:gd name="T3" fmla="*/ 0 h 129"/>
                <a:gd name="T4" fmla="*/ 0 w 35"/>
                <a:gd name="T5" fmla="*/ 2 h 129"/>
                <a:gd name="T6" fmla="*/ 0 w 35"/>
                <a:gd name="T7" fmla="*/ 128 h 129"/>
                <a:gd name="T8" fmla="*/ 34 w 35"/>
                <a:gd name="T9" fmla="*/ 123 h 129"/>
                <a:gd name="T10" fmla="*/ 0 60000 65536"/>
                <a:gd name="T11" fmla="*/ 0 60000 65536"/>
                <a:gd name="T12" fmla="*/ 0 60000 65536"/>
                <a:gd name="T13" fmla="*/ 0 60000 65536"/>
                <a:gd name="T14" fmla="*/ 0 60000 65536"/>
                <a:gd name="T15" fmla="*/ 0 w 35"/>
                <a:gd name="T16" fmla="*/ 0 h 129"/>
                <a:gd name="T17" fmla="*/ 35 w 35"/>
                <a:gd name="T18" fmla="*/ 129 h 129"/>
              </a:gdLst>
              <a:ahLst/>
              <a:cxnLst>
                <a:cxn ang="T10">
                  <a:pos x="T0" y="T1"/>
                </a:cxn>
                <a:cxn ang="T11">
                  <a:pos x="T2" y="T3"/>
                </a:cxn>
                <a:cxn ang="T12">
                  <a:pos x="T4" y="T5"/>
                </a:cxn>
                <a:cxn ang="T13">
                  <a:pos x="T6" y="T7"/>
                </a:cxn>
                <a:cxn ang="T14">
                  <a:pos x="T8" y="T9"/>
                </a:cxn>
              </a:cxnLst>
              <a:rect l="T15" t="T16" r="T17" b="T18"/>
              <a:pathLst>
                <a:path w="35" h="129">
                  <a:moveTo>
                    <a:pt x="34" y="123"/>
                  </a:moveTo>
                  <a:lnTo>
                    <a:pt x="34" y="0"/>
                  </a:lnTo>
                  <a:lnTo>
                    <a:pt x="0" y="2"/>
                  </a:lnTo>
                  <a:lnTo>
                    <a:pt x="0" y="128"/>
                  </a:lnTo>
                  <a:lnTo>
                    <a:pt x="34" y="123"/>
                  </a:lnTo>
                </a:path>
              </a:pathLst>
            </a:custGeom>
            <a:noFill/>
            <a:ln w="12700" cap="rnd">
              <a:solidFill>
                <a:srgbClr val="000000"/>
              </a:solidFill>
              <a:round/>
              <a:headEnd type="none" w="sm" len="sm"/>
              <a:tailEnd type="none" w="sm" len="sm"/>
            </a:ln>
          </p:spPr>
          <p:txBody>
            <a:bodyPr/>
            <a:lstStyle/>
            <a:p>
              <a:endParaRPr lang="en-US" sz="2400"/>
            </a:p>
          </p:txBody>
        </p:sp>
        <p:sp>
          <p:nvSpPr>
            <p:cNvPr id="205" name="Freeform 203"/>
            <p:cNvSpPr>
              <a:spLocks/>
            </p:cNvSpPr>
            <p:nvPr/>
          </p:nvSpPr>
          <p:spPr bwMode="auto">
            <a:xfrm>
              <a:off x="3621" y="2954"/>
              <a:ext cx="34" cy="117"/>
            </a:xfrm>
            <a:custGeom>
              <a:avLst/>
              <a:gdLst>
                <a:gd name="T0" fmla="*/ 33 w 34"/>
                <a:gd name="T1" fmla="*/ 109 h 117"/>
                <a:gd name="T2" fmla="*/ 33 w 34"/>
                <a:gd name="T3" fmla="*/ 0 h 117"/>
                <a:gd name="T4" fmla="*/ 2 w 34"/>
                <a:gd name="T5" fmla="*/ 3 h 117"/>
                <a:gd name="T6" fmla="*/ 0 w 34"/>
                <a:gd name="T7" fmla="*/ 116 h 117"/>
                <a:gd name="T8" fmla="*/ 33 w 34"/>
                <a:gd name="T9" fmla="*/ 109 h 117"/>
                <a:gd name="T10" fmla="*/ 0 60000 65536"/>
                <a:gd name="T11" fmla="*/ 0 60000 65536"/>
                <a:gd name="T12" fmla="*/ 0 60000 65536"/>
                <a:gd name="T13" fmla="*/ 0 60000 65536"/>
                <a:gd name="T14" fmla="*/ 0 60000 65536"/>
                <a:gd name="T15" fmla="*/ 0 w 34"/>
                <a:gd name="T16" fmla="*/ 0 h 117"/>
                <a:gd name="T17" fmla="*/ 34 w 34"/>
                <a:gd name="T18" fmla="*/ 117 h 117"/>
              </a:gdLst>
              <a:ahLst/>
              <a:cxnLst>
                <a:cxn ang="T10">
                  <a:pos x="T0" y="T1"/>
                </a:cxn>
                <a:cxn ang="T11">
                  <a:pos x="T2" y="T3"/>
                </a:cxn>
                <a:cxn ang="T12">
                  <a:pos x="T4" y="T5"/>
                </a:cxn>
                <a:cxn ang="T13">
                  <a:pos x="T6" y="T7"/>
                </a:cxn>
                <a:cxn ang="T14">
                  <a:pos x="T8" y="T9"/>
                </a:cxn>
              </a:cxnLst>
              <a:rect l="T15" t="T16" r="T17" b="T18"/>
              <a:pathLst>
                <a:path w="34" h="117">
                  <a:moveTo>
                    <a:pt x="33" y="109"/>
                  </a:moveTo>
                  <a:lnTo>
                    <a:pt x="33" y="0"/>
                  </a:lnTo>
                  <a:lnTo>
                    <a:pt x="2" y="3"/>
                  </a:lnTo>
                  <a:lnTo>
                    <a:pt x="0" y="116"/>
                  </a:lnTo>
                  <a:lnTo>
                    <a:pt x="33" y="109"/>
                  </a:lnTo>
                </a:path>
              </a:pathLst>
            </a:custGeom>
            <a:solidFill>
              <a:srgbClr val="669999"/>
            </a:solidFill>
            <a:ln w="9525" cap="rnd">
              <a:noFill/>
              <a:round/>
              <a:headEnd/>
              <a:tailEnd/>
            </a:ln>
          </p:spPr>
          <p:txBody>
            <a:bodyPr/>
            <a:lstStyle/>
            <a:p>
              <a:endParaRPr lang="en-US" sz="2400"/>
            </a:p>
          </p:txBody>
        </p:sp>
        <p:sp>
          <p:nvSpPr>
            <p:cNvPr id="206" name="Freeform 204"/>
            <p:cNvSpPr>
              <a:spLocks/>
            </p:cNvSpPr>
            <p:nvPr/>
          </p:nvSpPr>
          <p:spPr bwMode="auto">
            <a:xfrm>
              <a:off x="3621" y="2954"/>
              <a:ext cx="34" cy="117"/>
            </a:xfrm>
            <a:custGeom>
              <a:avLst/>
              <a:gdLst>
                <a:gd name="T0" fmla="*/ 33 w 34"/>
                <a:gd name="T1" fmla="*/ 109 h 117"/>
                <a:gd name="T2" fmla="*/ 33 w 34"/>
                <a:gd name="T3" fmla="*/ 0 h 117"/>
                <a:gd name="T4" fmla="*/ 2 w 34"/>
                <a:gd name="T5" fmla="*/ 3 h 117"/>
                <a:gd name="T6" fmla="*/ 0 w 34"/>
                <a:gd name="T7" fmla="*/ 116 h 117"/>
                <a:gd name="T8" fmla="*/ 33 w 34"/>
                <a:gd name="T9" fmla="*/ 109 h 117"/>
                <a:gd name="T10" fmla="*/ 0 60000 65536"/>
                <a:gd name="T11" fmla="*/ 0 60000 65536"/>
                <a:gd name="T12" fmla="*/ 0 60000 65536"/>
                <a:gd name="T13" fmla="*/ 0 60000 65536"/>
                <a:gd name="T14" fmla="*/ 0 60000 65536"/>
                <a:gd name="T15" fmla="*/ 0 w 34"/>
                <a:gd name="T16" fmla="*/ 0 h 117"/>
                <a:gd name="T17" fmla="*/ 34 w 34"/>
                <a:gd name="T18" fmla="*/ 117 h 117"/>
              </a:gdLst>
              <a:ahLst/>
              <a:cxnLst>
                <a:cxn ang="T10">
                  <a:pos x="T0" y="T1"/>
                </a:cxn>
                <a:cxn ang="T11">
                  <a:pos x="T2" y="T3"/>
                </a:cxn>
                <a:cxn ang="T12">
                  <a:pos x="T4" y="T5"/>
                </a:cxn>
                <a:cxn ang="T13">
                  <a:pos x="T6" y="T7"/>
                </a:cxn>
                <a:cxn ang="T14">
                  <a:pos x="T8" y="T9"/>
                </a:cxn>
              </a:cxnLst>
              <a:rect l="T15" t="T16" r="T17" b="T18"/>
              <a:pathLst>
                <a:path w="34" h="117">
                  <a:moveTo>
                    <a:pt x="33" y="109"/>
                  </a:moveTo>
                  <a:lnTo>
                    <a:pt x="33" y="0"/>
                  </a:lnTo>
                  <a:lnTo>
                    <a:pt x="2" y="3"/>
                  </a:lnTo>
                  <a:lnTo>
                    <a:pt x="0" y="116"/>
                  </a:lnTo>
                  <a:lnTo>
                    <a:pt x="33" y="109"/>
                  </a:lnTo>
                </a:path>
              </a:pathLst>
            </a:custGeom>
            <a:noFill/>
            <a:ln w="12700" cap="rnd">
              <a:solidFill>
                <a:srgbClr val="000000"/>
              </a:solidFill>
              <a:round/>
              <a:headEnd type="none" w="sm" len="sm"/>
              <a:tailEnd type="none" w="sm" len="sm"/>
            </a:ln>
          </p:spPr>
          <p:txBody>
            <a:bodyPr/>
            <a:lstStyle/>
            <a:p>
              <a:endParaRPr lang="en-US" sz="2400"/>
            </a:p>
          </p:txBody>
        </p:sp>
        <p:sp>
          <p:nvSpPr>
            <p:cNvPr id="207" name="Freeform 205"/>
            <p:cNvSpPr>
              <a:spLocks/>
            </p:cNvSpPr>
            <p:nvPr/>
          </p:nvSpPr>
          <p:spPr bwMode="auto">
            <a:xfrm>
              <a:off x="3695" y="2939"/>
              <a:ext cx="37" cy="145"/>
            </a:xfrm>
            <a:custGeom>
              <a:avLst/>
              <a:gdLst>
                <a:gd name="T0" fmla="*/ 33 w 37"/>
                <a:gd name="T1" fmla="*/ 138 h 145"/>
                <a:gd name="T2" fmla="*/ 36 w 37"/>
                <a:gd name="T3" fmla="*/ 0 h 145"/>
                <a:gd name="T4" fmla="*/ 2 w 37"/>
                <a:gd name="T5" fmla="*/ 2 h 145"/>
                <a:gd name="T6" fmla="*/ 0 w 37"/>
                <a:gd name="T7" fmla="*/ 144 h 145"/>
                <a:gd name="T8" fmla="*/ 33 w 37"/>
                <a:gd name="T9" fmla="*/ 138 h 145"/>
                <a:gd name="T10" fmla="*/ 0 60000 65536"/>
                <a:gd name="T11" fmla="*/ 0 60000 65536"/>
                <a:gd name="T12" fmla="*/ 0 60000 65536"/>
                <a:gd name="T13" fmla="*/ 0 60000 65536"/>
                <a:gd name="T14" fmla="*/ 0 60000 65536"/>
                <a:gd name="T15" fmla="*/ 0 w 37"/>
                <a:gd name="T16" fmla="*/ 0 h 145"/>
                <a:gd name="T17" fmla="*/ 37 w 37"/>
                <a:gd name="T18" fmla="*/ 145 h 145"/>
              </a:gdLst>
              <a:ahLst/>
              <a:cxnLst>
                <a:cxn ang="T10">
                  <a:pos x="T0" y="T1"/>
                </a:cxn>
                <a:cxn ang="T11">
                  <a:pos x="T2" y="T3"/>
                </a:cxn>
                <a:cxn ang="T12">
                  <a:pos x="T4" y="T5"/>
                </a:cxn>
                <a:cxn ang="T13">
                  <a:pos x="T6" y="T7"/>
                </a:cxn>
                <a:cxn ang="T14">
                  <a:pos x="T8" y="T9"/>
                </a:cxn>
              </a:cxnLst>
              <a:rect l="T15" t="T16" r="T17" b="T18"/>
              <a:pathLst>
                <a:path w="37" h="145">
                  <a:moveTo>
                    <a:pt x="33" y="138"/>
                  </a:moveTo>
                  <a:lnTo>
                    <a:pt x="36" y="0"/>
                  </a:lnTo>
                  <a:lnTo>
                    <a:pt x="2" y="2"/>
                  </a:lnTo>
                  <a:lnTo>
                    <a:pt x="0" y="144"/>
                  </a:lnTo>
                  <a:lnTo>
                    <a:pt x="33" y="138"/>
                  </a:lnTo>
                </a:path>
              </a:pathLst>
            </a:custGeom>
            <a:solidFill>
              <a:srgbClr val="669999"/>
            </a:solidFill>
            <a:ln w="9525" cap="rnd">
              <a:noFill/>
              <a:round/>
              <a:headEnd/>
              <a:tailEnd/>
            </a:ln>
          </p:spPr>
          <p:txBody>
            <a:bodyPr/>
            <a:lstStyle/>
            <a:p>
              <a:endParaRPr lang="en-US" sz="2400"/>
            </a:p>
          </p:txBody>
        </p:sp>
        <p:sp>
          <p:nvSpPr>
            <p:cNvPr id="208" name="Freeform 206"/>
            <p:cNvSpPr>
              <a:spLocks/>
            </p:cNvSpPr>
            <p:nvPr/>
          </p:nvSpPr>
          <p:spPr bwMode="auto">
            <a:xfrm>
              <a:off x="3695" y="2939"/>
              <a:ext cx="37" cy="145"/>
            </a:xfrm>
            <a:custGeom>
              <a:avLst/>
              <a:gdLst>
                <a:gd name="T0" fmla="*/ 33 w 37"/>
                <a:gd name="T1" fmla="*/ 138 h 145"/>
                <a:gd name="T2" fmla="*/ 36 w 37"/>
                <a:gd name="T3" fmla="*/ 0 h 145"/>
                <a:gd name="T4" fmla="*/ 2 w 37"/>
                <a:gd name="T5" fmla="*/ 2 h 145"/>
                <a:gd name="T6" fmla="*/ 0 w 37"/>
                <a:gd name="T7" fmla="*/ 144 h 145"/>
                <a:gd name="T8" fmla="*/ 33 w 37"/>
                <a:gd name="T9" fmla="*/ 138 h 145"/>
                <a:gd name="T10" fmla="*/ 0 60000 65536"/>
                <a:gd name="T11" fmla="*/ 0 60000 65536"/>
                <a:gd name="T12" fmla="*/ 0 60000 65536"/>
                <a:gd name="T13" fmla="*/ 0 60000 65536"/>
                <a:gd name="T14" fmla="*/ 0 60000 65536"/>
                <a:gd name="T15" fmla="*/ 0 w 37"/>
                <a:gd name="T16" fmla="*/ 0 h 145"/>
                <a:gd name="T17" fmla="*/ 37 w 37"/>
                <a:gd name="T18" fmla="*/ 145 h 145"/>
              </a:gdLst>
              <a:ahLst/>
              <a:cxnLst>
                <a:cxn ang="T10">
                  <a:pos x="T0" y="T1"/>
                </a:cxn>
                <a:cxn ang="T11">
                  <a:pos x="T2" y="T3"/>
                </a:cxn>
                <a:cxn ang="T12">
                  <a:pos x="T4" y="T5"/>
                </a:cxn>
                <a:cxn ang="T13">
                  <a:pos x="T6" y="T7"/>
                </a:cxn>
                <a:cxn ang="T14">
                  <a:pos x="T8" y="T9"/>
                </a:cxn>
              </a:cxnLst>
              <a:rect l="T15" t="T16" r="T17" b="T18"/>
              <a:pathLst>
                <a:path w="37" h="145">
                  <a:moveTo>
                    <a:pt x="33" y="138"/>
                  </a:moveTo>
                  <a:lnTo>
                    <a:pt x="36" y="0"/>
                  </a:lnTo>
                  <a:lnTo>
                    <a:pt x="2" y="2"/>
                  </a:lnTo>
                  <a:lnTo>
                    <a:pt x="0" y="144"/>
                  </a:lnTo>
                  <a:lnTo>
                    <a:pt x="33" y="138"/>
                  </a:lnTo>
                </a:path>
              </a:pathLst>
            </a:custGeom>
            <a:noFill/>
            <a:ln w="12700" cap="rnd">
              <a:solidFill>
                <a:srgbClr val="000000"/>
              </a:solidFill>
              <a:round/>
              <a:headEnd type="none" w="sm" len="sm"/>
              <a:tailEnd type="none" w="sm" len="sm"/>
            </a:ln>
          </p:spPr>
          <p:txBody>
            <a:bodyPr/>
            <a:lstStyle/>
            <a:p>
              <a:endParaRPr lang="en-US" sz="2400"/>
            </a:p>
          </p:txBody>
        </p:sp>
        <p:sp>
          <p:nvSpPr>
            <p:cNvPr id="209" name="Freeform 207"/>
            <p:cNvSpPr>
              <a:spLocks/>
            </p:cNvSpPr>
            <p:nvPr/>
          </p:nvSpPr>
          <p:spPr bwMode="auto">
            <a:xfrm>
              <a:off x="3776" y="2970"/>
              <a:ext cx="36" cy="131"/>
            </a:xfrm>
            <a:custGeom>
              <a:avLst/>
              <a:gdLst>
                <a:gd name="T0" fmla="*/ 33 w 36"/>
                <a:gd name="T1" fmla="*/ 122 h 131"/>
                <a:gd name="T2" fmla="*/ 35 w 36"/>
                <a:gd name="T3" fmla="*/ 0 h 131"/>
                <a:gd name="T4" fmla="*/ 4 w 36"/>
                <a:gd name="T5" fmla="*/ 3 h 131"/>
                <a:gd name="T6" fmla="*/ 0 w 36"/>
                <a:gd name="T7" fmla="*/ 130 h 131"/>
                <a:gd name="T8" fmla="*/ 33 w 36"/>
                <a:gd name="T9" fmla="*/ 122 h 131"/>
                <a:gd name="T10" fmla="*/ 0 60000 65536"/>
                <a:gd name="T11" fmla="*/ 0 60000 65536"/>
                <a:gd name="T12" fmla="*/ 0 60000 65536"/>
                <a:gd name="T13" fmla="*/ 0 60000 65536"/>
                <a:gd name="T14" fmla="*/ 0 60000 65536"/>
                <a:gd name="T15" fmla="*/ 0 w 36"/>
                <a:gd name="T16" fmla="*/ 0 h 131"/>
                <a:gd name="T17" fmla="*/ 36 w 36"/>
                <a:gd name="T18" fmla="*/ 131 h 131"/>
              </a:gdLst>
              <a:ahLst/>
              <a:cxnLst>
                <a:cxn ang="T10">
                  <a:pos x="T0" y="T1"/>
                </a:cxn>
                <a:cxn ang="T11">
                  <a:pos x="T2" y="T3"/>
                </a:cxn>
                <a:cxn ang="T12">
                  <a:pos x="T4" y="T5"/>
                </a:cxn>
                <a:cxn ang="T13">
                  <a:pos x="T6" y="T7"/>
                </a:cxn>
                <a:cxn ang="T14">
                  <a:pos x="T8" y="T9"/>
                </a:cxn>
              </a:cxnLst>
              <a:rect l="T15" t="T16" r="T17" b="T18"/>
              <a:pathLst>
                <a:path w="36" h="131">
                  <a:moveTo>
                    <a:pt x="33" y="122"/>
                  </a:moveTo>
                  <a:lnTo>
                    <a:pt x="35" y="0"/>
                  </a:lnTo>
                  <a:lnTo>
                    <a:pt x="4" y="3"/>
                  </a:lnTo>
                  <a:lnTo>
                    <a:pt x="0" y="130"/>
                  </a:lnTo>
                  <a:lnTo>
                    <a:pt x="33" y="122"/>
                  </a:lnTo>
                </a:path>
              </a:pathLst>
            </a:custGeom>
            <a:solidFill>
              <a:srgbClr val="669999"/>
            </a:solidFill>
            <a:ln w="9525" cap="rnd">
              <a:noFill/>
              <a:round/>
              <a:headEnd/>
              <a:tailEnd/>
            </a:ln>
          </p:spPr>
          <p:txBody>
            <a:bodyPr/>
            <a:lstStyle/>
            <a:p>
              <a:endParaRPr lang="en-US" sz="2400"/>
            </a:p>
          </p:txBody>
        </p:sp>
        <p:sp>
          <p:nvSpPr>
            <p:cNvPr id="210" name="Freeform 208"/>
            <p:cNvSpPr>
              <a:spLocks/>
            </p:cNvSpPr>
            <p:nvPr/>
          </p:nvSpPr>
          <p:spPr bwMode="auto">
            <a:xfrm>
              <a:off x="3776" y="2970"/>
              <a:ext cx="36" cy="131"/>
            </a:xfrm>
            <a:custGeom>
              <a:avLst/>
              <a:gdLst>
                <a:gd name="T0" fmla="*/ 33 w 36"/>
                <a:gd name="T1" fmla="*/ 122 h 131"/>
                <a:gd name="T2" fmla="*/ 35 w 36"/>
                <a:gd name="T3" fmla="*/ 0 h 131"/>
                <a:gd name="T4" fmla="*/ 4 w 36"/>
                <a:gd name="T5" fmla="*/ 3 h 131"/>
                <a:gd name="T6" fmla="*/ 0 w 36"/>
                <a:gd name="T7" fmla="*/ 130 h 131"/>
                <a:gd name="T8" fmla="*/ 33 w 36"/>
                <a:gd name="T9" fmla="*/ 122 h 131"/>
                <a:gd name="T10" fmla="*/ 0 60000 65536"/>
                <a:gd name="T11" fmla="*/ 0 60000 65536"/>
                <a:gd name="T12" fmla="*/ 0 60000 65536"/>
                <a:gd name="T13" fmla="*/ 0 60000 65536"/>
                <a:gd name="T14" fmla="*/ 0 60000 65536"/>
                <a:gd name="T15" fmla="*/ 0 w 36"/>
                <a:gd name="T16" fmla="*/ 0 h 131"/>
                <a:gd name="T17" fmla="*/ 36 w 36"/>
                <a:gd name="T18" fmla="*/ 131 h 131"/>
              </a:gdLst>
              <a:ahLst/>
              <a:cxnLst>
                <a:cxn ang="T10">
                  <a:pos x="T0" y="T1"/>
                </a:cxn>
                <a:cxn ang="T11">
                  <a:pos x="T2" y="T3"/>
                </a:cxn>
                <a:cxn ang="T12">
                  <a:pos x="T4" y="T5"/>
                </a:cxn>
                <a:cxn ang="T13">
                  <a:pos x="T6" y="T7"/>
                </a:cxn>
                <a:cxn ang="T14">
                  <a:pos x="T8" y="T9"/>
                </a:cxn>
              </a:cxnLst>
              <a:rect l="T15" t="T16" r="T17" b="T18"/>
              <a:pathLst>
                <a:path w="36" h="131">
                  <a:moveTo>
                    <a:pt x="33" y="122"/>
                  </a:moveTo>
                  <a:lnTo>
                    <a:pt x="35" y="0"/>
                  </a:lnTo>
                  <a:lnTo>
                    <a:pt x="4" y="3"/>
                  </a:lnTo>
                  <a:lnTo>
                    <a:pt x="0" y="130"/>
                  </a:lnTo>
                  <a:lnTo>
                    <a:pt x="33" y="122"/>
                  </a:lnTo>
                </a:path>
              </a:pathLst>
            </a:custGeom>
            <a:noFill/>
            <a:ln w="12700" cap="rnd">
              <a:solidFill>
                <a:srgbClr val="000000"/>
              </a:solidFill>
              <a:round/>
              <a:headEnd type="none" w="sm" len="sm"/>
              <a:tailEnd type="none" w="sm" len="sm"/>
            </a:ln>
          </p:spPr>
          <p:txBody>
            <a:bodyPr/>
            <a:lstStyle/>
            <a:p>
              <a:endParaRPr lang="en-US" sz="2400"/>
            </a:p>
          </p:txBody>
        </p:sp>
        <p:sp>
          <p:nvSpPr>
            <p:cNvPr id="211" name="Freeform 209"/>
            <p:cNvSpPr>
              <a:spLocks/>
            </p:cNvSpPr>
            <p:nvPr/>
          </p:nvSpPr>
          <p:spPr bwMode="auto">
            <a:xfrm>
              <a:off x="3472" y="2902"/>
              <a:ext cx="27" cy="145"/>
            </a:xfrm>
            <a:custGeom>
              <a:avLst/>
              <a:gdLst>
                <a:gd name="T0" fmla="*/ 26 w 27"/>
                <a:gd name="T1" fmla="*/ 144 h 145"/>
                <a:gd name="T2" fmla="*/ 26 w 27"/>
                <a:gd name="T3" fmla="*/ 1 h 145"/>
                <a:gd name="T4" fmla="*/ 0 w 27"/>
                <a:gd name="T5" fmla="*/ 0 h 145"/>
                <a:gd name="T6" fmla="*/ 0 w 27"/>
                <a:gd name="T7" fmla="*/ 139 h 145"/>
                <a:gd name="T8" fmla="*/ 26 w 27"/>
                <a:gd name="T9" fmla="*/ 144 h 145"/>
                <a:gd name="T10" fmla="*/ 0 60000 65536"/>
                <a:gd name="T11" fmla="*/ 0 60000 65536"/>
                <a:gd name="T12" fmla="*/ 0 60000 65536"/>
                <a:gd name="T13" fmla="*/ 0 60000 65536"/>
                <a:gd name="T14" fmla="*/ 0 60000 65536"/>
                <a:gd name="T15" fmla="*/ 0 w 27"/>
                <a:gd name="T16" fmla="*/ 0 h 145"/>
                <a:gd name="T17" fmla="*/ 27 w 27"/>
                <a:gd name="T18" fmla="*/ 145 h 145"/>
              </a:gdLst>
              <a:ahLst/>
              <a:cxnLst>
                <a:cxn ang="T10">
                  <a:pos x="T0" y="T1"/>
                </a:cxn>
                <a:cxn ang="T11">
                  <a:pos x="T2" y="T3"/>
                </a:cxn>
                <a:cxn ang="T12">
                  <a:pos x="T4" y="T5"/>
                </a:cxn>
                <a:cxn ang="T13">
                  <a:pos x="T6" y="T7"/>
                </a:cxn>
                <a:cxn ang="T14">
                  <a:pos x="T8" y="T9"/>
                </a:cxn>
              </a:cxnLst>
              <a:rect l="T15" t="T16" r="T17" b="T18"/>
              <a:pathLst>
                <a:path w="27" h="145">
                  <a:moveTo>
                    <a:pt x="26" y="144"/>
                  </a:moveTo>
                  <a:lnTo>
                    <a:pt x="26" y="1"/>
                  </a:lnTo>
                  <a:lnTo>
                    <a:pt x="0" y="0"/>
                  </a:lnTo>
                  <a:lnTo>
                    <a:pt x="0" y="139"/>
                  </a:lnTo>
                  <a:lnTo>
                    <a:pt x="26" y="144"/>
                  </a:lnTo>
                </a:path>
              </a:pathLst>
            </a:custGeom>
            <a:solidFill>
              <a:srgbClr val="A0E0E0"/>
            </a:solidFill>
            <a:ln w="9525" cap="rnd">
              <a:noFill/>
              <a:round/>
              <a:headEnd/>
              <a:tailEnd/>
            </a:ln>
          </p:spPr>
          <p:txBody>
            <a:bodyPr/>
            <a:lstStyle/>
            <a:p>
              <a:endParaRPr lang="en-US" sz="2400"/>
            </a:p>
          </p:txBody>
        </p:sp>
        <p:sp>
          <p:nvSpPr>
            <p:cNvPr id="212" name="Freeform 210"/>
            <p:cNvSpPr>
              <a:spLocks/>
            </p:cNvSpPr>
            <p:nvPr/>
          </p:nvSpPr>
          <p:spPr bwMode="auto">
            <a:xfrm>
              <a:off x="3472" y="2902"/>
              <a:ext cx="27" cy="145"/>
            </a:xfrm>
            <a:custGeom>
              <a:avLst/>
              <a:gdLst>
                <a:gd name="T0" fmla="*/ 26 w 27"/>
                <a:gd name="T1" fmla="*/ 144 h 145"/>
                <a:gd name="T2" fmla="*/ 26 w 27"/>
                <a:gd name="T3" fmla="*/ 1 h 145"/>
                <a:gd name="T4" fmla="*/ 0 w 27"/>
                <a:gd name="T5" fmla="*/ 0 h 145"/>
                <a:gd name="T6" fmla="*/ 0 w 27"/>
                <a:gd name="T7" fmla="*/ 139 h 145"/>
                <a:gd name="T8" fmla="*/ 26 w 27"/>
                <a:gd name="T9" fmla="*/ 144 h 145"/>
                <a:gd name="T10" fmla="*/ 0 60000 65536"/>
                <a:gd name="T11" fmla="*/ 0 60000 65536"/>
                <a:gd name="T12" fmla="*/ 0 60000 65536"/>
                <a:gd name="T13" fmla="*/ 0 60000 65536"/>
                <a:gd name="T14" fmla="*/ 0 60000 65536"/>
                <a:gd name="T15" fmla="*/ 0 w 27"/>
                <a:gd name="T16" fmla="*/ 0 h 145"/>
                <a:gd name="T17" fmla="*/ 27 w 27"/>
                <a:gd name="T18" fmla="*/ 145 h 145"/>
              </a:gdLst>
              <a:ahLst/>
              <a:cxnLst>
                <a:cxn ang="T10">
                  <a:pos x="T0" y="T1"/>
                </a:cxn>
                <a:cxn ang="T11">
                  <a:pos x="T2" y="T3"/>
                </a:cxn>
                <a:cxn ang="T12">
                  <a:pos x="T4" y="T5"/>
                </a:cxn>
                <a:cxn ang="T13">
                  <a:pos x="T6" y="T7"/>
                </a:cxn>
                <a:cxn ang="T14">
                  <a:pos x="T8" y="T9"/>
                </a:cxn>
              </a:cxnLst>
              <a:rect l="T15" t="T16" r="T17" b="T18"/>
              <a:pathLst>
                <a:path w="27" h="145">
                  <a:moveTo>
                    <a:pt x="26" y="144"/>
                  </a:moveTo>
                  <a:lnTo>
                    <a:pt x="26" y="1"/>
                  </a:lnTo>
                  <a:lnTo>
                    <a:pt x="0" y="0"/>
                  </a:lnTo>
                  <a:lnTo>
                    <a:pt x="0" y="139"/>
                  </a:lnTo>
                  <a:lnTo>
                    <a:pt x="26" y="144"/>
                  </a:lnTo>
                </a:path>
              </a:pathLst>
            </a:custGeom>
            <a:noFill/>
            <a:ln w="12700" cap="rnd">
              <a:solidFill>
                <a:srgbClr val="000000"/>
              </a:solidFill>
              <a:round/>
              <a:headEnd type="none" w="sm" len="sm"/>
              <a:tailEnd type="none" w="sm" len="sm"/>
            </a:ln>
          </p:spPr>
          <p:txBody>
            <a:bodyPr/>
            <a:lstStyle/>
            <a:p>
              <a:endParaRPr lang="en-US" sz="2400"/>
            </a:p>
          </p:txBody>
        </p:sp>
        <p:sp>
          <p:nvSpPr>
            <p:cNvPr id="213" name="Freeform 211"/>
            <p:cNvSpPr>
              <a:spLocks/>
            </p:cNvSpPr>
            <p:nvPr/>
          </p:nvSpPr>
          <p:spPr bwMode="auto">
            <a:xfrm>
              <a:off x="3526" y="2928"/>
              <a:ext cx="30" cy="129"/>
            </a:xfrm>
            <a:custGeom>
              <a:avLst/>
              <a:gdLst>
                <a:gd name="T0" fmla="*/ 29 w 30"/>
                <a:gd name="T1" fmla="*/ 128 h 129"/>
                <a:gd name="T2" fmla="*/ 29 w 30"/>
                <a:gd name="T3" fmla="*/ 2 h 129"/>
                <a:gd name="T4" fmla="*/ 0 w 30"/>
                <a:gd name="T5" fmla="*/ 0 h 129"/>
                <a:gd name="T6" fmla="*/ 0 w 30"/>
                <a:gd name="T7" fmla="*/ 123 h 129"/>
                <a:gd name="T8" fmla="*/ 29 w 30"/>
                <a:gd name="T9" fmla="*/ 128 h 129"/>
                <a:gd name="T10" fmla="*/ 0 60000 65536"/>
                <a:gd name="T11" fmla="*/ 0 60000 65536"/>
                <a:gd name="T12" fmla="*/ 0 60000 65536"/>
                <a:gd name="T13" fmla="*/ 0 60000 65536"/>
                <a:gd name="T14" fmla="*/ 0 60000 65536"/>
                <a:gd name="T15" fmla="*/ 0 w 30"/>
                <a:gd name="T16" fmla="*/ 0 h 129"/>
                <a:gd name="T17" fmla="*/ 30 w 30"/>
                <a:gd name="T18" fmla="*/ 129 h 129"/>
              </a:gdLst>
              <a:ahLst/>
              <a:cxnLst>
                <a:cxn ang="T10">
                  <a:pos x="T0" y="T1"/>
                </a:cxn>
                <a:cxn ang="T11">
                  <a:pos x="T2" y="T3"/>
                </a:cxn>
                <a:cxn ang="T12">
                  <a:pos x="T4" y="T5"/>
                </a:cxn>
                <a:cxn ang="T13">
                  <a:pos x="T6" y="T7"/>
                </a:cxn>
                <a:cxn ang="T14">
                  <a:pos x="T8" y="T9"/>
                </a:cxn>
              </a:cxnLst>
              <a:rect l="T15" t="T16" r="T17" b="T18"/>
              <a:pathLst>
                <a:path w="30" h="129">
                  <a:moveTo>
                    <a:pt x="29" y="128"/>
                  </a:moveTo>
                  <a:lnTo>
                    <a:pt x="29" y="2"/>
                  </a:lnTo>
                  <a:lnTo>
                    <a:pt x="0" y="0"/>
                  </a:lnTo>
                  <a:lnTo>
                    <a:pt x="0" y="123"/>
                  </a:lnTo>
                  <a:lnTo>
                    <a:pt x="29" y="128"/>
                  </a:lnTo>
                </a:path>
              </a:pathLst>
            </a:custGeom>
            <a:solidFill>
              <a:srgbClr val="A0E0E0"/>
            </a:solidFill>
            <a:ln w="9525" cap="rnd">
              <a:noFill/>
              <a:round/>
              <a:headEnd/>
              <a:tailEnd/>
            </a:ln>
          </p:spPr>
          <p:txBody>
            <a:bodyPr/>
            <a:lstStyle/>
            <a:p>
              <a:endParaRPr lang="en-US" sz="2400"/>
            </a:p>
          </p:txBody>
        </p:sp>
        <p:sp>
          <p:nvSpPr>
            <p:cNvPr id="214" name="Freeform 212"/>
            <p:cNvSpPr>
              <a:spLocks/>
            </p:cNvSpPr>
            <p:nvPr/>
          </p:nvSpPr>
          <p:spPr bwMode="auto">
            <a:xfrm>
              <a:off x="3526" y="2928"/>
              <a:ext cx="30" cy="129"/>
            </a:xfrm>
            <a:custGeom>
              <a:avLst/>
              <a:gdLst>
                <a:gd name="T0" fmla="*/ 29 w 30"/>
                <a:gd name="T1" fmla="*/ 128 h 129"/>
                <a:gd name="T2" fmla="*/ 29 w 30"/>
                <a:gd name="T3" fmla="*/ 2 h 129"/>
                <a:gd name="T4" fmla="*/ 0 w 30"/>
                <a:gd name="T5" fmla="*/ 0 h 129"/>
                <a:gd name="T6" fmla="*/ 0 w 30"/>
                <a:gd name="T7" fmla="*/ 123 h 129"/>
                <a:gd name="T8" fmla="*/ 29 w 30"/>
                <a:gd name="T9" fmla="*/ 128 h 129"/>
                <a:gd name="T10" fmla="*/ 0 60000 65536"/>
                <a:gd name="T11" fmla="*/ 0 60000 65536"/>
                <a:gd name="T12" fmla="*/ 0 60000 65536"/>
                <a:gd name="T13" fmla="*/ 0 60000 65536"/>
                <a:gd name="T14" fmla="*/ 0 60000 65536"/>
                <a:gd name="T15" fmla="*/ 0 w 30"/>
                <a:gd name="T16" fmla="*/ 0 h 129"/>
                <a:gd name="T17" fmla="*/ 30 w 30"/>
                <a:gd name="T18" fmla="*/ 129 h 129"/>
              </a:gdLst>
              <a:ahLst/>
              <a:cxnLst>
                <a:cxn ang="T10">
                  <a:pos x="T0" y="T1"/>
                </a:cxn>
                <a:cxn ang="T11">
                  <a:pos x="T2" y="T3"/>
                </a:cxn>
                <a:cxn ang="T12">
                  <a:pos x="T4" y="T5"/>
                </a:cxn>
                <a:cxn ang="T13">
                  <a:pos x="T6" y="T7"/>
                </a:cxn>
                <a:cxn ang="T14">
                  <a:pos x="T8" y="T9"/>
                </a:cxn>
              </a:cxnLst>
              <a:rect l="T15" t="T16" r="T17" b="T18"/>
              <a:pathLst>
                <a:path w="30" h="129">
                  <a:moveTo>
                    <a:pt x="29" y="128"/>
                  </a:moveTo>
                  <a:lnTo>
                    <a:pt x="29" y="2"/>
                  </a:lnTo>
                  <a:lnTo>
                    <a:pt x="0" y="0"/>
                  </a:lnTo>
                  <a:lnTo>
                    <a:pt x="0" y="123"/>
                  </a:lnTo>
                  <a:lnTo>
                    <a:pt x="29" y="128"/>
                  </a:lnTo>
                </a:path>
              </a:pathLst>
            </a:custGeom>
            <a:noFill/>
            <a:ln w="12700" cap="rnd">
              <a:solidFill>
                <a:srgbClr val="000000"/>
              </a:solidFill>
              <a:round/>
              <a:headEnd type="none" w="sm" len="sm"/>
              <a:tailEnd type="none" w="sm" len="sm"/>
            </a:ln>
          </p:spPr>
          <p:txBody>
            <a:bodyPr/>
            <a:lstStyle/>
            <a:p>
              <a:endParaRPr lang="en-US" sz="2400"/>
            </a:p>
          </p:txBody>
        </p:sp>
        <p:sp>
          <p:nvSpPr>
            <p:cNvPr id="215" name="Freeform 213"/>
            <p:cNvSpPr>
              <a:spLocks/>
            </p:cNvSpPr>
            <p:nvPr/>
          </p:nvSpPr>
          <p:spPr bwMode="auto">
            <a:xfrm>
              <a:off x="3588" y="2954"/>
              <a:ext cx="37" cy="117"/>
            </a:xfrm>
            <a:custGeom>
              <a:avLst/>
              <a:gdLst>
                <a:gd name="T0" fmla="*/ 33 w 37"/>
                <a:gd name="T1" fmla="*/ 116 h 117"/>
                <a:gd name="T2" fmla="*/ 36 w 37"/>
                <a:gd name="T3" fmla="*/ 3 h 117"/>
                <a:gd name="T4" fmla="*/ 1 w 37"/>
                <a:gd name="T5" fmla="*/ 0 h 117"/>
                <a:gd name="T6" fmla="*/ 0 w 37"/>
                <a:gd name="T7" fmla="*/ 107 h 117"/>
                <a:gd name="T8" fmla="*/ 33 w 37"/>
                <a:gd name="T9" fmla="*/ 116 h 117"/>
                <a:gd name="T10" fmla="*/ 0 60000 65536"/>
                <a:gd name="T11" fmla="*/ 0 60000 65536"/>
                <a:gd name="T12" fmla="*/ 0 60000 65536"/>
                <a:gd name="T13" fmla="*/ 0 60000 65536"/>
                <a:gd name="T14" fmla="*/ 0 60000 65536"/>
                <a:gd name="T15" fmla="*/ 0 w 37"/>
                <a:gd name="T16" fmla="*/ 0 h 117"/>
                <a:gd name="T17" fmla="*/ 37 w 37"/>
                <a:gd name="T18" fmla="*/ 117 h 117"/>
              </a:gdLst>
              <a:ahLst/>
              <a:cxnLst>
                <a:cxn ang="T10">
                  <a:pos x="T0" y="T1"/>
                </a:cxn>
                <a:cxn ang="T11">
                  <a:pos x="T2" y="T3"/>
                </a:cxn>
                <a:cxn ang="T12">
                  <a:pos x="T4" y="T5"/>
                </a:cxn>
                <a:cxn ang="T13">
                  <a:pos x="T6" y="T7"/>
                </a:cxn>
                <a:cxn ang="T14">
                  <a:pos x="T8" y="T9"/>
                </a:cxn>
              </a:cxnLst>
              <a:rect l="T15" t="T16" r="T17" b="T18"/>
              <a:pathLst>
                <a:path w="37" h="117">
                  <a:moveTo>
                    <a:pt x="33" y="116"/>
                  </a:moveTo>
                  <a:lnTo>
                    <a:pt x="36" y="3"/>
                  </a:lnTo>
                  <a:lnTo>
                    <a:pt x="1" y="0"/>
                  </a:lnTo>
                  <a:lnTo>
                    <a:pt x="0" y="107"/>
                  </a:lnTo>
                  <a:lnTo>
                    <a:pt x="33" y="116"/>
                  </a:lnTo>
                </a:path>
              </a:pathLst>
            </a:custGeom>
            <a:solidFill>
              <a:srgbClr val="A0E0E0"/>
            </a:solidFill>
            <a:ln w="9525" cap="rnd">
              <a:noFill/>
              <a:round/>
              <a:headEnd/>
              <a:tailEnd/>
            </a:ln>
          </p:spPr>
          <p:txBody>
            <a:bodyPr/>
            <a:lstStyle/>
            <a:p>
              <a:endParaRPr lang="en-US" sz="2400"/>
            </a:p>
          </p:txBody>
        </p:sp>
        <p:sp>
          <p:nvSpPr>
            <p:cNvPr id="216" name="Freeform 214"/>
            <p:cNvSpPr>
              <a:spLocks/>
            </p:cNvSpPr>
            <p:nvPr/>
          </p:nvSpPr>
          <p:spPr bwMode="auto">
            <a:xfrm>
              <a:off x="3588" y="2954"/>
              <a:ext cx="37" cy="117"/>
            </a:xfrm>
            <a:custGeom>
              <a:avLst/>
              <a:gdLst>
                <a:gd name="T0" fmla="*/ 33 w 37"/>
                <a:gd name="T1" fmla="*/ 116 h 117"/>
                <a:gd name="T2" fmla="*/ 36 w 37"/>
                <a:gd name="T3" fmla="*/ 3 h 117"/>
                <a:gd name="T4" fmla="*/ 1 w 37"/>
                <a:gd name="T5" fmla="*/ 0 h 117"/>
                <a:gd name="T6" fmla="*/ 0 w 37"/>
                <a:gd name="T7" fmla="*/ 107 h 117"/>
                <a:gd name="T8" fmla="*/ 33 w 37"/>
                <a:gd name="T9" fmla="*/ 116 h 117"/>
                <a:gd name="T10" fmla="*/ 0 60000 65536"/>
                <a:gd name="T11" fmla="*/ 0 60000 65536"/>
                <a:gd name="T12" fmla="*/ 0 60000 65536"/>
                <a:gd name="T13" fmla="*/ 0 60000 65536"/>
                <a:gd name="T14" fmla="*/ 0 60000 65536"/>
                <a:gd name="T15" fmla="*/ 0 w 37"/>
                <a:gd name="T16" fmla="*/ 0 h 117"/>
                <a:gd name="T17" fmla="*/ 37 w 37"/>
                <a:gd name="T18" fmla="*/ 117 h 117"/>
              </a:gdLst>
              <a:ahLst/>
              <a:cxnLst>
                <a:cxn ang="T10">
                  <a:pos x="T0" y="T1"/>
                </a:cxn>
                <a:cxn ang="T11">
                  <a:pos x="T2" y="T3"/>
                </a:cxn>
                <a:cxn ang="T12">
                  <a:pos x="T4" y="T5"/>
                </a:cxn>
                <a:cxn ang="T13">
                  <a:pos x="T6" y="T7"/>
                </a:cxn>
                <a:cxn ang="T14">
                  <a:pos x="T8" y="T9"/>
                </a:cxn>
              </a:cxnLst>
              <a:rect l="T15" t="T16" r="T17" b="T18"/>
              <a:pathLst>
                <a:path w="37" h="117">
                  <a:moveTo>
                    <a:pt x="33" y="116"/>
                  </a:moveTo>
                  <a:lnTo>
                    <a:pt x="36" y="3"/>
                  </a:lnTo>
                  <a:lnTo>
                    <a:pt x="1" y="0"/>
                  </a:lnTo>
                  <a:lnTo>
                    <a:pt x="0" y="107"/>
                  </a:lnTo>
                  <a:lnTo>
                    <a:pt x="33" y="116"/>
                  </a:lnTo>
                </a:path>
              </a:pathLst>
            </a:custGeom>
            <a:noFill/>
            <a:ln w="12700" cap="rnd">
              <a:solidFill>
                <a:srgbClr val="000000"/>
              </a:solidFill>
              <a:round/>
              <a:headEnd type="none" w="sm" len="sm"/>
              <a:tailEnd type="none" w="sm" len="sm"/>
            </a:ln>
          </p:spPr>
          <p:txBody>
            <a:bodyPr/>
            <a:lstStyle/>
            <a:p>
              <a:endParaRPr lang="en-US" sz="2400"/>
            </a:p>
          </p:txBody>
        </p:sp>
        <p:sp>
          <p:nvSpPr>
            <p:cNvPr id="217" name="Freeform 215"/>
            <p:cNvSpPr>
              <a:spLocks/>
            </p:cNvSpPr>
            <p:nvPr/>
          </p:nvSpPr>
          <p:spPr bwMode="auto">
            <a:xfrm>
              <a:off x="3658" y="2939"/>
              <a:ext cx="40" cy="145"/>
            </a:xfrm>
            <a:custGeom>
              <a:avLst/>
              <a:gdLst>
                <a:gd name="T0" fmla="*/ 36 w 40"/>
                <a:gd name="T1" fmla="*/ 144 h 145"/>
                <a:gd name="T2" fmla="*/ 39 w 40"/>
                <a:gd name="T3" fmla="*/ 2 h 145"/>
                <a:gd name="T4" fmla="*/ 0 w 40"/>
                <a:gd name="T5" fmla="*/ 0 h 145"/>
                <a:gd name="T6" fmla="*/ 0 w 40"/>
                <a:gd name="T7" fmla="*/ 136 h 145"/>
                <a:gd name="T8" fmla="*/ 36 w 40"/>
                <a:gd name="T9" fmla="*/ 144 h 145"/>
                <a:gd name="T10" fmla="*/ 0 60000 65536"/>
                <a:gd name="T11" fmla="*/ 0 60000 65536"/>
                <a:gd name="T12" fmla="*/ 0 60000 65536"/>
                <a:gd name="T13" fmla="*/ 0 60000 65536"/>
                <a:gd name="T14" fmla="*/ 0 60000 65536"/>
                <a:gd name="T15" fmla="*/ 0 w 40"/>
                <a:gd name="T16" fmla="*/ 0 h 145"/>
                <a:gd name="T17" fmla="*/ 40 w 40"/>
                <a:gd name="T18" fmla="*/ 145 h 145"/>
              </a:gdLst>
              <a:ahLst/>
              <a:cxnLst>
                <a:cxn ang="T10">
                  <a:pos x="T0" y="T1"/>
                </a:cxn>
                <a:cxn ang="T11">
                  <a:pos x="T2" y="T3"/>
                </a:cxn>
                <a:cxn ang="T12">
                  <a:pos x="T4" y="T5"/>
                </a:cxn>
                <a:cxn ang="T13">
                  <a:pos x="T6" y="T7"/>
                </a:cxn>
                <a:cxn ang="T14">
                  <a:pos x="T8" y="T9"/>
                </a:cxn>
              </a:cxnLst>
              <a:rect l="T15" t="T16" r="T17" b="T18"/>
              <a:pathLst>
                <a:path w="40" h="145">
                  <a:moveTo>
                    <a:pt x="36" y="144"/>
                  </a:moveTo>
                  <a:lnTo>
                    <a:pt x="39" y="2"/>
                  </a:lnTo>
                  <a:lnTo>
                    <a:pt x="0" y="0"/>
                  </a:lnTo>
                  <a:lnTo>
                    <a:pt x="0" y="136"/>
                  </a:lnTo>
                  <a:lnTo>
                    <a:pt x="36" y="144"/>
                  </a:lnTo>
                </a:path>
              </a:pathLst>
            </a:custGeom>
            <a:solidFill>
              <a:srgbClr val="A0E0E0"/>
            </a:solidFill>
            <a:ln w="9525" cap="rnd">
              <a:noFill/>
              <a:round/>
              <a:headEnd/>
              <a:tailEnd/>
            </a:ln>
          </p:spPr>
          <p:txBody>
            <a:bodyPr/>
            <a:lstStyle/>
            <a:p>
              <a:endParaRPr lang="en-US" sz="2400"/>
            </a:p>
          </p:txBody>
        </p:sp>
        <p:sp>
          <p:nvSpPr>
            <p:cNvPr id="218" name="Freeform 216"/>
            <p:cNvSpPr>
              <a:spLocks/>
            </p:cNvSpPr>
            <p:nvPr/>
          </p:nvSpPr>
          <p:spPr bwMode="auto">
            <a:xfrm>
              <a:off x="3658" y="2939"/>
              <a:ext cx="40" cy="145"/>
            </a:xfrm>
            <a:custGeom>
              <a:avLst/>
              <a:gdLst>
                <a:gd name="T0" fmla="*/ 36 w 40"/>
                <a:gd name="T1" fmla="*/ 144 h 145"/>
                <a:gd name="T2" fmla="*/ 39 w 40"/>
                <a:gd name="T3" fmla="*/ 2 h 145"/>
                <a:gd name="T4" fmla="*/ 0 w 40"/>
                <a:gd name="T5" fmla="*/ 0 h 145"/>
                <a:gd name="T6" fmla="*/ 0 w 40"/>
                <a:gd name="T7" fmla="*/ 136 h 145"/>
                <a:gd name="T8" fmla="*/ 36 w 40"/>
                <a:gd name="T9" fmla="*/ 144 h 145"/>
                <a:gd name="T10" fmla="*/ 0 60000 65536"/>
                <a:gd name="T11" fmla="*/ 0 60000 65536"/>
                <a:gd name="T12" fmla="*/ 0 60000 65536"/>
                <a:gd name="T13" fmla="*/ 0 60000 65536"/>
                <a:gd name="T14" fmla="*/ 0 60000 65536"/>
                <a:gd name="T15" fmla="*/ 0 w 40"/>
                <a:gd name="T16" fmla="*/ 0 h 145"/>
                <a:gd name="T17" fmla="*/ 40 w 40"/>
                <a:gd name="T18" fmla="*/ 145 h 145"/>
              </a:gdLst>
              <a:ahLst/>
              <a:cxnLst>
                <a:cxn ang="T10">
                  <a:pos x="T0" y="T1"/>
                </a:cxn>
                <a:cxn ang="T11">
                  <a:pos x="T2" y="T3"/>
                </a:cxn>
                <a:cxn ang="T12">
                  <a:pos x="T4" y="T5"/>
                </a:cxn>
                <a:cxn ang="T13">
                  <a:pos x="T6" y="T7"/>
                </a:cxn>
                <a:cxn ang="T14">
                  <a:pos x="T8" y="T9"/>
                </a:cxn>
              </a:cxnLst>
              <a:rect l="T15" t="T16" r="T17" b="T18"/>
              <a:pathLst>
                <a:path w="40" h="145">
                  <a:moveTo>
                    <a:pt x="36" y="144"/>
                  </a:moveTo>
                  <a:lnTo>
                    <a:pt x="39" y="2"/>
                  </a:lnTo>
                  <a:lnTo>
                    <a:pt x="0" y="0"/>
                  </a:lnTo>
                  <a:lnTo>
                    <a:pt x="0" y="136"/>
                  </a:lnTo>
                  <a:lnTo>
                    <a:pt x="36" y="144"/>
                  </a:lnTo>
                </a:path>
              </a:pathLst>
            </a:custGeom>
            <a:noFill/>
            <a:ln w="12700" cap="rnd">
              <a:solidFill>
                <a:srgbClr val="000000"/>
              </a:solidFill>
              <a:round/>
              <a:headEnd type="none" w="sm" len="sm"/>
              <a:tailEnd type="none" w="sm" len="sm"/>
            </a:ln>
          </p:spPr>
          <p:txBody>
            <a:bodyPr/>
            <a:lstStyle/>
            <a:p>
              <a:endParaRPr lang="en-US" sz="2400"/>
            </a:p>
          </p:txBody>
        </p:sp>
        <p:sp>
          <p:nvSpPr>
            <p:cNvPr id="219" name="Freeform 217"/>
            <p:cNvSpPr>
              <a:spLocks/>
            </p:cNvSpPr>
            <p:nvPr/>
          </p:nvSpPr>
          <p:spPr bwMode="auto">
            <a:xfrm>
              <a:off x="3734" y="2970"/>
              <a:ext cx="48" cy="131"/>
            </a:xfrm>
            <a:custGeom>
              <a:avLst/>
              <a:gdLst>
                <a:gd name="T0" fmla="*/ 42 w 48"/>
                <a:gd name="T1" fmla="*/ 130 h 131"/>
                <a:gd name="T2" fmla="*/ 47 w 48"/>
                <a:gd name="T3" fmla="*/ 3 h 131"/>
                <a:gd name="T4" fmla="*/ 2 w 48"/>
                <a:gd name="T5" fmla="*/ 0 h 131"/>
                <a:gd name="T6" fmla="*/ 0 w 48"/>
                <a:gd name="T7" fmla="*/ 121 h 131"/>
                <a:gd name="T8" fmla="*/ 42 w 48"/>
                <a:gd name="T9" fmla="*/ 130 h 131"/>
                <a:gd name="T10" fmla="*/ 0 60000 65536"/>
                <a:gd name="T11" fmla="*/ 0 60000 65536"/>
                <a:gd name="T12" fmla="*/ 0 60000 65536"/>
                <a:gd name="T13" fmla="*/ 0 60000 65536"/>
                <a:gd name="T14" fmla="*/ 0 60000 65536"/>
                <a:gd name="T15" fmla="*/ 0 w 48"/>
                <a:gd name="T16" fmla="*/ 0 h 131"/>
                <a:gd name="T17" fmla="*/ 48 w 48"/>
                <a:gd name="T18" fmla="*/ 131 h 131"/>
              </a:gdLst>
              <a:ahLst/>
              <a:cxnLst>
                <a:cxn ang="T10">
                  <a:pos x="T0" y="T1"/>
                </a:cxn>
                <a:cxn ang="T11">
                  <a:pos x="T2" y="T3"/>
                </a:cxn>
                <a:cxn ang="T12">
                  <a:pos x="T4" y="T5"/>
                </a:cxn>
                <a:cxn ang="T13">
                  <a:pos x="T6" y="T7"/>
                </a:cxn>
                <a:cxn ang="T14">
                  <a:pos x="T8" y="T9"/>
                </a:cxn>
              </a:cxnLst>
              <a:rect l="T15" t="T16" r="T17" b="T18"/>
              <a:pathLst>
                <a:path w="48" h="131">
                  <a:moveTo>
                    <a:pt x="42" y="130"/>
                  </a:moveTo>
                  <a:lnTo>
                    <a:pt x="47" y="3"/>
                  </a:lnTo>
                  <a:lnTo>
                    <a:pt x="2" y="0"/>
                  </a:lnTo>
                  <a:lnTo>
                    <a:pt x="0" y="121"/>
                  </a:lnTo>
                  <a:lnTo>
                    <a:pt x="42" y="130"/>
                  </a:lnTo>
                </a:path>
              </a:pathLst>
            </a:custGeom>
            <a:solidFill>
              <a:srgbClr val="A0E0E0"/>
            </a:solidFill>
            <a:ln w="9525" cap="rnd">
              <a:noFill/>
              <a:round/>
              <a:headEnd/>
              <a:tailEnd/>
            </a:ln>
          </p:spPr>
          <p:txBody>
            <a:bodyPr/>
            <a:lstStyle/>
            <a:p>
              <a:endParaRPr lang="en-US" sz="2400"/>
            </a:p>
          </p:txBody>
        </p:sp>
        <p:sp>
          <p:nvSpPr>
            <p:cNvPr id="220" name="Freeform 218"/>
            <p:cNvSpPr>
              <a:spLocks/>
            </p:cNvSpPr>
            <p:nvPr/>
          </p:nvSpPr>
          <p:spPr bwMode="auto">
            <a:xfrm>
              <a:off x="3734" y="2970"/>
              <a:ext cx="48" cy="131"/>
            </a:xfrm>
            <a:custGeom>
              <a:avLst/>
              <a:gdLst>
                <a:gd name="T0" fmla="*/ 42 w 48"/>
                <a:gd name="T1" fmla="*/ 130 h 131"/>
                <a:gd name="T2" fmla="*/ 47 w 48"/>
                <a:gd name="T3" fmla="*/ 3 h 131"/>
                <a:gd name="T4" fmla="*/ 2 w 48"/>
                <a:gd name="T5" fmla="*/ 0 h 131"/>
                <a:gd name="T6" fmla="*/ 0 w 48"/>
                <a:gd name="T7" fmla="*/ 121 h 131"/>
                <a:gd name="T8" fmla="*/ 42 w 48"/>
                <a:gd name="T9" fmla="*/ 130 h 131"/>
                <a:gd name="T10" fmla="*/ 0 60000 65536"/>
                <a:gd name="T11" fmla="*/ 0 60000 65536"/>
                <a:gd name="T12" fmla="*/ 0 60000 65536"/>
                <a:gd name="T13" fmla="*/ 0 60000 65536"/>
                <a:gd name="T14" fmla="*/ 0 60000 65536"/>
                <a:gd name="T15" fmla="*/ 0 w 48"/>
                <a:gd name="T16" fmla="*/ 0 h 131"/>
                <a:gd name="T17" fmla="*/ 48 w 48"/>
                <a:gd name="T18" fmla="*/ 131 h 131"/>
              </a:gdLst>
              <a:ahLst/>
              <a:cxnLst>
                <a:cxn ang="T10">
                  <a:pos x="T0" y="T1"/>
                </a:cxn>
                <a:cxn ang="T11">
                  <a:pos x="T2" y="T3"/>
                </a:cxn>
                <a:cxn ang="T12">
                  <a:pos x="T4" y="T5"/>
                </a:cxn>
                <a:cxn ang="T13">
                  <a:pos x="T6" y="T7"/>
                </a:cxn>
                <a:cxn ang="T14">
                  <a:pos x="T8" y="T9"/>
                </a:cxn>
              </a:cxnLst>
              <a:rect l="T15" t="T16" r="T17" b="T18"/>
              <a:pathLst>
                <a:path w="48" h="131">
                  <a:moveTo>
                    <a:pt x="42" y="130"/>
                  </a:moveTo>
                  <a:lnTo>
                    <a:pt x="47" y="3"/>
                  </a:lnTo>
                  <a:lnTo>
                    <a:pt x="2" y="0"/>
                  </a:lnTo>
                  <a:lnTo>
                    <a:pt x="0" y="121"/>
                  </a:lnTo>
                  <a:lnTo>
                    <a:pt x="42" y="130"/>
                  </a:lnTo>
                </a:path>
              </a:pathLst>
            </a:custGeom>
            <a:noFill/>
            <a:ln w="12700" cap="rnd">
              <a:solidFill>
                <a:srgbClr val="000000"/>
              </a:solidFill>
              <a:round/>
              <a:headEnd type="none" w="sm" len="sm"/>
              <a:tailEnd type="none" w="sm" len="sm"/>
            </a:ln>
          </p:spPr>
          <p:txBody>
            <a:bodyPr/>
            <a:lstStyle/>
            <a:p>
              <a:endParaRPr lang="en-US" sz="2400"/>
            </a:p>
          </p:txBody>
        </p:sp>
        <p:sp>
          <p:nvSpPr>
            <p:cNvPr id="221" name="Freeform 219"/>
            <p:cNvSpPr>
              <a:spLocks/>
            </p:cNvSpPr>
            <p:nvPr/>
          </p:nvSpPr>
          <p:spPr bwMode="auto">
            <a:xfrm>
              <a:off x="3658" y="2936"/>
              <a:ext cx="74" cy="17"/>
            </a:xfrm>
            <a:custGeom>
              <a:avLst/>
              <a:gdLst>
                <a:gd name="T0" fmla="*/ 73 w 74"/>
                <a:gd name="T1" fmla="*/ 6 h 17"/>
                <a:gd name="T2" fmla="*/ 39 w 74"/>
                <a:gd name="T3" fmla="*/ 16 h 17"/>
                <a:gd name="T4" fmla="*/ 0 w 74"/>
                <a:gd name="T5" fmla="*/ 6 h 17"/>
                <a:gd name="T6" fmla="*/ 34 w 74"/>
                <a:gd name="T7" fmla="*/ 0 h 17"/>
                <a:gd name="T8" fmla="*/ 73 w 74"/>
                <a:gd name="T9" fmla="*/ 6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6"/>
                  </a:moveTo>
                  <a:lnTo>
                    <a:pt x="39" y="16"/>
                  </a:lnTo>
                  <a:lnTo>
                    <a:pt x="0" y="6"/>
                  </a:lnTo>
                  <a:lnTo>
                    <a:pt x="34" y="0"/>
                  </a:lnTo>
                  <a:lnTo>
                    <a:pt x="73" y="6"/>
                  </a:lnTo>
                </a:path>
              </a:pathLst>
            </a:custGeom>
            <a:solidFill>
              <a:srgbClr val="507070"/>
            </a:solidFill>
            <a:ln w="9525" cap="rnd">
              <a:noFill/>
              <a:round/>
              <a:headEnd/>
              <a:tailEnd/>
            </a:ln>
          </p:spPr>
          <p:txBody>
            <a:bodyPr/>
            <a:lstStyle/>
            <a:p>
              <a:endParaRPr lang="en-US" sz="2400"/>
            </a:p>
          </p:txBody>
        </p:sp>
        <p:sp>
          <p:nvSpPr>
            <p:cNvPr id="222" name="Freeform 220"/>
            <p:cNvSpPr>
              <a:spLocks/>
            </p:cNvSpPr>
            <p:nvPr/>
          </p:nvSpPr>
          <p:spPr bwMode="auto">
            <a:xfrm>
              <a:off x="3658" y="2936"/>
              <a:ext cx="74" cy="17"/>
            </a:xfrm>
            <a:custGeom>
              <a:avLst/>
              <a:gdLst>
                <a:gd name="T0" fmla="*/ 73 w 74"/>
                <a:gd name="T1" fmla="*/ 6 h 17"/>
                <a:gd name="T2" fmla="*/ 39 w 74"/>
                <a:gd name="T3" fmla="*/ 16 h 17"/>
                <a:gd name="T4" fmla="*/ 0 w 74"/>
                <a:gd name="T5" fmla="*/ 6 h 17"/>
                <a:gd name="T6" fmla="*/ 34 w 74"/>
                <a:gd name="T7" fmla="*/ 0 h 17"/>
                <a:gd name="T8" fmla="*/ 73 w 74"/>
                <a:gd name="T9" fmla="*/ 6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6"/>
                  </a:moveTo>
                  <a:lnTo>
                    <a:pt x="39" y="16"/>
                  </a:lnTo>
                  <a:lnTo>
                    <a:pt x="0" y="6"/>
                  </a:lnTo>
                  <a:lnTo>
                    <a:pt x="34" y="0"/>
                  </a:lnTo>
                  <a:lnTo>
                    <a:pt x="73" y="6"/>
                  </a:lnTo>
                </a:path>
              </a:pathLst>
            </a:custGeom>
            <a:noFill/>
            <a:ln w="12700" cap="rnd">
              <a:solidFill>
                <a:srgbClr val="000000"/>
              </a:solidFill>
              <a:round/>
              <a:headEnd type="none" w="sm" len="sm"/>
              <a:tailEnd type="none" w="sm" len="sm"/>
            </a:ln>
          </p:spPr>
          <p:txBody>
            <a:bodyPr/>
            <a:lstStyle/>
            <a:p>
              <a:endParaRPr lang="en-US" sz="2400"/>
            </a:p>
          </p:txBody>
        </p:sp>
        <p:sp>
          <p:nvSpPr>
            <p:cNvPr id="223" name="Freeform 221"/>
            <p:cNvSpPr>
              <a:spLocks/>
            </p:cNvSpPr>
            <p:nvPr/>
          </p:nvSpPr>
          <p:spPr bwMode="auto">
            <a:xfrm>
              <a:off x="3472" y="2901"/>
              <a:ext cx="59" cy="17"/>
            </a:xfrm>
            <a:custGeom>
              <a:avLst/>
              <a:gdLst>
                <a:gd name="T0" fmla="*/ 58 w 59"/>
                <a:gd name="T1" fmla="*/ 8 h 17"/>
                <a:gd name="T2" fmla="*/ 26 w 59"/>
                <a:gd name="T3" fmla="*/ 16 h 17"/>
                <a:gd name="T4" fmla="*/ 0 w 59"/>
                <a:gd name="T5" fmla="*/ 8 h 17"/>
                <a:gd name="T6" fmla="*/ 31 w 59"/>
                <a:gd name="T7" fmla="*/ 0 h 17"/>
                <a:gd name="T8" fmla="*/ 58 w 59"/>
                <a:gd name="T9" fmla="*/ 8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8"/>
                  </a:moveTo>
                  <a:lnTo>
                    <a:pt x="26" y="16"/>
                  </a:lnTo>
                  <a:lnTo>
                    <a:pt x="0" y="8"/>
                  </a:lnTo>
                  <a:lnTo>
                    <a:pt x="31" y="0"/>
                  </a:lnTo>
                  <a:lnTo>
                    <a:pt x="58" y="8"/>
                  </a:lnTo>
                </a:path>
              </a:pathLst>
            </a:custGeom>
            <a:solidFill>
              <a:srgbClr val="507070"/>
            </a:solidFill>
            <a:ln w="9525" cap="rnd">
              <a:noFill/>
              <a:round/>
              <a:headEnd/>
              <a:tailEnd/>
            </a:ln>
          </p:spPr>
          <p:txBody>
            <a:bodyPr/>
            <a:lstStyle/>
            <a:p>
              <a:endParaRPr lang="en-US" sz="2400"/>
            </a:p>
          </p:txBody>
        </p:sp>
        <p:sp>
          <p:nvSpPr>
            <p:cNvPr id="224" name="Freeform 222"/>
            <p:cNvSpPr>
              <a:spLocks/>
            </p:cNvSpPr>
            <p:nvPr/>
          </p:nvSpPr>
          <p:spPr bwMode="auto">
            <a:xfrm>
              <a:off x="3472" y="2901"/>
              <a:ext cx="59" cy="17"/>
            </a:xfrm>
            <a:custGeom>
              <a:avLst/>
              <a:gdLst>
                <a:gd name="T0" fmla="*/ 58 w 59"/>
                <a:gd name="T1" fmla="*/ 8 h 17"/>
                <a:gd name="T2" fmla="*/ 26 w 59"/>
                <a:gd name="T3" fmla="*/ 16 h 17"/>
                <a:gd name="T4" fmla="*/ 0 w 59"/>
                <a:gd name="T5" fmla="*/ 8 h 17"/>
                <a:gd name="T6" fmla="*/ 31 w 59"/>
                <a:gd name="T7" fmla="*/ 0 h 17"/>
                <a:gd name="T8" fmla="*/ 58 w 59"/>
                <a:gd name="T9" fmla="*/ 8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8"/>
                  </a:moveTo>
                  <a:lnTo>
                    <a:pt x="26" y="16"/>
                  </a:lnTo>
                  <a:lnTo>
                    <a:pt x="0" y="8"/>
                  </a:lnTo>
                  <a:lnTo>
                    <a:pt x="31" y="0"/>
                  </a:lnTo>
                  <a:lnTo>
                    <a:pt x="58" y="8"/>
                  </a:lnTo>
                </a:path>
              </a:pathLst>
            </a:custGeom>
            <a:noFill/>
            <a:ln w="12700" cap="rnd">
              <a:solidFill>
                <a:srgbClr val="000000"/>
              </a:solidFill>
              <a:round/>
              <a:headEnd type="none" w="sm" len="sm"/>
              <a:tailEnd type="none" w="sm" len="sm"/>
            </a:ln>
          </p:spPr>
          <p:txBody>
            <a:bodyPr/>
            <a:lstStyle/>
            <a:p>
              <a:endParaRPr lang="en-US" sz="2400"/>
            </a:p>
          </p:txBody>
        </p:sp>
        <p:sp>
          <p:nvSpPr>
            <p:cNvPr id="225" name="Freeform 223"/>
            <p:cNvSpPr>
              <a:spLocks/>
            </p:cNvSpPr>
            <p:nvPr/>
          </p:nvSpPr>
          <p:spPr bwMode="auto">
            <a:xfrm>
              <a:off x="3526" y="2925"/>
              <a:ext cx="64" cy="17"/>
            </a:xfrm>
            <a:custGeom>
              <a:avLst/>
              <a:gdLst>
                <a:gd name="T0" fmla="*/ 63 w 64"/>
                <a:gd name="T1" fmla="*/ 8 h 17"/>
                <a:gd name="T2" fmla="*/ 29 w 64"/>
                <a:gd name="T3" fmla="*/ 16 h 17"/>
                <a:gd name="T4" fmla="*/ 0 w 64"/>
                <a:gd name="T5" fmla="*/ 8 h 17"/>
                <a:gd name="T6" fmla="*/ 32 w 64"/>
                <a:gd name="T7" fmla="*/ 0 h 17"/>
                <a:gd name="T8" fmla="*/ 63 w 64"/>
                <a:gd name="T9" fmla="*/ 8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8"/>
                  </a:moveTo>
                  <a:lnTo>
                    <a:pt x="29" y="16"/>
                  </a:lnTo>
                  <a:lnTo>
                    <a:pt x="0" y="8"/>
                  </a:lnTo>
                  <a:lnTo>
                    <a:pt x="32" y="0"/>
                  </a:lnTo>
                  <a:lnTo>
                    <a:pt x="63" y="8"/>
                  </a:lnTo>
                </a:path>
              </a:pathLst>
            </a:custGeom>
            <a:solidFill>
              <a:srgbClr val="507070"/>
            </a:solidFill>
            <a:ln w="9525" cap="rnd">
              <a:noFill/>
              <a:round/>
              <a:headEnd/>
              <a:tailEnd/>
            </a:ln>
          </p:spPr>
          <p:txBody>
            <a:bodyPr/>
            <a:lstStyle/>
            <a:p>
              <a:endParaRPr lang="en-US" sz="2400"/>
            </a:p>
          </p:txBody>
        </p:sp>
        <p:sp>
          <p:nvSpPr>
            <p:cNvPr id="226" name="Freeform 224"/>
            <p:cNvSpPr>
              <a:spLocks/>
            </p:cNvSpPr>
            <p:nvPr/>
          </p:nvSpPr>
          <p:spPr bwMode="auto">
            <a:xfrm>
              <a:off x="3526" y="2925"/>
              <a:ext cx="64" cy="17"/>
            </a:xfrm>
            <a:custGeom>
              <a:avLst/>
              <a:gdLst>
                <a:gd name="T0" fmla="*/ 63 w 64"/>
                <a:gd name="T1" fmla="*/ 8 h 17"/>
                <a:gd name="T2" fmla="*/ 29 w 64"/>
                <a:gd name="T3" fmla="*/ 16 h 17"/>
                <a:gd name="T4" fmla="*/ 0 w 64"/>
                <a:gd name="T5" fmla="*/ 8 h 17"/>
                <a:gd name="T6" fmla="*/ 32 w 64"/>
                <a:gd name="T7" fmla="*/ 0 h 17"/>
                <a:gd name="T8" fmla="*/ 63 w 64"/>
                <a:gd name="T9" fmla="*/ 8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8"/>
                  </a:moveTo>
                  <a:lnTo>
                    <a:pt x="29" y="16"/>
                  </a:lnTo>
                  <a:lnTo>
                    <a:pt x="0" y="8"/>
                  </a:lnTo>
                  <a:lnTo>
                    <a:pt x="32" y="0"/>
                  </a:lnTo>
                  <a:lnTo>
                    <a:pt x="63" y="8"/>
                  </a:lnTo>
                </a:path>
              </a:pathLst>
            </a:custGeom>
            <a:noFill/>
            <a:ln w="12700" cap="rnd">
              <a:solidFill>
                <a:srgbClr val="000000"/>
              </a:solidFill>
              <a:round/>
              <a:headEnd type="none" w="sm" len="sm"/>
              <a:tailEnd type="none" w="sm" len="sm"/>
            </a:ln>
          </p:spPr>
          <p:txBody>
            <a:bodyPr/>
            <a:lstStyle/>
            <a:p>
              <a:endParaRPr lang="en-US" sz="2400"/>
            </a:p>
          </p:txBody>
        </p:sp>
        <p:sp>
          <p:nvSpPr>
            <p:cNvPr id="227" name="Freeform 225"/>
            <p:cNvSpPr>
              <a:spLocks/>
            </p:cNvSpPr>
            <p:nvPr/>
          </p:nvSpPr>
          <p:spPr bwMode="auto">
            <a:xfrm>
              <a:off x="3589" y="2951"/>
              <a:ext cx="66" cy="17"/>
            </a:xfrm>
            <a:custGeom>
              <a:avLst/>
              <a:gdLst>
                <a:gd name="T0" fmla="*/ 65 w 66"/>
                <a:gd name="T1" fmla="*/ 6 h 17"/>
                <a:gd name="T2" fmla="*/ 34 w 66"/>
                <a:gd name="T3" fmla="*/ 16 h 17"/>
                <a:gd name="T4" fmla="*/ 0 w 66"/>
                <a:gd name="T5" fmla="*/ 6 h 17"/>
                <a:gd name="T6" fmla="*/ 31 w 66"/>
                <a:gd name="T7" fmla="*/ 0 h 17"/>
                <a:gd name="T8" fmla="*/ 65 w 66"/>
                <a:gd name="T9" fmla="*/ 6 h 17"/>
                <a:gd name="T10" fmla="*/ 0 60000 65536"/>
                <a:gd name="T11" fmla="*/ 0 60000 65536"/>
                <a:gd name="T12" fmla="*/ 0 60000 65536"/>
                <a:gd name="T13" fmla="*/ 0 60000 65536"/>
                <a:gd name="T14" fmla="*/ 0 60000 65536"/>
                <a:gd name="T15" fmla="*/ 0 w 66"/>
                <a:gd name="T16" fmla="*/ 0 h 17"/>
                <a:gd name="T17" fmla="*/ 66 w 66"/>
                <a:gd name="T18" fmla="*/ 17 h 17"/>
              </a:gdLst>
              <a:ahLst/>
              <a:cxnLst>
                <a:cxn ang="T10">
                  <a:pos x="T0" y="T1"/>
                </a:cxn>
                <a:cxn ang="T11">
                  <a:pos x="T2" y="T3"/>
                </a:cxn>
                <a:cxn ang="T12">
                  <a:pos x="T4" y="T5"/>
                </a:cxn>
                <a:cxn ang="T13">
                  <a:pos x="T6" y="T7"/>
                </a:cxn>
                <a:cxn ang="T14">
                  <a:pos x="T8" y="T9"/>
                </a:cxn>
              </a:cxnLst>
              <a:rect l="T15" t="T16" r="T17" b="T18"/>
              <a:pathLst>
                <a:path w="66" h="17">
                  <a:moveTo>
                    <a:pt x="65" y="6"/>
                  </a:moveTo>
                  <a:lnTo>
                    <a:pt x="34" y="16"/>
                  </a:lnTo>
                  <a:lnTo>
                    <a:pt x="0" y="6"/>
                  </a:lnTo>
                  <a:lnTo>
                    <a:pt x="31" y="0"/>
                  </a:lnTo>
                  <a:lnTo>
                    <a:pt x="65" y="6"/>
                  </a:lnTo>
                </a:path>
              </a:pathLst>
            </a:custGeom>
            <a:solidFill>
              <a:srgbClr val="507070"/>
            </a:solidFill>
            <a:ln w="9525" cap="rnd">
              <a:noFill/>
              <a:round/>
              <a:headEnd/>
              <a:tailEnd/>
            </a:ln>
          </p:spPr>
          <p:txBody>
            <a:bodyPr/>
            <a:lstStyle/>
            <a:p>
              <a:endParaRPr lang="en-US" sz="2400"/>
            </a:p>
          </p:txBody>
        </p:sp>
        <p:sp>
          <p:nvSpPr>
            <p:cNvPr id="228" name="Freeform 226"/>
            <p:cNvSpPr>
              <a:spLocks/>
            </p:cNvSpPr>
            <p:nvPr/>
          </p:nvSpPr>
          <p:spPr bwMode="auto">
            <a:xfrm>
              <a:off x="3589" y="2951"/>
              <a:ext cx="66" cy="17"/>
            </a:xfrm>
            <a:custGeom>
              <a:avLst/>
              <a:gdLst>
                <a:gd name="T0" fmla="*/ 65 w 66"/>
                <a:gd name="T1" fmla="*/ 6 h 17"/>
                <a:gd name="T2" fmla="*/ 34 w 66"/>
                <a:gd name="T3" fmla="*/ 16 h 17"/>
                <a:gd name="T4" fmla="*/ 0 w 66"/>
                <a:gd name="T5" fmla="*/ 6 h 17"/>
                <a:gd name="T6" fmla="*/ 31 w 66"/>
                <a:gd name="T7" fmla="*/ 0 h 17"/>
                <a:gd name="T8" fmla="*/ 65 w 66"/>
                <a:gd name="T9" fmla="*/ 6 h 17"/>
                <a:gd name="T10" fmla="*/ 0 60000 65536"/>
                <a:gd name="T11" fmla="*/ 0 60000 65536"/>
                <a:gd name="T12" fmla="*/ 0 60000 65536"/>
                <a:gd name="T13" fmla="*/ 0 60000 65536"/>
                <a:gd name="T14" fmla="*/ 0 60000 65536"/>
                <a:gd name="T15" fmla="*/ 0 w 66"/>
                <a:gd name="T16" fmla="*/ 0 h 17"/>
                <a:gd name="T17" fmla="*/ 66 w 66"/>
                <a:gd name="T18" fmla="*/ 17 h 17"/>
              </a:gdLst>
              <a:ahLst/>
              <a:cxnLst>
                <a:cxn ang="T10">
                  <a:pos x="T0" y="T1"/>
                </a:cxn>
                <a:cxn ang="T11">
                  <a:pos x="T2" y="T3"/>
                </a:cxn>
                <a:cxn ang="T12">
                  <a:pos x="T4" y="T5"/>
                </a:cxn>
                <a:cxn ang="T13">
                  <a:pos x="T6" y="T7"/>
                </a:cxn>
                <a:cxn ang="T14">
                  <a:pos x="T8" y="T9"/>
                </a:cxn>
              </a:cxnLst>
              <a:rect l="T15" t="T16" r="T17" b="T18"/>
              <a:pathLst>
                <a:path w="66" h="17">
                  <a:moveTo>
                    <a:pt x="65" y="6"/>
                  </a:moveTo>
                  <a:lnTo>
                    <a:pt x="34" y="16"/>
                  </a:lnTo>
                  <a:lnTo>
                    <a:pt x="0" y="6"/>
                  </a:lnTo>
                  <a:lnTo>
                    <a:pt x="31" y="0"/>
                  </a:lnTo>
                  <a:lnTo>
                    <a:pt x="65" y="6"/>
                  </a:lnTo>
                </a:path>
              </a:pathLst>
            </a:custGeom>
            <a:noFill/>
            <a:ln w="12700" cap="rnd">
              <a:solidFill>
                <a:srgbClr val="000000"/>
              </a:solidFill>
              <a:round/>
              <a:headEnd type="none" w="sm" len="sm"/>
              <a:tailEnd type="none" w="sm" len="sm"/>
            </a:ln>
          </p:spPr>
          <p:txBody>
            <a:bodyPr/>
            <a:lstStyle/>
            <a:p>
              <a:endParaRPr lang="en-US" sz="2400"/>
            </a:p>
          </p:txBody>
        </p:sp>
        <p:sp>
          <p:nvSpPr>
            <p:cNvPr id="229" name="Freeform 227"/>
            <p:cNvSpPr>
              <a:spLocks/>
            </p:cNvSpPr>
            <p:nvPr/>
          </p:nvSpPr>
          <p:spPr bwMode="auto">
            <a:xfrm>
              <a:off x="3738" y="2968"/>
              <a:ext cx="75" cy="17"/>
            </a:xfrm>
            <a:custGeom>
              <a:avLst/>
              <a:gdLst>
                <a:gd name="T0" fmla="*/ 74 w 75"/>
                <a:gd name="T1" fmla="*/ 6 h 17"/>
                <a:gd name="T2" fmla="*/ 43 w 75"/>
                <a:gd name="T3" fmla="*/ 16 h 17"/>
                <a:gd name="T4" fmla="*/ 0 w 75"/>
                <a:gd name="T5" fmla="*/ 6 h 17"/>
                <a:gd name="T6" fmla="*/ 33 w 75"/>
                <a:gd name="T7" fmla="*/ 0 h 17"/>
                <a:gd name="T8" fmla="*/ 74 w 75"/>
                <a:gd name="T9" fmla="*/ 6 h 17"/>
                <a:gd name="T10" fmla="*/ 0 60000 65536"/>
                <a:gd name="T11" fmla="*/ 0 60000 65536"/>
                <a:gd name="T12" fmla="*/ 0 60000 65536"/>
                <a:gd name="T13" fmla="*/ 0 60000 65536"/>
                <a:gd name="T14" fmla="*/ 0 60000 65536"/>
                <a:gd name="T15" fmla="*/ 0 w 75"/>
                <a:gd name="T16" fmla="*/ 0 h 17"/>
                <a:gd name="T17" fmla="*/ 75 w 75"/>
                <a:gd name="T18" fmla="*/ 17 h 17"/>
              </a:gdLst>
              <a:ahLst/>
              <a:cxnLst>
                <a:cxn ang="T10">
                  <a:pos x="T0" y="T1"/>
                </a:cxn>
                <a:cxn ang="T11">
                  <a:pos x="T2" y="T3"/>
                </a:cxn>
                <a:cxn ang="T12">
                  <a:pos x="T4" y="T5"/>
                </a:cxn>
                <a:cxn ang="T13">
                  <a:pos x="T6" y="T7"/>
                </a:cxn>
                <a:cxn ang="T14">
                  <a:pos x="T8" y="T9"/>
                </a:cxn>
              </a:cxnLst>
              <a:rect l="T15" t="T16" r="T17" b="T18"/>
              <a:pathLst>
                <a:path w="75" h="17">
                  <a:moveTo>
                    <a:pt x="74" y="6"/>
                  </a:moveTo>
                  <a:lnTo>
                    <a:pt x="43" y="16"/>
                  </a:lnTo>
                  <a:lnTo>
                    <a:pt x="0" y="6"/>
                  </a:lnTo>
                  <a:lnTo>
                    <a:pt x="33" y="0"/>
                  </a:lnTo>
                  <a:lnTo>
                    <a:pt x="74" y="6"/>
                  </a:lnTo>
                </a:path>
              </a:pathLst>
            </a:custGeom>
            <a:solidFill>
              <a:srgbClr val="507070"/>
            </a:solidFill>
            <a:ln w="9525" cap="rnd">
              <a:noFill/>
              <a:round/>
              <a:headEnd/>
              <a:tailEnd/>
            </a:ln>
          </p:spPr>
          <p:txBody>
            <a:bodyPr/>
            <a:lstStyle/>
            <a:p>
              <a:endParaRPr lang="en-US" sz="2400"/>
            </a:p>
          </p:txBody>
        </p:sp>
        <p:sp>
          <p:nvSpPr>
            <p:cNvPr id="230" name="Freeform 228"/>
            <p:cNvSpPr>
              <a:spLocks/>
            </p:cNvSpPr>
            <p:nvPr/>
          </p:nvSpPr>
          <p:spPr bwMode="auto">
            <a:xfrm>
              <a:off x="3738" y="2968"/>
              <a:ext cx="75" cy="17"/>
            </a:xfrm>
            <a:custGeom>
              <a:avLst/>
              <a:gdLst>
                <a:gd name="T0" fmla="*/ 74 w 75"/>
                <a:gd name="T1" fmla="*/ 6 h 17"/>
                <a:gd name="T2" fmla="*/ 43 w 75"/>
                <a:gd name="T3" fmla="*/ 16 h 17"/>
                <a:gd name="T4" fmla="*/ 0 w 75"/>
                <a:gd name="T5" fmla="*/ 6 h 17"/>
                <a:gd name="T6" fmla="*/ 33 w 75"/>
                <a:gd name="T7" fmla="*/ 0 h 17"/>
                <a:gd name="T8" fmla="*/ 74 w 75"/>
                <a:gd name="T9" fmla="*/ 6 h 17"/>
                <a:gd name="T10" fmla="*/ 0 60000 65536"/>
                <a:gd name="T11" fmla="*/ 0 60000 65536"/>
                <a:gd name="T12" fmla="*/ 0 60000 65536"/>
                <a:gd name="T13" fmla="*/ 0 60000 65536"/>
                <a:gd name="T14" fmla="*/ 0 60000 65536"/>
                <a:gd name="T15" fmla="*/ 0 w 75"/>
                <a:gd name="T16" fmla="*/ 0 h 17"/>
                <a:gd name="T17" fmla="*/ 75 w 75"/>
                <a:gd name="T18" fmla="*/ 17 h 17"/>
              </a:gdLst>
              <a:ahLst/>
              <a:cxnLst>
                <a:cxn ang="T10">
                  <a:pos x="T0" y="T1"/>
                </a:cxn>
                <a:cxn ang="T11">
                  <a:pos x="T2" y="T3"/>
                </a:cxn>
                <a:cxn ang="T12">
                  <a:pos x="T4" y="T5"/>
                </a:cxn>
                <a:cxn ang="T13">
                  <a:pos x="T6" y="T7"/>
                </a:cxn>
                <a:cxn ang="T14">
                  <a:pos x="T8" y="T9"/>
                </a:cxn>
              </a:cxnLst>
              <a:rect l="T15" t="T16" r="T17" b="T18"/>
              <a:pathLst>
                <a:path w="75" h="17">
                  <a:moveTo>
                    <a:pt x="74" y="6"/>
                  </a:moveTo>
                  <a:lnTo>
                    <a:pt x="43" y="16"/>
                  </a:lnTo>
                  <a:lnTo>
                    <a:pt x="0" y="6"/>
                  </a:lnTo>
                  <a:lnTo>
                    <a:pt x="33" y="0"/>
                  </a:lnTo>
                  <a:lnTo>
                    <a:pt x="74" y="6"/>
                  </a:lnTo>
                </a:path>
              </a:pathLst>
            </a:custGeom>
            <a:noFill/>
            <a:ln w="12700" cap="rnd">
              <a:solidFill>
                <a:srgbClr val="000000"/>
              </a:solidFill>
              <a:round/>
              <a:headEnd type="none" w="sm" len="sm"/>
              <a:tailEnd type="none" w="sm" len="sm"/>
            </a:ln>
          </p:spPr>
          <p:txBody>
            <a:bodyPr/>
            <a:lstStyle/>
            <a:p>
              <a:endParaRPr lang="en-US" sz="2400"/>
            </a:p>
          </p:txBody>
        </p:sp>
        <p:sp>
          <p:nvSpPr>
            <p:cNvPr id="231" name="Freeform 229"/>
            <p:cNvSpPr>
              <a:spLocks/>
            </p:cNvSpPr>
            <p:nvPr/>
          </p:nvSpPr>
          <p:spPr bwMode="auto">
            <a:xfrm>
              <a:off x="3334" y="3036"/>
              <a:ext cx="27" cy="29"/>
            </a:xfrm>
            <a:custGeom>
              <a:avLst/>
              <a:gdLst>
                <a:gd name="T0" fmla="*/ 26 w 27"/>
                <a:gd name="T1" fmla="*/ 28 h 29"/>
                <a:gd name="T2" fmla="*/ 23 w 27"/>
                <a:gd name="T3" fmla="*/ 4 h 29"/>
                <a:gd name="T4" fmla="*/ 0 w 27"/>
                <a:gd name="T5" fmla="*/ 0 h 29"/>
                <a:gd name="T6" fmla="*/ 0 w 27"/>
                <a:gd name="T7" fmla="*/ 20 h 29"/>
                <a:gd name="T8" fmla="*/ 26 w 27"/>
                <a:gd name="T9" fmla="*/ 28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26" y="28"/>
                  </a:moveTo>
                  <a:lnTo>
                    <a:pt x="23" y="4"/>
                  </a:lnTo>
                  <a:lnTo>
                    <a:pt x="0" y="0"/>
                  </a:lnTo>
                  <a:lnTo>
                    <a:pt x="0" y="20"/>
                  </a:lnTo>
                  <a:lnTo>
                    <a:pt x="26" y="28"/>
                  </a:lnTo>
                </a:path>
              </a:pathLst>
            </a:custGeom>
            <a:solidFill>
              <a:srgbClr val="401030"/>
            </a:solidFill>
            <a:ln w="9525" cap="rnd">
              <a:noFill/>
              <a:round/>
              <a:headEnd/>
              <a:tailEnd/>
            </a:ln>
          </p:spPr>
          <p:txBody>
            <a:bodyPr/>
            <a:lstStyle/>
            <a:p>
              <a:endParaRPr lang="en-US" sz="2400"/>
            </a:p>
          </p:txBody>
        </p:sp>
        <p:sp>
          <p:nvSpPr>
            <p:cNvPr id="232" name="Freeform 230"/>
            <p:cNvSpPr>
              <a:spLocks/>
            </p:cNvSpPr>
            <p:nvPr/>
          </p:nvSpPr>
          <p:spPr bwMode="auto">
            <a:xfrm>
              <a:off x="3334" y="3036"/>
              <a:ext cx="27" cy="29"/>
            </a:xfrm>
            <a:custGeom>
              <a:avLst/>
              <a:gdLst>
                <a:gd name="T0" fmla="*/ 26 w 27"/>
                <a:gd name="T1" fmla="*/ 28 h 29"/>
                <a:gd name="T2" fmla="*/ 23 w 27"/>
                <a:gd name="T3" fmla="*/ 4 h 29"/>
                <a:gd name="T4" fmla="*/ 0 w 27"/>
                <a:gd name="T5" fmla="*/ 0 h 29"/>
                <a:gd name="T6" fmla="*/ 0 w 27"/>
                <a:gd name="T7" fmla="*/ 20 h 29"/>
                <a:gd name="T8" fmla="*/ 26 w 27"/>
                <a:gd name="T9" fmla="*/ 28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26" y="28"/>
                  </a:moveTo>
                  <a:lnTo>
                    <a:pt x="23" y="4"/>
                  </a:lnTo>
                  <a:lnTo>
                    <a:pt x="0" y="0"/>
                  </a:lnTo>
                  <a:lnTo>
                    <a:pt x="0" y="20"/>
                  </a:lnTo>
                  <a:lnTo>
                    <a:pt x="26" y="28"/>
                  </a:lnTo>
                </a:path>
              </a:pathLst>
            </a:custGeom>
            <a:noFill/>
            <a:ln w="12700" cap="rnd">
              <a:solidFill>
                <a:srgbClr val="000000"/>
              </a:solidFill>
              <a:round/>
              <a:headEnd type="none" w="sm" len="sm"/>
              <a:tailEnd type="none" w="sm" len="sm"/>
            </a:ln>
          </p:spPr>
          <p:txBody>
            <a:bodyPr/>
            <a:lstStyle/>
            <a:p>
              <a:endParaRPr lang="en-US" sz="2400"/>
            </a:p>
          </p:txBody>
        </p:sp>
        <p:sp>
          <p:nvSpPr>
            <p:cNvPr id="233" name="Freeform 231"/>
            <p:cNvSpPr>
              <a:spLocks/>
            </p:cNvSpPr>
            <p:nvPr/>
          </p:nvSpPr>
          <p:spPr bwMode="auto">
            <a:xfrm>
              <a:off x="3406" y="3008"/>
              <a:ext cx="28" cy="46"/>
            </a:xfrm>
            <a:custGeom>
              <a:avLst/>
              <a:gdLst>
                <a:gd name="T0" fmla="*/ 27 w 28"/>
                <a:gd name="T1" fmla="*/ 45 h 46"/>
                <a:gd name="T2" fmla="*/ 24 w 28"/>
                <a:gd name="T3" fmla="*/ 4 h 46"/>
                <a:gd name="T4" fmla="*/ 0 w 28"/>
                <a:gd name="T5" fmla="*/ 0 h 46"/>
                <a:gd name="T6" fmla="*/ 0 w 28"/>
                <a:gd name="T7" fmla="*/ 40 h 46"/>
                <a:gd name="T8" fmla="*/ 27 w 28"/>
                <a:gd name="T9" fmla="*/ 45 h 46"/>
                <a:gd name="T10" fmla="*/ 0 60000 65536"/>
                <a:gd name="T11" fmla="*/ 0 60000 65536"/>
                <a:gd name="T12" fmla="*/ 0 60000 65536"/>
                <a:gd name="T13" fmla="*/ 0 60000 65536"/>
                <a:gd name="T14" fmla="*/ 0 60000 65536"/>
                <a:gd name="T15" fmla="*/ 0 w 28"/>
                <a:gd name="T16" fmla="*/ 0 h 46"/>
                <a:gd name="T17" fmla="*/ 28 w 28"/>
                <a:gd name="T18" fmla="*/ 46 h 46"/>
              </a:gdLst>
              <a:ahLst/>
              <a:cxnLst>
                <a:cxn ang="T10">
                  <a:pos x="T0" y="T1"/>
                </a:cxn>
                <a:cxn ang="T11">
                  <a:pos x="T2" y="T3"/>
                </a:cxn>
                <a:cxn ang="T12">
                  <a:pos x="T4" y="T5"/>
                </a:cxn>
                <a:cxn ang="T13">
                  <a:pos x="T6" y="T7"/>
                </a:cxn>
                <a:cxn ang="T14">
                  <a:pos x="T8" y="T9"/>
                </a:cxn>
              </a:cxnLst>
              <a:rect l="T15" t="T16" r="T17" b="T18"/>
              <a:pathLst>
                <a:path w="28" h="46">
                  <a:moveTo>
                    <a:pt x="27" y="45"/>
                  </a:moveTo>
                  <a:lnTo>
                    <a:pt x="24" y="4"/>
                  </a:lnTo>
                  <a:lnTo>
                    <a:pt x="0" y="0"/>
                  </a:lnTo>
                  <a:lnTo>
                    <a:pt x="0" y="40"/>
                  </a:lnTo>
                  <a:lnTo>
                    <a:pt x="27" y="45"/>
                  </a:lnTo>
                </a:path>
              </a:pathLst>
            </a:custGeom>
            <a:solidFill>
              <a:srgbClr val="FF8080"/>
            </a:solidFill>
            <a:ln w="9525" cap="rnd">
              <a:noFill/>
              <a:round/>
              <a:headEnd/>
              <a:tailEnd/>
            </a:ln>
          </p:spPr>
          <p:txBody>
            <a:bodyPr/>
            <a:lstStyle/>
            <a:p>
              <a:endParaRPr lang="en-US" sz="2400"/>
            </a:p>
          </p:txBody>
        </p:sp>
        <p:sp>
          <p:nvSpPr>
            <p:cNvPr id="234" name="Freeform 232"/>
            <p:cNvSpPr>
              <a:spLocks/>
            </p:cNvSpPr>
            <p:nvPr/>
          </p:nvSpPr>
          <p:spPr bwMode="auto">
            <a:xfrm>
              <a:off x="3406" y="3008"/>
              <a:ext cx="28" cy="46"/>
            </a:xfrm>
            <a:custGeom>
              <a:avLst/>
              <a:gdLst>
                <a:gd name="T0" fmla="*/ 27 w 28"/>
                <a:gd name="T1" fmla="*/ 45 h 46"/>
                <a:gd name="T2" fmla="*/ 24 w 28"/>
                <a:gd name="T3" fmla="*/ 4 h 46"/>
                <a:gd name="T4" fmla="*/ 0 w 28"/>
                <a:gd name="T5" fmla="*/ 0 h 46"/>
                <a:gd name="T6" fmla="*/ 0 w 28"/>
                <a:gd name="T7" fmla="*/ 40 h 46"/>
                <a:gd name="T8" fmla="*/ 27 w 28"/>
                <a:gd name="T9" fmla="*/ 45 h 46"/>
                <a:gd name="T10" fmla="*/ 0 60000 65536"/>
                <a:gd name="T11" fmla="*/ 0 60000 65536"/>
                <a:gd name="T12" fmla="*/ 0 60000 65536"/>
                <a:gd name="T13" fmla="*/ 0 60000 65536"/>
                <a:gd name="T14" fmla="*/ 0 60000 65536"/>
                <a:gd name="T15" fmla="*/ 0 w 28"/>
                <a:gd name="T16" fmla="*/ 0 h 46"/>
                <a:gd name="T17" fmla="*/ 28 w 28"/>
                <a:gd name="T18" fmla="*/ 46 h 46"/>
              </a:gdLst>
              <a:ahLst/>
              <a:cxnLst>
                <a:cxn ang="T10">
                  <a:pos x="T0" y="T1"/>
                </a:cxn>
                <a:cxn ang="T11">
                  <a:pos x="T2" y="T3"/>
                </a:cxn>
                <a:cxn ang="T12">
                  <a:pos x="T4" y="T5"/>
                </a:cxn>
                <a:cxn ang="T13">
                  <a:pos x="T6" y="T7"/>
                </a:cxn>
                <a:cxn ang="T14">
                  <a:pos x="T8" y="T9"/>
                </a:cxn>
              </a:cxnLst>
              <a:rect l="T15" t="T16" r="T17" b="T18"/>
              <a:pathLst>
                <a:path w="28" h="46">
                  <a:moveTo>
                    <a:pt x="27" y="45"/>
                  </a:moveTo>
                  <a:lnTo>
                    <a:pt x="24" y="4"/>
                  </a:lnTo>
                  <a:lnTo>
                    <a:pt x="0" y="0"/>
                  </a:lnTo>
                  <a:lnTo>
                    <a:pt x="0" y="40"/>
                  </a:lnTo>
                  <a:lnTo>
                    <a:pt x="27" y="45"/>
                  </a:lnTo>
                </a:path>
              </a:pathLst>
            </a:custGeom>
            <a:noFill/>
            <a:ln w="12700" cap="rnd">
              <a:solidFill>
                <a:srgbClr val="000000"/>
              </a:solidFill>
              <a:round/>
              <a:headEnd type="none" w="sm" len="sm"/>
              <a:tailEnd type="none" w="sm" len="sm"/>
            </a:ln>
          </p:spPr>
          <p:txBody>
            <a:bodyPr/>
            <a:lstStyle/>
            <a:p>
              <a:endParaRPr lang="en-US" sz="2400"/>
            </a:p>
          </p:txBody>
        </p:sp>
        <p:sp>
          <p:nvSpPr>
            <p:cNvPr id="235" name="Freeform 233"/>
            <p:cNvSpPr>
              <a:spLocks/>
            </p:cNvSpPr>
            <p:nvPr/>
          </p:nvSpPr>
          <p:spPr bwMode="auto">
            <a:xfrm>
              <a:off x="3458" y="2973"/>
              <a:ext cx="30" cy="95"/>
            </a:xfrm>
            <a:custGeom>
              <a:avLst/>
              <a:gdLst>
                <a:gd name="T0" fmla="*/ 29 w 30"/>
                <a:gd name="T1" fmla="*/ 94 h 95"/>
                <a:gd name="T2" fmla="*/ 29 w 30"/>
                <a:gd name="T3" fmla="*/ 4 h 95"/>
                <a:gd name="T4" fmla="*/ 0 w 30"/>
                <a:gd name="T5" fmla="*/ 0 h 95"/>
                <a:gd name="T6" fmla="*/ 0 w 30"/>
                <a:gd name="T7" fmla="*/ 85 h 95"/>
                <a:gd name="T8" fmla="*/ 29 w 30"/>
                <a:gd name="T9" fmla="*/ 94 h 95"/>
                <a:gd name="T10" fmla="*/ 0 60000 65536"/>
                <a:gd name="T11" fmla="*/ 0 60000 65536"/>
                <a:gd name="T12" fmla="*/ 0 60000 65536"/>
                <a:gd name="T13" fmla="*/ 0 60000 65536"/>
                <a:gd name="T14" fmla="*/ 0 60000 65536"/>
                <a:gd name="T15" fmla="*/ 0 w 30"/>
                <a:gd name="T16" fmla="*/ 0 h 95"/>
                <a:gd name="T17" fmla="*/ 30 w 30"/>
                <a:gd name="T18" fmla="*/ 95 h 95"/>
              </a:gdLst>
              <a:ahLst/>
              <a:cxnLst>
                <a:cxn ang="T10">
                  <a:pos x="T0" y="T1"/>
                </a:cxn>
                <a:cxn ang="T11">
                  <a:pos x="T2" y="T3"/>
                </a:cxn>
                <a:cxn ang="T12">
                  <a:pos x="T4" y="T5"/>
                </a:cxn>
                <a:cxn ang="T13">
                  <a:pos x="T6" y="T7"/>
                </a:cxn>
                <a:cxn ang="T14">
                  <a:pos x="T8" y="T9"/>
                </a:cxn>
              </a:cxnLst>
              <a:rect l="T15" t="T16" r="T17" b="T18"/>
              <a:pathLst>
                <a:path w="30" h="95">
                  <a:moveTo>
                    <a:pt x="29" y="94"/>
                  </a:moveTo>
                  <a:lnTo>
                    <a:pt x="29" y="4"/>
                  </a:lnTo>
                  <a:lnTo>
                    <a:pt x="0" y="0"/>
                  </a:lnTo>
                  <a:lnTo>
                    <a:pt x="0" y="85"/>
                  </a:lnTo>
                  <a:lnTo>
                    <a:pt x="29" y="94"/>
                  </a:lnTo>
                </a:path>
              </a:pathLst>
            </a:custGeom>
            <a:solidFill>
              <a:srgbClr val="FF8080"/>
            </a:solidFill>
            <a:ln w="9525" cap="rnd">
              <a:noFill/>
              <a:round/>
              <a:headEnd/>
              <a:tailEnd/>
            </a:ln>
          </p:spPr>
          <p:txBody>
            <a:bodyPr/>
            <a:lstStyle/>
            <a:p>
              <a:endParaRPr lang="en-US" sz="2400"/>
            </a:p>
          </p:txBody>
        </p:sp>
        <p:sp>
          <p:nvSpPr>
            <p:cNvPr id="236" name="Freeform 234"/>
            <p:cNvSpPr>
              <a:spLocks/>
            </p:cNvSpPr>
            <p:nvPr/>
          </p:nvSpPr>
          <p:spPr bwMode="auto">
            <a:xfrm>
              <a:off x="3458" y="2973"/>
              <a:ext cx="30" cy="95"/>
            </a:xfrm>
            <a:custGeom>
              <a:avLst/>
              <a:gdLst>
                <a:gd name="T0" fmla="*/ 29 w 30"/>
                <a:gd name="T1" fmla="*/ 94 h 95"/>
                <a:gd name="T2" fmla="*/ 29 w 30"/>
                <a:gd name="T3" fmla="*/ 4 h 95"/>
                <a:gd name="T4" fmla="*/ 0 w 30"/>
                <a:gd name="T5" fmla="*/ 0 h 95"/>
                <a:gd name="T6" fmla="*/ 0 w 30"/>
                <a:gd name="T7" fmla="*/ 85 h 95"/>
                <a:gd name="T8" fmla="*/ 29 w 30"/>
                <a:gd name="T9" fmla="*/ 94 h 95"/>
                <a:gd name="T10" fmla="*/ 0 60000 65536"/>
                <a:gd name="T11" fmla="*/ 0 60000 65536"/>
                <a:gd name="T12" fmla="*/ 0 60000 65536"/>
                <a:gd name="T13" fmla="*/ 0 60000 65536"/>
                <a:gd name="T14" fmla="*/ 0 60000 65536"/>
                <a:gd name="T15" fmla="*/ 0 w 30"/>
                <a:gd name="T16" fmla="*/ 0 h 95"/>
                <a:gd name="T17" fmla="*/ 30 w 30"/>
                <a:gd name="T18" fmla="*/ 95 h 95"/>
              </a:gdLst>
              <a:ahLst/>
              <a:cxnLst>
                <a:cxn ang="T10">
                  <a:pos x="T0" y="T1"/>
                </a:cxn>
                <a:cxn ang="T11">
                  <a:pos x="T2" y="T3"/>
                </a:cxn>
                <a:cxn ang="T12">
                  <a:pos x="T4" y="T5"/>
                </a:cxn>
                <a:cxn ang="T13">
                  <a:pos x="T6" y="T7"/>
                </a:cxn>
                <a:cxn ang="T14">
                  <a:pos x="T8" y="T9"/>
                </a:cxn>
              </a:cxnLst>
              <a:rect l="T15" t="T16" r="T17" b="T18"/>
              <a:pathLst>
                <a:path w="30" h="95">
                  <a:moveTo>
                    <a:pt x="29" y="94"/>
                  </a:moveTo>
                  <a:lnTo>
                    <a:pt x="29" y="4"/>
                  </a:lnTo>
                  <a:lnTo>
                    <a:pt x="0" y="0"/>
                  </a:lnTo>
                  <a:lnTo>
                    <a:pt x="0" y="85"/>
                  </a:lnTo>
                  <a:lnTo>
                    <a:pt x="29" y="94"/>
                  </a:lnTo>
                </a:path>
              </a:pathLst>
            </a:custGeom>
            <a:noFill/>
            <a:ln w="12700" cap="rnd">
              <a:solidFill>
                <a:srgbClr val="000000"/>
              </a:solidFill>
              <a:round/>
              <a:headEnd type="none" w="sm" len="sm"/>
              <a:tailEnd type="none" w="sm" len="sm"/>
            </a:ln>
          </p:spPr>
          <p:txBody>
            <a:bodyPr/>
            <a:lstStyle/>
            <a:p>
              <a:endParaRPr lang="en-US" sz="2400"/>
            </a:p>
          </p:txBody>
        </p:sp>
        <p:sp>
          <p:nvSpPr>
            <p:cNvPr id="237" name="Freeform 235"/>
            <p:cNvSpPr>
              <a:spLocks/>
            </p:cNvSpPr>
            <p:nvPr/>
          </p:nvSpPr>
          <p:spPr bwMode="auto">
            <a:xfrm>
              <a:off x="3520" y="2982"/>
              <a:ext cx="32" cy="99"/>
            </a:xfrm>
            <a:custGeom>
              <a:avLst/>
              <a:gdLst>
                <a:gd name="T0" fmla="*/ 31 w 32"/>
                <a:gd name="T1" fmla="*/ 98 h 99"/>
                <a:gd name="T2" fmla="*/ 31 w 32"/>
                <a:gd name="T3" fmla="*/ 4 h 99"/>
                <a:gd name="T4" fmla="*/ 0 w 32"/>
                <a:gd name="T5" fmla="*/ 0 h 99"/>
                <a:gd name="T6" fmla="*/ 0 w 32"/>
                <a:gd name="T7" fmla="*/ 90 h 99"/>
                <a:gd name="T8" fmla="*/ 31 w 32"/>
                <a:gd name="T9" fmla="*/ 98 h 99"/>
                <a:gd name="T10" fmla="*/ 0 60000 65536"/>
                <a:gd name="T11" fmla="*/ 0 60000 65536"/>
                <a:gd name="T12" fmla="*/ 0 60000 65536"/>
                <a:gd name="T13" fmla="*/ 0 60000 65536"/>
                <a:gd name="T14" fmla="*/ 0 60000 65536"/>
                <a:gd name="T15" fmla="*/ 0 w 32"/>
                <a:gd name="T16" fmla="*/ 0 h 99"/>
                <a:gd name="T17" fmla="*/ 32 w 32"/>
                <a:gd name="T18" fmla="*/ 99 h 99"/>
              </a:gdLst>
              <a:ahLst/>
              <a:cxnLst>
                <a:cxn ang="T10">
                  <a:pos x="T0" y="T1"/>
                </a:cxn>
                <a:cxn ang="T11">
                  <a:pos x="T2" y="T3"/>
                </a:cxn>
                <a:cxn ang="T12">
                  <a:pos x="T4" y="T5"/>
                </a:cxn>
                <a:cxn ang="T13">
                  <a:pos x="T6" y="T7"/>
                </a:cxn>
                <a:cxn ang="T14">
                  <a:pos x="T8" y="T9"/>
                </a:cxn>
              </a:cxnLst>
              <a:rect l="T15" t="T16" r="T17" b="T18"/>
              <a:pathLst>
                <a:path w="32" h="99">
                  <a:moveTo>
                    <a:pt x="31" y="98"/>
                  </a:moveTo>
                  <a:lnTo>
                    <a:pt x="31" y="4"/>
                  </a:lnTo>
                  <a:lnTo>
                    <a:pt x="0" y="0"/>
                  </a:lnTo>
                  <a:lnTo>
                    <a:pt x="0" y="90"/>
                  </a:lnTo>
                  <a:lnTo>
                    <a:pt x="31" y="98"/>
                  </a:lnTo>
                </a:path>
              </a:pathLst>
            </a:custGeom>
            <a:solidFill>
              <a:srgbClr val="FF8080"/>
            </a:solidFill>
            <a:ln w="9525" cap="rnd">
              <a:noFill/>
              <a:round/>
              <a:headEnd/>
              <a:tailEnd/>
            </a:ln>
          </p:spPr>
          <p:txBody>
            <a:bodyPr/>
            <a:lstStyle/>
            <a:p>
              <a:endParaRPr lang="en-US" sz="2400"/>
            </a:p>
          </p:txBody>
        </p:sp>
        <p:sp>
          <p:nvSpPr>
            <p:cNvPr id="238" name="Freeform 236"/>
            <p:cNvSpPr>
              <a:spLocks/>
            </p:cNvSpPr>
            <p:nvPr/>
          </p:nvSpPr>
          <p:spPr bwMode="auto">
            <a:xfrm>
              <a:off x="3520" y="2982"/>
              <a:ext cx="32" cy="99"/>
            </a:xfrm>
            <a:custGeom>
              <a:avLst/>
              <a:gdLst>
                <a:gd name="T0" fmla="*/ 31 w 32"/>
                <a:gd name="T1" fmla="*/ 98 h 99"/>
                <a:gd name="T2" fmla="*/ 31 w 32"/>
                <a:gd name="T3" fmla="*/ 4 h 99"/>
                <a:gd name="T4" fmla="*/ 0 w 32"/>
                <a:gd name="T5" fmla="*/ 0 h 99"/>
                <a:gd name="T6" fmla="*/ 0 w 32"/>
                <a:gd name="T7" fmla="*/ 90 h 99"/>
                <a:gd name="T8" fmla="*/ 31 w 32"/>
                <a:gd name="T9" fmla="*/ 98 h 99"/>
                <a:gd name="T10" fmla="*/ 0 60000 65536"/>
                <a:gd name="T11" fmla="*/ 0 60000 65536"/>
                <a:gd name="T12" fmla="*/ 0 60000 65536"/>
                <a:gd name="T13" fmla="*/ 0 60000 65536"/>
                <a:gd name="T14" fmla="*/ 0 60000 65536"/>
                <a:gd name="T15" fmla="*/ 0 w 32"/>
                <a:gd name="T16" fmla="*/ 0 h 99"/>
                <a:gd name="T17" fmla="*/ 32 w 32"/>
                <a:gd name="T18" fmla="*/ 99 h 99"/>
              </a:gdLst>
              <a:ahLst/>
              <a:cxnLst>
                <a:cxn ang="T10">
                  <a:pos x="T0" y="T1"/>
                </a:cxn>
                <a:cxn ang="T11">
                  <a:pos x="T2" y="T3"/>
                </a:cxn>
                <a:cxn ang="T12">
                  <a:pos x="T4" y="T5"/>
                </a:cxn>
                <a:cxn ang="T13">
                  <a:pos x="T6" y="T7"/>
                </a:cxn>
                <a:cxn ang="T14">
                  <a:pos x="T8" y="T9"/>
                </a:cxn>
              </a:cxnLst>
              <a:rect l="T15" t="T16" r="T17" b="T18"/>
              <a:pathLst>
                <a:path w="32" h="99">
                  <a:moveTo>
                    <a:pt x="31" y="98"/>
                  </a:moveTo>
                  <a:lnTo>
                    <a:pt x="31" y="4"/>
                  </a:lnTo>
                  <a:lnTo>
                    <a:pt x="0" y="0"/>
                  </a:lnTo>
                  <a:lnTo>
                    <a:pt x="0" y="90"/>
                  </a:lnTo>
                  <a:lnTo>
                    <a:pt x="31" y="98"/>
                  </a:lnTo>
                </a:path>
              </a:pathLst>
            </a:custGeom>
            <a:noFill/>
            <a:ln w="12700" cap="rnd">
              <a:solidFill>
                <a:srgbClr val="000000"/>
              </a:solidFill>
              <a:round/>
              <a:headEnd type="none" w="sm" len="sm"/>
              <a:tailEnd type="none" w="sm" len="sm"/>
            </a:ln>
          </p:spPr>
          <p:txBody>
            <a:bodyPr/>
            <a:lstStyle/>
            <a:p>
              <a:endParaRPr lang="en-US" sz="2400"/>
            </a:p>
          </p:txBody>
        </p:sp>
        <p:sp>
          <p:nvSpPr>
            <p:cNvPr id="239" name="Freeform 237"/>
            <p:cNvSpPr>
              <a:spLocks/>
            </p:cNvSpPr>
            <p:nvPr/>
          </p:nvSpPr>
          <p:spPr bwMode="auto">
            <a:xfrm>
              <a:off x="3588" y="3040"/>
              <a:ext cx="37" cy="57"/>
            </a:xfrm>
            <a:custGeom>
              <a:avLst/>
              <a:gdLst>
                <a:gd name="T0" fmla="*/ 36 w 37"/>
                <a:gd name="T1" fmla="*/ 56 h 57"/>
                <a:gd name="T2" fmla="*/ 36 w 37"/>
                <a:gd name="T3" fmla="*/ 6 h 57"/>
                <a:gd name="T4" fmla="*/ 0 w 37"/>
                <a:gd name="T5" fmla="*/ 0 h 57"/>
                <a:gd name="T6" fmla="*/ 0 w 37"/>
                <a:gd name="T7" fmla="*/ 48 h 57"/>
                <a:gd name="T8" fmla="*/ 36 w 37"/>
                <a:gd name="T9" fmla="*/ 56 h 57"/>
                <a:gd name="T10" fmla="*/ 0 60000 65536"/>
                <a:gd name="T11" fmla="*/ 0 60000 65536"/>
                <a:gd name="T12" fmla="*/ 0 60000 65536"/>
                <a:gd name="T13" fmla="*/ 0 60000 65536"/>
                <a:gd name="T14" fmla="*/ 0 60000 65536"/>
                <a:gd name="T15" fmla="*/ 0 w 37"/>
                <a:gd name="T16" fmla="*/ 0 h 57"/>
                <a:gd name="T17" fmla="*/ 37 w 37"/>
                <a:gd name="T18" fmla="*/ 57 h 57"/>
              </a:gdLst>
              <a:ahLst/>
              <a:cxnLst>
                <a:cxn ang="T10">
                  <a:pos x="T0" y="T1"/>
                </a:cxn>
                <a:cxn ang="T11">
                  <a:pos x="T2" y="T3"/>
                </a:cxn>
                <a:cxn ang="T12">
                  <a:pos x="T4" y="T5"/>
                </a:cxn>
                <a:cxn ang="T13">
                  <a:pos x="T6" y="T7"/>
                </a:cxn>
                <a:cxn ang="T14">
                  <a:pos x="T8" y="T9"/>
                </a:cxn>
              </a:cxnLst>
              <a:rect l="T15" t="T16" r="T17" b="T18"/>
              <a:pathLst>
                <a:path w="37" h="57">
                  <a:moveTo>
                    <a:pt x="36" y="56"/>
                  </a:moveTo>
                  <a:lnTo>
                    <a:pt x="36" y="6"/>
                  </a:lnTo>
                  <a:lnTo>
                    <a:pt x="0" y="0"/>
                  </a:lnTo>
                  <a:lnTo>
                    <a:pt x="0" y="48"/>
                  </a:lnTo>
                  <a:lnTo>
                    <a:pt x="36" y="56"/>
                  </a:lnTo>
                </a:path>
              </a:pathLst>
            </a:custGeom>
            <a:solidFill>
              <a:srgbClr val="FF8080"/>
            </a:solidFill>
            <a:ln w="9525" cap="rnd">
              <a:noFill/>
              <a:round/>
              <a:headEnd/>
              <a:tailEnd/>
            </a:ln>
          </p:spPr>
          <p:txBody>
            <a:bodyPr/>
            <a:lstStyle/>
            <a:p>
              <a:endParaRPr lang="en-US" sz="2400"/>
            </a:p>
          </p:txBody>
        </p:sp>
        <p:sp>
          <p:nvSpPr>
            <p:cNvPr id="240" name="Freeform 238"/>
            <p:cNvSpPr>
              <a:spLocks/>
            </p:cNvSpPr>
            <p:nvPr/>
          </p:nvSpPr>
          <p:spPr bwMode="auto">
            <a:xfrm>
              <a:off x="3588" y="3040"/>
              <a:ext cx="37" cy="57"/>
            </a:xfrm>
            <a:custGeom>
              <a:avLst/>
              <a:gdLst>
                <a:gd name="T0" fmla="*/ 36 w 37"/>
                <a:gd name="T1" fmla="*/ 56 h 57"/>
                <a:gd name="T2" fmla="*/ 36 w 37"/>
                <a:gd name="T3" fmla="*/ 6 h 57"/>
                <a:gd name="T4" fmla="*/ 0 w 37"/>
                <a:gd name="T5" fmla="*/ 0 h 57"/>
                <a:gd name="T6" fmla="*/ 0 w 37"/>
                <a:gd name="T7" fmla="*/ 48 h 57"/>
                <a:gd name="T8" fmla="*/ 36 w 37"/>
                <a:gd name="T9" fmla="*/ 56 h 57"/>
                <a:gd name="T10" fmla="*/ 0 60000 65536"/>
                <a:gd name="T11" fmla="*/ 0 60000 65536"/>
                <a:gd name="T12" fmla="*/ 0 60000 65536"/>
                <a:gd name="T13" fmla="*/ 0 60000 65536"/>
                <a:gd name="T14" fmla="*/ 0 60000 65536"/>
                <a:gd name="T15" fmla="*/ 0 w 37"/>
                <a:gd name="T16" fmla="*/ 0 h 57"/>
                <a:gd name="T17" fmla="*/ 37 w 37"/>
                <a:gd name="T18" fmla="*/ 57 h 57"/>
              </a:gdLst>
              <a:ahLst/>
              <a:cxnLst>
                <a:cxn ang="T10">
                  <a:pos x="T0" y="T1"/>
                </a:cxn>
                <a:cxn ang="T11">
                  <a:pos x="T2" y="T3"/>
                </a:cxn>
                <a:cxn ang="T12">
                  <a:pos x="T4" y="T5"/>
                </a:cxn>
                <a:cxn ang="T13">
                  <a:pos x="T6" y="T7"/>
                </a:cxn>
                <a:cxn ang="T14">
                  <a:pos x="T8" y="T9"/>
                </a:cxn>
              </a:cxnLst>
              <a:rect l="T15" t="T16" r="T17" b="T18"/>
              <a:pathLst>
                <a:path w="37" h="57">
                  <a:moveTo>
                    <a:pt x="36" y="56"/>
                  </a:moveTo>
                  <a:lnTo>
                    <a:pt x="36" y="6"/>
                  </a:lnTo>
                  <a:lnTo>
                    <a:pt x="0" y="0"/>
                  </a:lnTo>
                  <a:lnTo>
                    <a:pt x="0" y="48"/>
                  </a:lnTo>
                  <a:lnTo>
                    <a:pt x="36" y="56"/>
                  </a:lnTo>
                </a:path>
              </a:pathLst>
            </a:custGeom>
            <a:noFill/>
            <a:ln w="12700" cap="rnd">
              <a:solidFill>
                <a:srgbClr val="000000"/>
              </a:solidFill>
              <a:round/>
              <a:headEnd type="none" w="sm" len="sm"/>
              <a:tailEnd type="none" w="sm" len="sm"/>
            </a:ln>
          </p:spPr>
          <p:txBody>
            <a:bodyPr/>
            <a:lstStyle/>
            <a:p>
              <a:endParaRPr lang="en-US" sz="2400"/>
            </a:p>
          </p:txBody>
        </p:sp>
        <p:sp>
          <p:nvSpPr>
            <p:cNvPr id="241" name="Freeform 239"/>
            <p:cNvSpPr>
              <a:spLocks/>
            </p:cNvSpPr>
            <p:nvPr/>
          </p:nvSpPr>
          <p:spPr bwMode="auto">
            <a:xfrm>
              <a:off x="3665" y="3053"/>
              <a:ext cx="44" cy="61"/>
            </a:xfrm>
            <a:custGeom>
              <a:avLst/>
              <a:gdLst>
                <a:gd name="T0" fmla="*/ 39 w 44"/>
                <a:gd name="T1" fmla="*/ 60 h 61"/>
                <a:gd name="T2" fmla="*/ 43 w 44"/>
                <a:gd name="T3" fmla="*/ 7 h 61"/>
                <a:gd name="T4" fmla="*/ 0 w 44"/>
                <a:gd name="T5" fmla="*/ 0 h 61"/>
                <a:gd name="T6" fmla="*/ 0 w 44"/>
                <a:gd name="T7" fmla="*/ 51 h 61"/>
                <a:gd name="T8" fmla="*/ 39 w 44"/>
                <a:gd name="T9" fmla="*/ 60 h 61"/>
                <a:gd name="T10" fmla="*/ 0 60000 65536"/>
                <a:gd name="T11" fmla="*/ 0 60000 65536"/>
                <a:gd name="T12" fmla="*/ 0 60000 65536"/>
                <a:gd name="T13" fmla="*/ 0 60000 65536"/>
                <a:gd name="T14" fmla="*/ 0 60000 65536"/>
                <a:gd name="T15" fmla="*/ 0 w 44"/>
                <a:gd name="T16" fmla="*/ 0 h 61"/>
                <a:gd name="T17" fmla="*/ 44 w 44"/>
                <a:gd name="T18" fmla="*/ 61 h 61"/>
              </a:gdLst>
              <a:ahLst/>
              <a:cxnLst>
                <a:cxn ang="T10">
                  <a:pos x="T0" y="T1"/>
                </a:cxn>
                <a:cxn ang="T11">
                  <a:pos x="T2" y="T3"/>
                </a:cxn>
                <a:cxn ang="T12">
                  <a:pos x="T4" y="T5"/>
                </a:cxn>
                <a:cxn ang="T13">
                  <a:pos x="T6" y="T7"/>
                </a:cxn>
                <a:cxn ang="T14">
                  <a:pos x="T8" y="T9"/>
                </a:cxn>
              </a:cxnLst>
              <a:rect l="T15" t="T16" r="T17" b="T18"/>
              <a:pathLst>
                <a:path w="44" h="61">
                  <a:moveTo>
                    <a:pt x="39" y="60"/>
                  </a:moveTo>
                  <a:lnTo>
                    <a:pt x="43" y="7"/>
                  </a:lnTo>
                  <a:lnTo>
                    <a:pt x="0" y="0"/>
                  </a:lnTo>
                  <a:lnTo>
                    <a:pt x="0" y="51"/>
                  </a:lnTo>
                  <a:lnTo>
                    <a:pt x="39" y="60"/>
                  </a:lnTo>
                </a:path>
              </a:pathLst>
            </a:custGeom>
            <a:solidFill>
              <a:srgbClr val="FF8080"/>
            </a:solidFill>
            <a:ln w="9525" cap="rnd">
              <a:noFill/>
              <a:round/>
              <a:headEnd/>
              <a:tailEnd/>
            </a:ln>
          </p:spPr>
          <p:txBody>
            <a:bodyPr/>
            <a:lstStyle/>
            <a:p>
              <a:endParaRPr lang="en-US" sz="2400"/>
            </a:p>
          </p:txBody>
        </p:sp>
        <p:sp>
          <p:nvSpPr>
            <p:cNvPr id="242" name="Freeform 240"/>
            <p:cNvSpPr>
              <a:spLocks/>
            </p:cNvSpPr>
            <p:nvPr/>
          </p:nvSpPr>
          <p:spPr bwMode="auto">
            <a:xfrm>
              <a:off x="3665" y="3053"/>
              <a:ext cx="44" cy="61"/>
            </a:xfrm>
            <a:custGeom>
              <a:avLst/>
              <a:gdLst>
                <a:gd name="T0" fmla="*/ 39 w 44"/>
                <a:gd name="T1" fmla="*/ 60 h 61"/>
                <a:gd name="T2" fmla="*/ 43 w 44"/>
                <a:gd name="T3" fmla="*/ 7 h 61"/>
                <a:gd name="T4" fmla="*/ 0 w 44"/>
                <a:gd name="T5" fmla="*/ 0 h 61"/>
                <a:gd name="T6" fmla="*/ 0 w 44"/>
                <a:gd name="T7" fmla="*/ 51 h 61"/>
                <a:gd name="T8" fmla="*/ 39 w 44"/>
                <a:gd name="T9" fmla="*/ 60 h 61"/>
                <a:gd name="T10" fmla="*/ 0 60000 65536"/>
                <a:gd name="T11" fmla="*/ 0 60000 65536"/>
                <a:gd name="T12" fmla="*/ 0 60000 65536"/>
                <a:gd name="T13" fmla="*/ 0 60000 65536"/>
                <a:gd name="T14" fmla="*/ 0 60000 65536"/>
                <a:gd name="T15" fmla="*/ 0 w 44"/>
                <a:gd name="T16" fmla="*/ 0 h 61"/>
                <a:gd name="T17" fmla="*/ 44 w 44"/>
                <a:gd name="T18" fmla="*/ 61 h 61"/>
              </a:gdLst>
              <a:ahLst/>
              <a:cxnLst>
                <a:cxn ang="T10">
                  <a:pos x="T0" y="T1"/>
                </a:cxn>
                <a:cxn ang="T11">
                  <a:pos x="T2" y="T3"/>
                </a:cxn>
                <a:cxn ang="T12">
                  <a:pos x="T4" y="T5"/>
                </a:cxn>
                <a:cxn ang="T13">
                  <a:pos x="T6" y="T7"/>
                </a:cxn>
                <a:cxn ang="T14">
                  <a:pos x="T8" y="T9"/>
                </a:cxn>
              </a:cxnLst>
              <a:rect l="T15" t="T16" r="T17" b="T18"/>
              <a:pathLst>
                <a:path w="44" h="61">
                  <a:moveTo>
                    <a:pt x="39" y="60"/>
                  </a:moveTo>
                  <a:lnTo>
                    <a:pt x="43" y="7"/>
                  </a:lnTo>
                  <a:lnTo>
                    <a:pt x="0" y="0"/>
                  </a:lnTo>
                  <a:lnTo>
                    <a:pt x="0" y="51"/>
                  </a:lnTo>
                  <a:lnTo>
                    <a:pt x="39" y="60"/>
                  </a:lnTo>
                </a:path>
              </a:pathLst>
            </a:custGeom>
            <a:noFill/>
            <a:ln w="12700" cap="rnd">
              <a:solidFill>
                <a:srgbClr val="000000"/>
              </a:solidFill>
              <a:round/>
              <a:headEnd type="none" w="sm" len="sm"/>
              <a:tailEnd type="none" w="sm" len="sm"/>
            </a:ln>
          </p:spPr>
          <p:txBody>
            <a:bodyPr/>
            <a:lstStyle/>
            <a:p>
              <a:endParaRPr lang="en-US" sz="2400"/>
            </a:p>
          </p:txBody>
        </p:sp>
        <p:sp>
          <p:nvSpPr>
            <p:cNvPr id="243" name="Freeform 241"/>
            <p:cNvSpPr>
              <a:spLocks/>
            </p:cNvSpPr>
            <p:nvPr/>
          </p:nvSpPr>
          <p:spPr bwMode="auto">
            <a:xfrm>
              <a:off x="3459" y="2972"/>
              <a:ext cx="64" cy="17"/>
            </a:xfrm>
            <a:custGeom>
              <a:avLst/>
              <a:gdLst>
                <a:gd name="T0" fmla="*/ 63 w 64"/>
                <a:gd name="T1" fmla="*/ 10 h 17"/>
                <a:gd name="T2" fmla="*/ 28 w 64"/>
                <a:gd name="T3" fmla="*/ 16 h 17"/>
                <a:gd name="T4" fmla="*/ 0 w 64"/>
                <a:gd name="T5" fmla="*/ 5 h 17"/>
                <a:gd name="T6" fmla="*/ 34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8" y="16"/>
                  </a:lnTo>
                  <a:lnTo>
                    <a:pt x="0" y="5"/>
                  </a:lnTo>
                  <a:lnTo>
                    <a:pt x="34" y="0"/>
                  </a:lnTo>
                  <a:lnTo>
                    <a:pt x="63" y="10"/>
                  </a:lnTo>
                </a:path>
              </a:pathLst>
            </a:custGeom>
            <a:solidFill>
              <a:srgbClr val="7F4040"/>
            </a:solidFill>
            <a:ln w="9525" cap="rnd">
              <a:noFill/>
              <a:round/>
              <a:headEnd/>
              <a:tailEnd/>
            </a:ln>
          </p:spPr>
          <p:txBody>
            <a:bodyPr/>
            <a:lstStyle/>
            <a:p>
              <a:endParaRPr lang="en-US" sz="2400"/>
            </a:p>
          </p:txBody>
        </p:sp>
        <p:sp>
          <p:nvSpPr>
            <p:cNvPr id="244" name="Freeform 242"/>
            <p:cNvSpPr>
              <a:spLocks/>
            </p:cNvSpPr>
            <p:nvPr/>
          </p:nvSpPr>
          <p:spPr bwMode="auto">
            <a:xfrm>
              <a:off x="3459" y="2972"/>
              <a:ext cx="64" cy="17"/>
            </a:xfrm>
            <a:custGeom>
              <a:avLst/>
              <a:gdLst>
                <a:gd name="T0" fmla="*/ 63 w 64"/>
                <a:gd name="T1" fmla="*/ 10 h 17"/>
                <a:gd name="T2" fmla="*/ 28 w 64"/>
                <a:gd name="T3" fmla="*/ 16 h 17"/>
                <a:gd name="T4" fmla="*/ 0 w 64"/>
                <a:gd name="T5" fmla="*/ 5 h 17"/>
                <a:gd name="T6" fmla="*/ 34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8" y="16"/>
                  </a:lnTo>
                  <a:lnTo>
                    <a:pt x="0" y="5"/>
                  </a:lnTo>
                  <a:lnTo>
                    <a:pt x="34" y="0"/>
                  </a:lnTo>
                  <a:lnTo>
                    <a:pt x="63" y="10"/>
                  </a:lnTo>
                </a:path>
              </a:pathLst>
            </a:custGeom>
            <a:noFill/>
            <a:ln w="12700" cap="rnd">
              <a:solidFill>
                <a:srgbClr val="000000"/>
              </a:solidFill>
              <a:round/>
              <a:headEnd type="none" w="sm" len="sm"/>
              <a:tailEnd type="none" w="sm" len="sm"/>
            </a:ln>
          </p:spPr>
          <p:txBody>
            <a:bodyPr/>
            <a:lstStyle/>
            <a:p>
              <a:endParaRPr lang="en-US" sz="2400"/>
            </a:p>
          </p:txBody>
        </p:sp>
        <p:sp>
          <p:nvSpPr>
            <p:cNvPr id="245" name="Freeform 243"/>
            <p:cNvSpPr>
              <a:spLocks/>
            </p:cNvSpPr>
            <p:nvPr/>
          </p:nvSpPr>
          <p:spPr bwMode="auto">
            <a:xfrm>
              <a:off x="3520" y="2979"/>
              <a:ext cx="69" cy="17"/>
            </a:xfrm>
            <a:custGeom>
              <a:avLst/>
              <a:gdLst>
                <a:gd name="T0" fmla="*/ 68 w 69"/>
                <a:gd name="T1" fmla="*/ 9 h 17"/>
                <a:gd name="T2" fmla="*/ 31 w 69"/>
                <a:gd name="T3" fmla="*/ 16 h 17"/>
                <a:gd name="T4" fmla="*/ 0 w 69"/>
                <a:gd name="T5" fmla="*/ 6 h 17"/>
                <a:gd name="T6" fmla="*/ 33 w 69"/>
                <a:gd name="T7" fmla="*/ 0 h 17"/>
                <a:gd name="T8" fmla="*/ 68 w 69"/>
                <a:gd name="T9" fmla="*/ 9 h 17"/>
                <a:gd name="T10" fmla="*/ 0 60000 65536"/>
                <a:gd name="T11" fmla="*/ 0 60000 65536"/>
                <a:gd name="T12" fmla="*/ 0 60000 65536"/>
                <a:gd name="T13" fmla="*/ 0 60000 65536"/>
                <a:gd name="T14" fmla="*/ 0 60000 65536"/>
                <a:gd name="T15" fmla="*/ 0 w 69"/>
                <a:gd name="T16" fmla="*/ 0 h 17"/>
                <a:gd name="T17" fmla="*/ 69 w 69"/>
                <a:gd name="T18" fmla="*/ 17 h 17"/>
              </a:gdLst>
              <a:ahLst/>
              <a:cxnLst>
                <a:cxn ang="T10">
                  <a:pos x="T0" y="T1"/>
                </a:cxn>
                <a:cxn ang="T11">
                  <a:pos x="T2" y="T3"/>
                </a:cxn>
                <a:cxn ang="T12">
                  <a:pos x="T4" y="T5"/>
                </a:cxn>
                <a:cxn ang="T13">
                  <a:pos x="T6" y="T7"/>
                </a:cxn>
                <a:cxn ang="T14">
                  <a:pos x="T8" y="T9"/>
                </a:cxn>
              </a:cxnLst>
              <a:rect l="T15" t="T16" r="T17" b="T18"/>
              <a:pathLst>
                <a:path w="69" h="17">
                  <a:moveTo>
                    <a:pt x="68" y="9"/>
                  </a:moveTo>
                  <a:lnTo>
                    <a:pt x="31" y="16"/>
                  </a:lnTo>
                  <a:lnTo>
                    <a:pt x="0" y="6"/>
                  </a:lnTo>
                  <a:lnTo>
                    <a:pt x="33" y="0"/>
                  </a:lnTo>
                  <a:lnTo>
                    <a:pt x="68" y="9"/>
                  </a:lnTo>
                </a:path>
              </a:pathLst>
            </a:custGeom>
            <a:solidFill>
              <a:srgbClr val="7F4040"/>
            </a:solidFill>
            <a:ln w="9525" cap="rnd">
              <a:noFill/>
              <a:round/>
              <a:headEnd/>
              <a:tailEnd/>
            </a:ln>
          </p:spPr>
          <p:txBody>
            <a:bodyPr/>
            <a:lstStyle/>
            <a:p>
              <a:endParaRPr lang="en-US" sz="2400"/>
            </a:p>
          </p:txBody>
        </p:sp>
        <p:sp>
          <p:nvSpPr>
            <p:cNvPr id="246" name="Freeform 244"/>
            <p:cNvSpPr>
              <a:spLocks/>
            </p:cNvSpPr>
            <p:nvPr/>
          </p:nvSpPr>
          <p:spPr bwMode="auto">
            <a:xfrm>
              <a:off x="3520" y="2979"/>
              <a:ext cx="69" cy="17"/>
            </a:xfrm>
            <a:custGeom>
              <a:avLst/>
              <a:gdLst>
                <a:gd name="T0" fmla="*/ 68 w 69"/>
                <a:gd name="T1" fmla="*/ 9 h 17"/>
                <a:gd name="T2" fmla="*/ 31 w 69"/>
                <a:gd name="T3" fmla="*/ 16 h 17"/>
                <a:gd name="T4" fmla="*/ 0 w 69"/>
                <a:gd name="T5" fmla="*/ 6 h 17"/>
                <a:gd name="T6" fmla="*/ 33 w 69"/>
                <a:gd name="T7" fmla="*/ 0 h 17"/>
                <a:gd name="T8" fmla="*/ 68 w 69"/>
                <a:gd name="T9" fmla="*/ 9 h 17"/>
                <a:gd name="T10" fmla="*/ 0 60000 65536"/>
                <a:gd name="T11" fmla="*/ 0 60000 65536"/>
                <a:gd name="T12" fmla="*/ 0 60000 65536"/>
                <a:gd name="T13" fmla="*/ 0 60000 65536"/>
                <a:gd name="T14" fmla="*/ 0 60000 65536"/>
                <a:gd name="T15" fmla="*/ 0 w 69"/>
                <a:gd name="T16" fmla="*/ 0 h 17"/>
                <a:gd name="T17" fmla="*/ 69 w 69"/>
                <a:gd name="T18" fmla="*/ 17 h 17"/>
              </a:gdLst>
              <a:ahLst/>
              <a:cxnLst>
                <a:cxn ang="T10">
                  <a:pos x="T0" y="T1"/>
                </a:cxn>
                <a:cxn ang="T11">
                  <a:pos x="T2" y="T3"/>
                </a:cxn>
                <a:cxn ang="T12">
                  <a:pos x="T4" y="T5"/>
                </a:cxn>
                <a:cxn ang="T13">
                  <a:pos x="T6" y="T7"/>
                </a:cxn>
                <a:cxn ang="T14">
                  <a:pos x="T8" y="T9"/>
                </a:cxn>
              </a:cxnLst>
              <a:rect l="T15" t="T16" r="T17" b="T18"/>
              <a:pathLst>
                <a:path w="69" h="17">
                  <a:moveTo>
                    <a:pt x="68" y="9"/>
                  </a:moveTo>
                  <a:lnTo>
                    <a:pt x="31" y="16"/>
                  </a:lnTo>
                  <a:lnTo>
                    <a:pt x="0" y="6"/>
                  </a:lnTo>
                  <a:lnTo>
                    <a:pt x="33" y="0"/>
                  </a:lnTo>
                  <a:lnTo>
                    <a:pt x="68" y="9"/>
                  </a:lnTo>
                </a:path>
              </a:pathLst>
            </a:custGeom>
            <a:noFill/>
            <a:ln w="12700" cap="rnd">
              <a:solidFill>
                <a:srgbClr val="000000"/>
              </a:solidFill>
              <a:round/>
              <a:headEnd type="none" w="sm" len="sm"/>
              <a:tailEnd type="none" w="sm" len="sm"/>
            </a:ln>
          </p:spPr>
          <p:txBody>
            <a:bodyPr/>
            <a:lstStyle/>
            <a:p>
              <a:endParaRPr lang="en-US" sz="2400"/>
            </a:p>
          </p:txBody>
        </p:sp>
        <p:sp>
          <p:nvSpPr>
            <p:cNvPr id="247" name="Freeform 245"/>
            <p:cNvSpPr>
              <a:spLocks/>
            </p:cNvSpPr>
            <p:nvPr/>
          </p:nvSpPr>
          <p:spPr bwMode="auto">
            <a:xfrm>
              <a:off x="3588" y="3035"/>
              <a:ext cx="73" cy="17"/>
            </a:xfrm>
            <a:custGeom>
              <a:avLst/>
              <a:gdLst>
                <a:gd name="T0" fmla="*/ 72 w 73"/>
                <a:gd name="T1" fmla="*/ 9 h 17"/>
                <a:gd name="T2" fmla="*/ 36 w 73"/>
                <a:gd name="T3" fmla="*/ 16 h 17"/>
                <a:gd name="T4" fmla="*/ 0 w 73"/>
                <a:gd name="T5" fmla="*/ 6 h 17"/>
                <a:gd name="T6" fmla="*/ 36 w 73"/>
                <a:gd name="T7" fmla="*/ 0 h 17"/>
                <a:gd name="T8" fmla="*/ 72 w 73"/>
                <a:gd name="T9" fmla="*/ 9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9"/>
                  </a:moveTo>
                  <a:lnTo>
                    <a:pt x="36" y="16"/>
                  </a:lnTo>
                  <a:lnTo>
                    <a:pt x="0" y="6"/>
                  </a:lnTo>
                  <a:lnTo>
                    <a:pt x="36" y="0"/>
                  </a:lnTo>
                  <a:lnTo>
                    <a:pt x="72" y="9"/>
                  </a:lnTo>
                </a:path>
              </a:pathLst>
            </a:custGeom>
            <a:solidFill>
              <a:srgbClr val="7F4040"/>
            </a:solidFill>
            <a:ln w="9525" cap="rnd">
              <a:noFill/>
              <a:round/>
              <a:headEnd/>
              <a:tailEnd/>
            </a:ln>
          </p:spPr>
          <p:txBody>
            <a:bodyPr/>
            <a:lstStyle/>
            <a:p>
              <a:endParaRPr lang="en-US" sz="2400"/>
            </a:p>
          </p:txBody>
        </p:sp>
        <p:sp>
          <p:nvSpPr>
            <p:cNvPr id="248" name="Freeform 246"/>
            <p:cNvSpPr>
              <a:spLocks/>
            </p:cNvSpPr>
            <p:nvPr/>
          </p:nvSpPr>
          <p:spPr bwMode="auto">
            <a:xfrm>
              <a:off x="3588" y="3035"/>
              <a:ext cx="73" cy="17"/>
            </a:xfrm>
            <a:custGeom>
              <a:avLst/>
              <a:gdLst>
                <a:gd name="T0" fmla="*/ 72 w 73"/>
                <a:gd name="T1" fmla="*/ 9 h 17"/>
                <a:gd name="T2" fmla="*/ 36 w 73"/>
                <a:gd name="T3" fmla="*/ 16 h 17"/>
                <a:gd name="T4" fmla="*/ 0 w 73"/>
                <a:gd name="T5" fmla="*/ 6 h 17"/>
                <a:gd name="T6" fmla="*/ 36 w 73"/>
                <a:gd name="T7" fmla="*/ 0 h 17"/>
                <a:gd name="T8" fmla="*/ 72 w 73"/>
                <a:gd name="T9" fmla="*/ 9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9"/>
                  </a:moveTo>
                  <a:lnTo>
                    <a:pt x="36" y="16"/>
                  </a:lnTo>
                  <a:lnTo>
                    <a:pt x="0" y="6"/>
                  </a:lnTo>
                  <a:lnTo>
                    <a:pt x="36" y="0"/>
                  </a:lnTo>
                  <a:lnTo>
                    <a:pt x="72" y="9"/>
                  </a:lnTo>
                </a:path>
              </a:pathLst>
            </a:custGeom>
            <a:noFill/>
            <a:ln w="12700" cap="rnd">
              <a:solidFill>
                <a:srgbClr val="000000"/>
              </a:solidFill>
              <a:round/>
              <a:headEnd type="none" w="sm" len="sm"/>
              <a:tailEnd type="none" w="sm" len="sm"/>
            </a:ln>
          </p:spPr>
          <p:txBody>
            <a:bodyPr/>
            <a:lstStyle/>
            <a:p>
              <a:endParaRPr lang="en-US" sz="2400"/>
            </a:p>
          </p:txBody>
        </p:sp>
        <p:sp>
          <p:nvSpPr>
            <p:cNvPr id="249" name="Freeform 247"/>
            <p:cNvSpPr>
              <a:spLocks/>
            </p:cNvSpPr>
            <p:nvPr/>
          </p:nvSpPr>
          <p:spPr bwMode="auto">
            <a:xfrm>
              <a:off x="3406" y="3004"/>
              <a:ext cx="61" cy="17"/>
            </a:xfrm>
            <a:custGeom>
              <a:avLst/>
              <a:gdLst>
                <a:gd name="T0" fmla="*/ 60 w 61"/>
                <a:gd name="T1" fmla="*/ 9 h 17"/>
                <a:gd name="T2" fmla="*/ 24 w 61"/>
                <a:gd name="T3" fmla="*/ 16 h 17"/>
                <a:gd name="T4" fmla="*/ 0 w 61"/>
                <a:gd name="T5" fmla="*/ 6 h 17"/>
                <a:gd name="T6" fmla="*/ 33 w 61"/>
                <a:gd name="T7" fmla="*/ 0 h 17"/>
                <a:gd name="T8" fmla="*/ 60 w 61"/>
                <a:gd name="T9" fmla="*/ 9 h 17"/>
                <a:gd name="T10" fmla="*/ 0 60000 65536"/>
                <a:gd name="T11" fmla="*/ 0 60000 65536"/>
                <a:gd name="T12" fmla="*/ 0 60000 65536"/>
                <a:gd name="T13" fmla="*/ 0 60000 65536"/>
                <a:gd name="T14" fmla="*/ 0 60000 65536"/>
                <a:gd name="T15" fmla="*/ 0 w 61"/>
                <a:gd name="T16" fmla="*/ 0 h 17"/>
                <a:gd name="T17" fmla="*/ 61 w 61"/>
                <a:gd name="T18" fmla="*/ 17 h 17"/>
              </a:gdLst>
              <a:ahLst/>
              <a:cxnLst>
                <a:cxn ang="T10">
                  <a:pos x="T0" y="T1"/>
                </a:cxn>
                <a:cxn ang="T11">
                  <a:pos x="T2" y="T3"/>
                </a:cxn>
                <a:cxn ang="T12">
                  <a:pos x="T4" y="T5"/>
                </a:cxn>
                <a:cxn ang="T13">
                  <a:pos x="T6" y="T7"/>
                </a:cxn>
                <a:cxn ang="T14">
                  <a:pos x="T8" y="T9"/>
                </a:cxn>
              </a:cxnLst>
              <a:rect l="T15" t="T16" r="T17" b="T18"/>
              <a:pathLst>
                <a:path w="61" h="17">
                  <a:moveTo>
                    <a:pt x="60" y="9"/>
                  </a:moveTo>
                  <a:lnTo>
                    <a:pt x="24" y="16"/>
                  </a:lnTo>
                  <a:lnTo>
                    <a:pt x="0" y="6"/>
                  </a:lnTo>
                  <a:lnTo>
                    <a:pt x="33" y="0"/>
                  </a:lnTo>
                  <a:lnTo>
                    <a:pt x="60" y="9"/>
                  </a:lnTo>
                </a:path>
              </a:pathLst>
            </a:custGeom>
            <a:solidFill>
              <a:srgbClr val="7F4040"/>
            </a:solidFill>
            <a:ln w="9525" cap="rnd">
              <a:noFill/>
              <a:round/>
              <a:headEnd/>
              <a:tailEnd/>
            </a:ln>
          </p:spPr>
          <p:txBody>
            <a:bodyPr/>
            <a:lstStyle/>
            <a:p>
              <a:endParaRPr lang="en-US" sz="2400"/>
            </a:p>
          </p:txBody>
        </p:sp>
        <p:sp>
          <p:nvSpPr>
            <p:cNvPr id="250" name="Freeform 248"/>
            <p:cNvSpPr>
              <a:spLocks/>
            </p:cNvSpPr>
            <p:nvPr/>
          </p:nvSpPr>
          <p:spPr bwMode="auto">
            <a:xfrm>
              <a:off x="3406" y="3004"/>
              <a:ext cx="61" cy="17"/>
            </a:xfrm>
            <a:custGeom>
              <a:avLst/>
              <a:gdLst>
                <a:gd name="T0" fmla="*/ 60 w 61"/>
                <a:gd name="T1" fmla="*/ 9 h 17"/>
                <a:gd name="T2" fmla="*/ 24 w 61"/>
                <a:gd name="T3" fmla="*/ 16 h 17"/>
                <a:gd name="T4" fmla="*/ 0 w 61"/>
                <a:gd name="T5" fmla="*/ 6 h 17"/>
                <a:gd name="T6" fmla="*/ 33 w 61"/>
                <a:gd name="T7" fmla="*/ 0 h 17"/>
                <a:gd name="T8" fmla="*/ 60 w 61"/>
                <a:gd name="T9" fmla="*/ 9 h 17"/>
                <a:gd name="T10" fmla="*/ 0 60000 65536"/>
                <a:gd name="T11" fmla="*/ 0 60000 65536"/>
                <a:gd name="T12" fmla="*/ 0 60000 65536"/>
                <a:gd name="T13" fmla="*/ 0 60000 65536"/>
                <a:gd name="T14" fmla="*/ 0 60000 65536"/>
                <a:gd name="T15" fmla="*/ 0 w 61"/>
                <a:gd name="T16" fmla="*/ 0 h 17"/>
                <a:gd name="T17" fmla="*/ 61 w 61"/>
                <a:gd name="T18" fmla="*/ 17 h 17"/>
              </a:gdLst>
              <a:ahLst/>
              <a:cxnLst>
                <a:cxn ang="T10">
                  <a:pos x="T0" y="T1"/>
                </a:cxn>
                <a:cxn ang="T11">
                  <a:pos x="T2" y="T3"/>
                </a:cxn>
                <a:cxn ang="T12">
                  <a:pos x="T4" y="T5"/>
                </a:cxn>
                <a:cxn ang="T13">
                  <a:pos x="T6" y="T7"/>
                </a:cxn>
                <a:cxn ang="T14">
                  <a:pos x="T8" y="T9"/>
                </a:cxn>
              </a:cxnLst>
              <a:rect l="T15" t="T16" r="T17" b="T18"/>
              <a:pathLst>
                <a:path w="61" h="17">
                  <a:moveTo>
                    <a:pt x="60" y="9"/>
                  </a:moveTo>
                  <a:lnTo>
                    <a:pt x="24" y="16"/>
                  </a:lnTo>
                  <a:lnTo>
                    <a:pt x="0" y="6"/>
                  </a:lnTo>
                  <a:lnTo>
                    <a:pt x="33" y="0"/>
                  </a:lnTo>
                  <a:lnTo>
                    <a:pt x="60" y="9"/>
                  </a:lnTo>
                </a:path>
              </a:pathLst>
            </a:custGeom>
            <a:noFill/>
            <a:ln w="12700" cap="rnd">
              <a:solidFill>
                <a:srgbClr val="000000"/>
              </a:solidFill>
              <a:round/>
              <a:headEnd type="none" w="sm" len="sm"/>
              <a:tailEnd type="none" w="sm" len="sm"/>
            </a:ln>
          </p:spPr>
          <p:txBody>
            <a:bodyPr/>
            <a:lstStyle/>
            <a:p>
              <a:endParaRPr lang="en-US" sz="2400"/>
            </a:p>
          </p:txBody>
        </p:sp>
        <p:sp>
          <p:nvSpPr>
            <p:cNvPr id="251" name="Freeform 249"/>
            <p:cNvSpPr>
              <a:spLocks/>
            </p:cNvSpPr>
            <p:nvPr/>
          </p:nvSpPr>
          <p:spPr bwMode="auto">
            <a:xfrm>
              <a:off x="3666" y="3047"/>
              <a:ext cx="80" cy="17"/>
            </a:xfrm>
            <a:custGeom>
              <a:avLst/>
              <a:gdLst>
                <a:gd name="T0" fmla="*/ 79 w 80"/>
                <a:gd name="T1" fmla="*/ 9 h 17"/>
                <a:gd name="T2" fmla="*/ 43 w 80"/>
                <a:gd name="T3" fmla="*/ 16 h 17"/>
                <a:gd name="T4" fmla="*/ 0 w 80"/>
                <a:gd name="T5" fmla="*/ 7 h 17"/>
                <a:gd name="T6" fmla="*/ 35 w 80"/>
                <a:gd name="T7" fmla="*/ 0 h 17"/>
                <a:gd name="T8" fmla="*/ 79 w 80"/>
                <a:gd name="T9" fmla="*/ 9 h 17"/>
                <a:gd name="T10" fmla="*/ 0 60000 65536"/>
                <a:gd name="T11" fmla="*/ 0 60000 65536"/>
                <a:gd name="T12" fmla="*/ 0 60000 65536"/>
                <a:gd name="T13" fmla="*/ 0 60000 65536"/>
                <a:gd name="T14" fmla="*/ 0 60000 65536"/>
                <a:gd name="T15" fmla="*/ 0 w 80"/>
                <a:gd name="T16" fmla="*/ 0 h 17"/>
                <a:gd name="T17" fmla="*/ 80 w 80"/>
                <a:gd name="T18" fmla="*/ 17 h 17"/>
              </a:gdLst>
              <a:ahLst/>
              <a:cxnLst>
                <a:cxn ang="T10">
                  <a:pos x="T0" y="T1"/>
                </a:cxn>
                <a:cxn ang="T11">
                  <a:pos x="T2" y="T3"/>
                </a:cxn>
                <a:cxn ang="T12">
                  <a:pos x="T4" y="T5"/>
                </a:cxn>
                <a:cxn ang="T13">
                  <a:pos x="T6" y="T7"/>
                </a:cxn>
                <a:cxn ang="T14">
                  <a:pos x="T8" y="T9"/>
                </a:cxn>
              </a:cxnLst>
              <a:rect l="T15" t="T16" r="T17" b="T18"/>
              <a:pathLst>
                <a:path w="80" h="17">
                  <a:moveTo>
                    <a:pt x="79" y="9"/>
                  </a:moveTo>
                  <a:lnTo>
                    <a:pt x="43" y="16"/>
                  </a:lnTo>
                  <a:lnTo>
                    <a:pt x="0" y="7"/>
                  </a:lnTo>
                  <a:lnTo>
                    <a:pt x="35" y="0"/>
                  </a:lnTo>
                  <a:lnTo>
                    <a:pt x="79" y="9"/>
                  </a:lnTo>
                </a:path>
              </a:pathLst>
            </a:custGeom>
            <a:solidFill>
              <a:srgbClr val="7F4040"/>
            </a:solidFill>
            <a:ln w="9525" cap="rnd">
              <a:noFill/>
              <a:round/>
              <a:headEnd/>
              <a:tailEnd/>
            </a:ln>
          </p:spPr>
          <p:txBody>
            <a:bodyPr/>
            <a:lstStyle/>
            <a:p>
              <a:endParaRPr lang="en-US" sz="2400"/>
            </a:p>
          </p:txBody>
        </p:sp>
        <p:sp>
          <p:nvSpPr>
            <p:cNvPr id="252" name="Freeform 250"/>
            <p:cNvSpPr>
              <a:spLocks/>
            </p:cNvSpPr>
            <p:nvPr/>
          </p:nvSpPr>
          <p:spPr bwMode="auto">
            <a:xfrm>
              <a:off x="3666" y="3047"/>
              <a:ext cx="80" cy="17"/>
            </a:xfrm>
            <a:custGeom>
              <a:avLst/>
              <a:gdLst>
                <a:gd name="T0" fmla="*/ 79 w 80"/>
                <a:gd name="T1" fmla="*/ 9 h 17"/>
                <a:gd name="T2" fmla="*/ 43 w 80"/>
                <a:gd name="T3" fmla="*/ 16 h 17"/>
                <a:gd name="T4" fmla="*/ 0 w 80"/>
                <a:gd name="T5" fmla="*/ 7 h 17"/>
                <a:gd name="T6" fmla="*/ 35 w 80"/>
                <a:gd name="T7" fmla="*/ 0 h 17"/>
                <a:gd name="T8" fmla="*/ 79 w 80"/>
                <a:gd name="T9" fmla="*/ 9 h 17"/>
                <a:gd name="T10" fmla="*/ 0 60000 65536"/>
                <a:gd name="T11" fmla="*/ 0 60000 65536"/>
                <a:gd name="T12" fmla="*/ 0 60000 65536"/>
                <a:gd name="T13" fmla="*/ 0 60000 65536"/>
                <a:gd name="T14" fmla="*/ 0 60000 65536"/>
                <a:gd name="T15" fmla="*/ 0 w 80"/>
                <a:gd name="T16" fmla="*/ 0 h 17"/>
                <a:gd name="T17" fmla="*/ 80 w 80"/>
                <a:gd name="T18" fmla="*/ 17 h 17"/>
              </a:gdLst>
              <a:ahLst/>
              <a:cxnLst>
                <a:cxn ang="T10">
                  <a:pos x="T0" y="T1"/>
                </a:cxn>
                <a:cxn ang="T11">
                  <a:pos x="T2" y="T3"/>
                </a:cxn>
                <a:cxn ang="T12">
                  <a:pos x="T4" y="T5"/>
                </a:cxn>
                <a:cxn ang="T13">
                  <a:pos x="T6" y="T7"/>
                </a:cxn>
                <a:cxn ang="T14">
                  <a:pos x="T8" y="T9"/>
                </a:cxn>
              </a:cxnLst>
              <a:rect l="T15" t="T16" r="T17" b="T18"/>
              <a:pathLst>
                <a:path w="80" h="17">
                  <a:moveTo>
                    <a:pt x="79" y="9"/>
                  </a:moveTo>
                  <a:lnTo>
                    <a:pt x="43" y="16"/>
                  </a:lnTo>
                  <a:lnTo>
                    <a:pt x="0" y="7"/>
                  </a:lnTo>
                  <a:lnTo>
                    <a:pt x="35" y="0"/>
                  </a:lnTo>
                  <a:lnTo>
                    <a:pt x="79" y="9"/>
                  </a:lnTo>
                </a:path>
              </a:pathLst>
            </a:custGeom>
            <a:noFill/>
            <a:ln w="12700" cap="rnd">
              <a:solidFill>
                <a:srgbClr val="000000"/>
              </a:solidFill>
              <a:round/>
              <a:headEnd type="none" w="sm" len="sm"/>
              <a:tailEnd type="none" w="sm" len="sm"/>
            </a:ln>
          </p:spPr>
          <p:txBody>
            <a:bodyPr/>
            <a:lstStyle/>
            <a:p>
              <a:endParaRPr lang="en-US" sz="2400"/>
            </a:p>
          </p:txBody>
        </p:sp>
        <p:sp>
          <p:nvSpPr>
            <p:cNvPr id="253" name="Freeform 251"/>
            <p:cNvSpPr>
              <a:spLocks/>
            </p:cNvSpPr>
            <p:nvPr/>
          </p:nvSpPr>
          <p:spPr bwMode="auto">
            <a:xfrm>
              <a:off x="3430" y="3009"/>
              <a:ext cx="37" cy="45"/>
            </a:xfrm>
            <a:custGeom>
              <a:avLst/>
              <a:gdLst>
                <a:gd name="T0" fmla="*/ 36 w 37"/>
                <a:gd name="T1" fmla="*/ 40 h 45"/>
                <a:gd name="T2" fmla="*/ 36 w 37"/>
                <a:gd name="T3" fmla="*/ 0 h 45"/>
                <a:gd name="T4" fmla="*/ 0 w 37"/>
                <a:gd name="T5" fmla="*/ 3 h 45"/>
                <a:gd name="T6" fmla="*/ 2 w 37"/>
                <a:gd name="T7" fmla="*/ 44 h 45"/>
                <a:gd name="T8" fmla="*/ 36 w 37"/>
                <a:gd name="T9" fmla="*/ 40 h 45"/>
                <a:gd name="T10" fmla="*/ 0 60000 65536"/>
                <a:gd name="T11" fmla="*/ 0 60000 65536"/>
                <a:gd name="T12" fmla="*/ 0 60000 65536"/>
                <a:gd name="T13" fmla="*/ 0 60000 65536"/>
                <a:gd name="T14" fmla="*/ 0 60000 65536"/>
                <a:gd name="T15" fmla="*/ 0 w 37"/>
                <a:gd name="T16" fmla="*/ 0 h 45"/>
                <a:gd name="T17" fmla="*/ 37 w 37"/>
                <a:gd name="T18" fmla="*/ 45 h 45"/>
              </a:gdLst>
              <a:ahLst/>
              <a:cxnLst>
                <a:cxn ang="T10">
                  <a:pos x="T0" y="T1"/>
                </a:cxn>
                <a:cxn ang="T11">
                  <a:pos x="T2" y="T3"/>
                </a:cxn>
                <a:cxn ang="T12">
                  <a:pos x="T4" y="T5"/>
                </a:cxn>
                <a:cxn ang="T13">
                  <a:pos x="T6" y="T7"/>
                </a:cxn>
                <a:cxn ang="T14">
                  <a:pos x="T8" y="T9"/>
                </a:cxn>
              </a:cxnLst>
              <a:rect l="T15" t="T16" r="T17" b="T18"/>
              <a:pathLst>
                <a:path w="37" h="45">
                  <a:moveTo>
                    <a:pt x="36" y="40"/>
                  </a:moveTo>
                  <a:lnTo>
                    <a:pt x="36" y="0"/>
                  </a:lnTo>
                  <a:lnTo>
                    <a:pt x="0" y="3"/>
                  </a:lnTo>
                  <a:lnTo>
                    <a:pt x="2" y="44"/>
                  </a:lnTo>
                  <a:lnTo>
                    <a:pt x="36" y="40"/>
                  </a:lnTo>
                </a:path>
              </a:pathLst>
            </a:custGeom>
            <a:solidFill>
              <a:srgbClr val="BD6060"/>
            </a:solidFill>
            <a:ln w="9525" cap="rnd">
              <a:noFill/>
              <a:round/>
              <a:headEnd/>
              <a:tailEnd/>
            </a:ln>
          </p:spPr>
          <p:txBody>
            <a:bodyPr/>
            <a:lstStyle/>
            <a:p>
              <a:endParaRPr lang="en-US" sz="2400"/>
            </a:p>
          </p:txBody>
        </p:sp>
        <p:sp>
          <p:nvSpPr>
            <p:cNvPr id="254" name="Freeform 252"/>
            <p:cNvSpPr>
              <a:spLocks/>
            </p:cNvSpPr>
            <p:nvPr/>
          </p:nvSpPr>
          <p:spPr bwMode="auto">
            <a:xfrm>
              <a:off x="3430" y="3009"/>
              <a:ext cx="37" cy="45"/>
            </a:xfrm>
            <a:custGeom>
              <a:avLst/>
              <a:gdLst>
                <a:gd name="T0" fmla="*/ 36 w 37"/>
                <a:gd name="T1" fmla="*/ 40 h 45"/>
                <a:gd name="T2" fmla="*/ 36 w 37"/>
                <a:gd name="T3" fmla="*/ 0 h 45"/>
                <a:gd name="T4" fmla="*/ 0 w 37"/>
                <a:gd name="T5" fmla="*/ 3 h 45"/>
                <a:gd name="T6" fmla="*/ 2 w 37"/>
                <a:gd name="T7" fmla="*/ 44 h 45"/>
                <a:gd name="T8" fmla="*/ 36 w 37"/>
                <a:gd name="T9" fmla="*/ 40 h 45"/>
                <a:gd name="T10" fmla="*/ 0 60000 65536"/>
                <a:gd name="T11" fmla="*/ 0 60000 65536"/>
                <a:gd name="T12" fmla="*/ 0 60000 65536"/>
                <a:gd name="T13" fmla="*/ 0 60000 65536"/>
                <a:gd name="T14" fmla="*/ 0 60000 65536"/>
                <a:gd name="T15" fmla="*/ 0 w 37"/>
                <a:gd name="T16" fmla="*/ 0 h 45"/>
                <a:gd name="T17" fmla="*/ 37 w 37"/>
                <a:gd name="T18" fmla="*/ 45 h 45"/>
              </a:gdLst>
              <a:ahLst/>
              <a:cxnLst>
                <a:cxn ang="T10">
                  <a:pos x="T0" y="T1"/>
                </a:cxn>
                <a:cxn ang="T11">
                  <a:pos x="T2" y="T3"/>
                </a:cxn>
                <a:cxn ang="T12">
                  <a:pos x="T4" y="T5"/>
                </a:cxn>
                <a:cxn ang="T13">
                  <a:pos x="T6" y="T7"/>
                </a:cxn>
                <a:cxn ang="T14">
                  <a:pos x="T8" y="T9"/>
                </a:cxn>
              </a:cxnLst>
              <a:rect l="T15" t="T16" r="T17" b="T18"/>
              <a:pathLst>
                <a:path w="37" h="45">
                  <a:moveTo>
                    <a:pt x="36" y="40"/>
                  </a:moveTo>
                  <a:lnTo>
                    <a:pt x="36" y="0"/>
                  </a:lnTo>
                  <a:lnTo>
                    <a:pt x="0" y="3"/>
                  </a:lnTo>
                  <a:lnTo>
                    <a:pt x="2" y="44"/>
                  </a:lnTo>
                  <a:lnTo>
                    <a:pt x="36" y="40"/>
                  </a:lnTo>
                </a:path>
              </a:pathLst>
            </a:custGeom>
            <a:noFill/>
            <a:ln w="12700" cap="rnd">
              <a:solidFill>
                <a:srgbClr val="000000"/>
              </a:solidFill>
              <a:round/>
              <a:headEnd type="none" w="sm" len="sm"/>
              <a:tailEnd type="none" w="sm" len="sm"/>
            </a:ln>
          </p:spPr>
          <p:txBody>
            <a:bodyPr/>
            <a:lstStyle/>
            <a:p>
              <a:endParaRPr lang="en-US" sz="2400"/>
            </a:p>
          </p:txBody>
        </p:sp>
        <p:sp>
          <p:nvSpPr>
            <p:cNvPr id="255" name="Freeform 253"/>
            <p:cNvSpPr>
              <a:spLocks/>
            </p:cNvSpPr>
            <p:nvPr/>
          </p:nvSpPr>
          <p:spPr bwMode="auto">
            <a:xfrm>
              <a:off x="3487" y="2976"/>
              <a:ext cx="38" cy="92"/>
            </a:xfrm>
            <a:custGeom>
              <a:avLst/>
              <a:gdLst>
                <a:gd name="T0" fmla="*/ 37 w 38"/>
                <a:gd name="T1" fmla="*/ 84 h 92"/>
                <a:gd name="T2" fmla="*/ 34 w 38"/>
                <a:gd name="T3" fmla="*/ 0 h 92"/>
                <a:gd name="T4" fmla="*/ 0 w 38"/>
                <a:gd name="T5" fmla="*/ 2 h 92"/>
                <a:gd name="T6" fmla="*/ 0 w 38"/>
                <a:gd name="T7" fmla="*/ 91 h 92"/>
                <a:gd name="T8" fmla="*/ 37 w 38"/>
                <a:gd name="T9" fmla="*/ 84 h 92"/>
                <a:gd name="T10" fmla="*/ 0 60000 65536"/>
                <a:gd name="T11" fmla="*/ 0 60000 65536"/>
                <a:gd name="T12" fmla="*/ 0 60000 65536"/>
                <a:gd name="T13" fmla="*/ 0 60000 65536"/>
                <a:gd name="T14" fmla="*/ 0 60000 65536"/>
                <a:gd name="T15" fmla="*/ 0 w 38"/>
                <a:gd name="T16" fmla="*/ 0 h 92"/>
                <a:gd name="T17" fmla="*/ 38 w 38"/>
                <a:gd name="T18" fmla="*/ 92 h 92"/>
              </a:gdLst>
              <a:ahLst/>
              <a:cxnLst>
                <a:cxn ang="T10">
                  <a:pos x="T0" y="T1"/>
                </a:cxn>
                <a:cxn ang="T11">
                  <a:pos x="T2" y="T3"/>
                </a:cxn>
                <a:cxn ang="T12">
                  <a:pos x="T4" y="T5"/>
                </a:cxn>
                <a:cxn ang="T13">
                  <a:pos x="T6" y="T7"/>
                </a:cxn>
                <a:cxn ang="T14">
                  <a:pos x="T8" y="T9"/>
                </a:cxn>
              </a:cxnLst>
              <a:rect l="T15" t="T16" r="T17" b="T18"/>
              <a:pathLst>
                <a:path w="38" h="92">
                  <a:moveTo>
                    <a:pt x="37" y="84"/>
                  </a:moveTo>
                  <a:lnTo>
                    <a:pt x="34" y="0"/>
                  </a:lnTo>
                  <a:lnTo>
                    <a:pt x="0" y="2"/>
                  </a:lnTo>
                  <a:lnTo>
                    <a:pt x="0" y="91"/>
                  </a:lnTo>
                  <a:lnTo>
                    <a:pt x="37" y="84"/>
                  </a:lnTo>
                </a:path>
              </a:pathLst>
            </a:custGeom>
            <a:solidFill>
              <a:srgbClr val="BD6060"/>
            </a:solidFill>
            <a:ln w="9525" cap="rnd">
              <a:noFill/>
              <a:round/>
              <a:headEnd/>
              <a:tailEnd/>
            </a:ln>
          </p:spPr>
          <p:txBody>
            <a:bodyPr/>
            <a:lstStyle/>
            <a:p>
              <a:endParaRPr lang="en-US" sz="2400"/>
            </a:p>
          </p:txBody>
        </p:sp>
        <p:sp>
          <p:nvSpPr>
            <p:cNvPr id="256" name="Freeform 254"/>
            <p:cNvSpPr>
              <a:spLocks/>
            </p:cNvSpPr>
            <p:nvPr/>
          </p:nvSpPr>
          <p:spPr bwMode="auto">
            <a:xfrm>
              <a:off x="3487" y="2976"/>
              <a:ext cx="38" cy="92"/>
            </a:xfrm>
            <a:custGeom>
              <a:avLst/>
              <a:gdLst>
                <a:gd name="T0" fmla="*/ 37 w 38"/>
                <a:gd name="T1" fmla="*/ 84 h 92"/>
                <a:gd name="T2" fmla="*/ 34 w 38"/>
                <a:gd name="T3" fmla="*/ 0 h 92"/>
                <a:gd name="T4" fmla="*/ 0 w 38"/>
                <a:gd name="T5" fmla="*/ 2 h 92"/>
                <a:gd name="T6" fmla="*/ 0 w 38"/>
                <a:gd name="T7" fmla="*/ 91 h 92"/>
                <a:gd name="T8" fmla="*/ 37 w 38"/>
                <a:gd name="T9" fmla="*/ 84 h 92"/>
                <a:gd name="T10" fmla="*/ 0 60000 65536"/>
                <a:gd name="T11" fmla="*/ 0 60000 65536"/>
                <a:gd name="T12" fmla="*/ 0 60000 65536"/>
                <a:gd name="T13" fmla="*/ 0 60000 65536"/>
                <a:gd name="T14" fmla="*/ 0 60000 65536"/>
                <a:gd name="T15" fmla="*/ 0 w 38"/>
                <a:gd name="T16" fmla="*/ 0 h 92"/>
                <a:gd name="T17" fmla="*/ 38 w 38"/>
                <a:gd name="T18" fmla="*/ 92 h 92"/>
              </a:gdLst>
              <a:ahLst/>
              <a:cxnLst>
                <a:cxn ang="T10">
                  <a:pos x="T0" y="T1"/>
                </a:cxn>
                <a:cxn ang="T11">
                  <a:pos x="T2" y="T3"/>
                </a:cxn>
                <a:cxn ang="T12">
                  <a:pos x="T4" y="T5"/>
                </a:cxn>
                <a:cxn ang="T13">
                  <a:pos x="T6" y="T7"/>
                </a:cxn>
                <a:cxn ang="T14">
                  <a:pos x="T8" y="T9"/>
                </a:cxn>
              </a:cxnLst>
              <a:rect l="T15" t="T16" r="T17" b="T18"/>
              <a:pathLst>
                <a:path w="38" h="92">
                  <a:moveTo>
                    <a:pt x="37" y="84"/>
                  </a:moveTo>
                  <a:lnTo>
                    <a:pt x="34" y="0"/>
                  </a:lnTo>
                  <a:lnTo>
                    <a:pt x="0" y="2"/>
                  </a:lnTo>
                  <a:lnTo>
                    <a:pt x="0" y="91"/>
                  </a:lnTo>
                  <a:lnTo>
                    <a:pt x="37" y="84"/>
                  </a:lnTo>
                </a:path>
              </a:pathLst>
            </a:custGeom>
            <a:noFill/>
            <a:ln w="12700" cap="rnd">
              <a:solidFill>
                <a:srgbClr val="000000"/>
              </a:solidFill>
              <a:round/>
              <a:headEnd type="none" w="sm" len="sm"/>
              <a:tailEnd type="none" w="sm" len="sm"/>
            </a:ln>
          </p:spPr>
          <p:txBody>
            <a:bodyPr/>
            <a:lstStyle/>
            <a:p>
              <a:endParaRPr lang="en-US" sz="2400"/>
            </a:p>
          </p:txBody>
        </p:sp>
        <p:sp>
          <p:nvSpPr>
            <p:cNvPr id="257" name="Freeform 255"/>
            <p:cNvSpPr>
              <a:spLocks/>
            </p:cNvSpPr>
            <p:nvPr/>
          </p:nvSpPr>
          <p:spPr bwMode="auto">
            <a:xfrm>
              <a:off x="3550" y="2984"/>
              <a:ext cx="38" cy="97"/>
            </a:xfrm>
            <a:custGeom>
              <a:avLst/>
              <a:gdLst>
                <a:gd name="T0" fmla="*/ 37 w 38"/>
                <a:gd name="T1" fmla="*/ 89 h 97"/>
                <a:gd name="T2" fmla="*/ 37 w 38"/>
                <a:gd name="T3" fmla="*/ 0 h 97"/>
                <a:gd name="T4" fmla="*/ 0 w 38"/>
                <a:gd name="T5" fmla="*/ 3 h 97"/>
                <a:gd name="T6" fmla="*/ 0 w 38"/>
                <a:gd name="T7" fmla="*/ 96 h 97"/>
                <a:gd name="T8" fmla="*/ 37 w 38"/>
                <a:gd name="T9" fmla="*/ 89 h 97"/>
                <a:gd name="T10" fmla="*/ 0 60000 65536"/>
                <a:gd name="T11" fmla="*/ 0 60000 65536"/>
                <a:gd name="T12" fmla="*/ 0 60000 65536"/>
                <a:gd name="T13" fmla="*/ 0 60000 65536"/>
                <a:gd name="T14" fmla="*/ 0 60000 65536"/>
                <a:gd name="T15" fmla="*/ 0 w 38"/>
                <a:gd name="T16" fmla="*/ 0 h 97"/>
                <a:gd name="T17" fmla="*/ 38 w 38"/>
                <a:gd name="T18" fmla="*/ 97 h 97"/>
              </a:gdLst>
              <a:ahLst/>
              <a:cxnLst>
                <a:cxn ang="T10">
                  <a:pos x="T0" y="T1"/>
                </a:cxn>
                <a:cxn ang="T11">
                  <a:pos x="T2" y="T3"/>
                </a:cxn>
                <a:cxn ang="T12">
                  <a:pos x="T4" y="T5"/>
                </a:cxn>
                <a:cxn ang="T13">
                  <a:pos x="T6" y="T7"/>
                </a:cxn>
                <a:cxn ang="T14">
                  <a:pos x="T8" y="T9"/>
                </a:cxn>
              </a:cxnLst>
              <a:rect l="T15" t="T16" r="T17" b="T18"/>
              <a:pathLst>
                <a:path w="38" h="97">
                  <a:moveTo>
                    <a:pt x="37" y="89"/>
                  </a:moveTo>
                  <a:lnTo>
                    <a:pt x="37" y="0"/>
                  </a:lnTo>
                  <a:lnTo>
                    <a:pt x="0" y="3"/>
                  </a:lnTo>
                  <a:lnTo>
                    <a:pt x="0" y="96"/>
                  </a:lnTo>
                  <a:lnTo>
                    <a:pt x="37" y="89"/>
                  </a:lnTo>
                </a:path>
              </a:pathLst>
            </a:custGeom>
            <a:solidFill>
              <a:srgbClr val="BD6060"/>
            </a:solidFill>
            <a:ln w="9525" cap="rnd">
              <a:noFill/>
              <a:round/>
              <a:headEnd/>
              <a:tailEnd/>
            </a:ln>
          </p:spPr>
          <p:txBody>
            <a:bodyPr/>
            <a:lstStyle/>
            <a:p>
              <a:endParaRPr lang="en-US" sz="2400"/>
            </a:p>
          </p:txBody>
        </p:sp>
        <p:sp>
          <p:nvSpPr>
            <p:cNvPr id="258" name="Freeform 256"/>
            <p:cNvSpPr>
              <a:spLocks/>
            </p:cNvSpPr>
            <p:nvPr/>
          </p:nvSpPr>
          <p:spPr bwMode="auto">
            <a:xfrm>
              <a:off x="3550" y="2984"/>
              <a:ext cx="38" cy="97"/>
            </a:xfrm>
            <a:custGeom>
              <a:avLst/>
              <a:gdLst>
                <a:gd name="T0" fmla="*/ 37 w 38"/>
                <a:gd name="T1" fmla="*/ 89 h 97"/>
                <a:gd name="T2" fmla="*/ 37 w 38"/>
                <a:gd name="T3" fmla="*/ 0 h 97"/>
                <a:gd name="T4" fmla="*/ 0 w 38"/>
                <a:gd name="T5" fmla="*/ 3 h 97"/>
                <a:gd name="T6" fmla="*/ 0 w 38"/>
                <a:gd name="T7" fmla="*/ 96 h 97"/>
                <a:gd name="T8" fmla="*/ 37 w 38"/>
                <a:gd name="T9" fmla="*/ 89 h 97"/>
                <a:gd name="T10" fmla="*/ 0 60000 65536"/>
                <a:gd name="T11" fmla="*/ 0 60000 65536"/>
                <a:gd name="T12" fmla="*/ 0 60000 65536"/>
                <a:gd name="T13" fmla="*/ 0 60000 65536"/>
                <a:gd name="T14" fmla="*/ 0 60000 65536"/>
                <a:gd name="T15" fmla="*/ 0 w 38"/>
                <a:gd name="T16" fmla="*/ 0 h 97"/>
                <a:gd name="T17" fmla="*/ 38 w 38"/>
                <a:gd name="T18" fmla="*/ 97 h 97"/>
              </a:gdLst>
              <a:ahLst/>
              <a:cxnLst>
                <a:cxn ang="T10">
                  <a:pos x="T0" y="T1"/>
                </a:cxn>
                <a:cxn ang="T11">
                  <a:pos x="T2" y="T3"/>
                </a:cxn>
                <a:cxn ang="T12">
                  <a:pos x="T4" y="T5"/>
                </a:cxn>
                <a:cxn ang="T13">
                  <a:pos x="T6" y="T7"/>
                </a:cxn>
                <a:cxn ang="T14">
                  <a:pos x="T8" y="T9"/>
                </a:cxn>
              </a:cxnLst>
              <a:rect l="T15" t="T16" r="T17" b="T18"/>
              <a:pathLst>
                <a:path w="38" h="97">
                  <a:moveTo>
                    <a:pt x="37" y="89"/>
                  </a:moveTo>
                  <a:lnTo>
                    <a:pt x="37" y="0"/>
                  </a:lnTo>
                  <a:lnTo>
                    <a:pt x="0" y="3"/>
                  </a:lnTo>
                  <a:lnTo>
                    <a:pt x="0" y="96"/>
                  </a:lnTo>
                  <a:lnTo>
                    <a:pt x="37" y="89"/>
                  </a:lnTo>
                </a:path>
              </a:pathLst>
            </a:custGeom>
            <a:noFill/>
            <a:ln w="12700" cap="rnd">
              <a:solidFill>
                <a:srgbClr val="000000"/>
              </a:solidFill>
              <a:round/>
              <a:headEnd type="none" w="sm" len="sm"/>
              <a:tailEnd type="none" w="sm" len="sm"/>
            </a:ln>
          </p:spPr>
          <p:txBody>
            <a:bodyPr/>
            <a:lstStyle/>
            <a:p>
              <a:endParaRPr lang="en-US" sz="2400"/>
            </a:p>
          </p:txBody>
        </p:sp>
        <p:sp>
          <p:nvSpPr>
            <p:cNvPr id="259" name="Freeform 257"/>
            <p:cNvSpPr>
              <a:spLocks/>
            </p:cNvSpPr>
            <p:nvPr/>
          </p:nvSpPr>
          <p:spPr bwMode="auto">
            <a:xfrm>
              <a:off x="3624" y="3041"/>
              <a:ext cx="37" cy="56"/>
            </a:xfrm>
            <a:custGeom>
              <a:avLst/>
              <a:gdLst>
                <a:gd name="T0" fmla="*/ 36 w 37"/>
                <a:gd name="T1" fmla="*/ 48 h 56"/>
                <a:gd name="T2" fmla="*/ 36 w 37"/>
                <a:gd name="T3" fmla="*/ 0 h 56"/>
                <a:gd name="T4" fmla="*/ 0 w 37"/>
                <a:gd name="T5" fmla="*/ 4 h 56"/>
                <a:gd name="T6" fmla="*/ 0 w 37"/>
                <a:gd name="T7" fmla="*/ 55 h 56"/>
                <a:gd name="T8" fmla="*/ 36 w 37"/>
                <a:gd name="T9" fmla="*/ 48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8"/>
                  </a:moveTo>
                  <a:lnTo>
                    <a:pt x="36" y="0"/>
                  </a:lnTo>
                  <a:lnTo>
                    <a:pt x="0" y="4"/>
                  </a:lnTo>
                  <a:lnTo>
                    <a:pt x="0" y="55"/>
                  </a:lnTo>
                  <a:lnTo>
                    <a:pt x="36" y="48"/>
                  </a:lnTo>
                </a:path>
              </a:pathLst>
            </a:custGeom>
            <a:solidFill>
              <a:srgbClr val="BD6060"/>
            </a:solidFill>
            <a:ln w="9525" cap="rnd">
              <a:noFill/>
              <a:round/>
              <a:headEnd/>
              <a:tailEnd/>
            </a:ln>
          </p:spPr>
          <p:txBody>
            <a:bodyPr/>
            <a:lstStyle/>
            <a:p>
              <a:endParaRPr lang="en-US" sz="2400"/>
            </a:p>
          </p:txBody>
        </p:sp>
        <p:sp>
          <p:nvSpPr>
            <p:cNvPr id="260" name="Freeform 258"/>
            <p:cNvSpPr>
              <a:spLocks/>
            </p:cNvSpPr>
            <p:nvPr/>
          </p:nvSpPr>
          <p:spPr bwMode="auto">
            <a:xfrm>
              <a:off x="3624" y="3041"/>
              <a:ext cx="37" cy="56"/>
            </a:xfrm>
            <a:custGeom>
              <a:avLst/>
              <a:gdLst>
                <a:gd name="T0" fmla="*/ 36 w 37"/>
                <a:gd name="T1" fmla="*/ 48 h 56"/>
                <a:gd name="T2" fmla="*/ 36 w 37"/>
                <a:gd name="T3" fmla="*/ 0 h 56"/>
                <a:gd name="T4" fmla="*/ 0 w 37"/>
                <a:gd name="T5" fmla="*/ 4 h 56"/>
                <a:gd name="T6" fmla="*/ 0 w 37"/>
                <a:gd name="T7" fmla="*/ 55 h 56"/>
                <a:gd name="T8" fmla="*/ 36 w 37"/>
                <a:gd name="T9" fmla="*/ 48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8"/>
                  </a:moveTo>
                  <a:lnTo>
                    <a:pt x="36" y="0"/>
                  </a:lnTo>
                  <a:lnTo>
                    <a:pt x="0" y="4"/>
                  </a:lnTo>
                  <a:lnTo>
                    <a:pt x="0" y="55"/>
                  </a:lnTo>
                  <a:lnTo>
                    <a:pt x="36" y="48"/>
                  </a:lnTo>
                </a:path>
              </a:pathLst>
            </a:custGeom>
            <a:noFill/>
            <a:ln w="12700" cap="rnd">
              <a:solidFill>
                <a:srgbClr val="000000"/>
              </a:solidFill>
              <a:round/>
              <a:headEnd type="none" w="sm" len="sm"/>
              <a:tailEnd type="none" w="sm" len="sm"/>
            </a:ln>
          </p:spPr>
          <p:txBody>
            <a:bodyPr/>
            <a:lstStyle/>
            <a:p>
              <a:endParaRPr lang="en-US" sz="2400"/>
            </a:p>
          </p:txBody>
        </p:sp>
        <p:sp>
          <p:nvSpPr>
            <p:cNvPr id="261" name="Freeform 259"/>
            <p:cNvSpPr>
              <a:spLocks/>
            </p:cNvSpPr>
            <p:nvPr/>
          </p:nvSpPr>
          <p:spPr bwMode="auto">
            <a:xfrm>
              <a:off x="3706" y="3055"/>
              <a:ext cx="40" cy="59"/>
            </a:xfrm>
            <a:custGeom>
              <a:avLst/>
              <a:gdLst>
                <a:gd name="T0" fmla="*/ 36 w 40"/>
                <a:gd name="T1" fmla="*/ 50 h 59"/>
                <a:gd name="T2" fmla="*/ 39 w 40"/>
                <a:gd name="T3" fmla="*/ 0 h 59"/>
                <a:gd name="T4" fmla="*/ 3 w 40"/>
                <a:gd name="T5" fmla="*/ 5 h 59"/>
                <a:gd name="T6" fmla="*/ 0 w 40"/>
                <a:gd name="T7" fmla="*/ 58 h 59"/>
                <a:gd name="T8" fmla="*/ 36 w 40"/>
                <a:gd name="T9" fmla="*/ 50 h 59"/>
                <a:gd name="T10" fmla="*/ 0 60000 65536"/>
                <a:gd name="T11" fmla="*/ 0 60000 65536"/>
                <a:gd name="T12" fmla="*/ 0 60000 65536"/>
                <a:gd name="T13" fmla="*/ 0 60000 65536"/>
                <a:gd name="T14" fmla="*/ 0 60000 65536"/>
                <a:gd name="T15" fmla="*/ 0 w 40"/>
                <a:gd name="T16" fmla="*/ 0 h 59"/>
                <a:gd name="T17" fmla="*/ 40 w 40"/>
                <a:gd name="T18" fmla="*/ 59 h 59"/>
              </a:gdLst>
              <a:ahLst/>
              <a:cxnLst>
                <a:cxn ang="T10">
                  <a:pos x="T0" y="T1"/>
                </a:cxn>
                <a:cxn ang="T11">
                  <a:pos x="T2" y="T3"/>
                </a:cxn>
                <a:cxn ang="T12">
                  <a:pos x="T4" y="T5"/>
                </a:cxn>
                <a:cxn ang="T13">
                  <a:pos x="T6" y="T7"/>
                </a:cxn>
                <a:cxn ang="T14">
                  <a:pos x="T8" y="T9"/>
                </a:cxn>
              </a:cxnLst>
              <a:rect l="T15" t="T16" r="T17" b="T18"/>
              <a:pathLst>
                <a:path w="40" h="59">
                  <a:moveTo>
                    <a:pt x="36" y="50"/>
                  </a:moveTo>
                  <a:lnTo>
                    <a:pt x="39" y="0"/>
                  </a:lnTo>
                  <a:lnTo>
                    <a:pt x="3" y="5"/>
                  </a:lnTo>
                  <a:lnTo>
                    <a:pt x="0" y="58"/>
                  </a:lnTo>
                  <a:lnTo>
                    <a:pt x="36" y="50"/>
                  </a:lnTo>
                </a:path>
              </a:pathLst>
            </a:custGeom>
            <a:solidFill>
              <a:srgbClr val="BD6060"/>
            </a:solidFill>
            <a:ln w="9525" cap="rnd">
              <a:noFill/>
              <a:round/>
              <a:headEnd/>
              <a:tailEnd/>
            </a:ln>
          </p:spPr>
          <p:txBody>
            <a:bodyPr/>
            <a:lstStyle/>
            <a:p>
              <a:endParaRPr lang="en-US" sz="2400"/>
            </a:p>
          </p:txBody>
        </p:sp>
        <p:sp>
          <p:nvSpPr>
            <p:cNvPr id="262" name="Freeform 260"/>
            <p:cNvSpPr>
              <a:spLocks/>
            </p:cNvSpPr>
            <p:nvPr/>
          </p:nvSpPr>
          <p:spPr bwMode="auto">
            <a:xfrm>
              <a:off x="3706" y="3055"/>
              <a:ext cx="40" cy="59"/>
            </a:xfrm>
            <a:custGeom>
              <a:avLst/>
              <a:gdLst>
                <a:gd name="T0" fmla="*/ 36 w 40"/>
                <a:gd name="T1" fmla="*/ 50 h 59"/>
                <a:gd name="T2" fmla="*/ 39 w 40"/>
                <a:gd name="T3" fmla="*/ 0 h 59"/>
                <a:gd name="T4" fmla="*/ 3 w 40"/>
                <a:gd name="T5" fmla="*/ 5 h 59"/>
                <a:gd name="T6" fmla="*/ 0 w 40"/>
                <a:gd name="T7" fmla="*/ 58 h 59"/>
                <a:gd name="T8" fmla="*/ 36 w 40"/>
                <a:gd name="T9" fmla="*/ 50 h 59"/>
                <a:gd name="T10" fmla="*/ 0 60000 65536"/>
                <a:gd name="T11" fmla="*/ 0 60000 65536"/>
                <a:gd name="T12" fmla="*/ 0 60000 65536"/>
                <a:gd name="T13" fmla="*/ 0 60000 65536"/>
                <a:gd name="T14" fmla="*/ 0 60000 65536"/>
                <a:gd name="T15" fmla="*/ 0 w 40"/>
                <a:gd name="T16" fmla="*/ 0 h 59"/>
                <a:gd name="T17" fmla="*/ 40 w 40"/>
                <a:gd name="T18" fmla="*/ 59 h 59"/>
              </a:gdLst>
              <a:ahLst/>
              <a:cxnLst>
                <a:cxn ang="T10">
                  <a:pos x="T0" y="T1"/>
                </a:cxn>
                <a:cxn ang="T11">
                  <a:pos x="T2" y="T3"/>
                </a:cxn>
                <a:cxn ang="T12">
                  <a:pos x="T4" y="T5"/>
                </a:cxn>
                <a:cxn ang="T13">
                  <a:pos x="T6" y="T7"/>
                </a:cxn>
                <a:cxn ang="T14">
                  <a:pos x="T8" y="T9"/>
                </a:cxn>
              </a:cxnLst>
              <a:rect l="T15" t="T16" r="T17" b="T18"/>
              <a:pathLst>
                <a:path w="40" h="59">
                  <a:moveTo>
                    <a:pt x="36" y="50"/>
                  </a:moveTo>
                  <a:lnTo>
                    <a:pt x="39" y="0"/>
                  </a:lnTo>
                  <a:lnTo>
                    <a:pt x="3" y="5"/>
                  </a:lnTo>
                  <a:lnTo>
                    <a:pt x="0" y="58"/>
                  </a:lnTo>
                  <a:lnTo>
                    <a:pt x="36" y="50"/>
                  </a:lnTo>
                </a:path>
              </a:pathLst>
            </a:custGeom>
            <a:noFill/>
            <a:ln w="12700" cap="rnd">
              <a:solidFill>
                <a:srgbClr val="000000"/>
              </a:solidFill>
              <a:round/>
              <a:headEnd type="none" w="sm" len="sm"/>
              <a:tailEnd type="none" w="sm" len="sm"/>
            </a:ln>
          </p:spPr>
          <p:txBody>
            <a:bodyPr/>
            <a:lstStyle/>
            <a:p>
              <a:endParaRPr lang="en-US" sz="2400"/>
            </a:p>
          </p:txBody>
        </p:sp>
        <p:sp>
          <p:nvSpPr>
            <p:cNvPr id="263" name="Line 261"/>
            <p:cNvSpPr>
              <a:spLocks noChangeShapeType="1"/>
            </p:cNvSpPr>
            <p:nvPr/>
          </p:nvSpPr>
          <p:spPr bwMode="auto">
            <a:xfrm flipV="1">
              <a:off x="3906" y="2745"/>
              <a:ext cx="15" cy="33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64" name="Freeform 262"/>
            <p:cNvSpPr>
              <a:spLocks/>
            </p:cNvSpPr>
            <p:nvPr/>
          </p:nvSpPr>
          <p:spPr bwMode="auto">
            <a:xfrm>
              <a:off x="3069" y="3192"/>
              <a:ext cx="340" cy="601"/>
            </a:xfrm>
            <a:custGeom>
              <a:avLst/>
              <a:gdLst>
                <a:gd name="T0" fmla="*/ 339 w 340"/>
                <a:gd name="T1" fmla="*/ 108 h 601"/>
                <a:gd name="T2" fmla="*/ 338 w 340"/>
                <a:gd name="T3" fmla="*/ 600 h 601"/>
                <a:gd name="T4" fmla="*/ 4 w 340"/>
                <a:gd name="T5" fmla="*/ 465 h 601"/>
                <a:gd name="T6" fmla="*/ 0 w 340"/>
                <a:gd name="T7" fmla="*/ 0 h 601"/>
                <a:gd name="T8" fmla="*/ 339 w 340"/>
                <a:gd name="T9" fmla="*/ 108 h 601"/>
                <a:gd name="T10" fmla="*/ 0 60000 65536"/>
                <a:gd name="T11" fmla="*/ 0 60000 65536"/>
                <a:gd name="T12" fmla="*/ 0 60000 65536"/>
                <a:gd name="T13" fmla="*/ 0 60000 65536"/>
                <a:gd name="T14" fmla="*/ 0 60000 65536"/>
                <a:gd name="T15" fmla="*/ 0 w 340"/>
                <a:gd name="T16" fmla="*/ 0 h 601"/>
                <a:gd name="T17" fmla="*/ 340 w 340"/>
                <a:gd name="T18" fmla="*/ 601 h 601"/>
              </a:gdLst>
              <a:ahLst/>
              <a:cxnLst>
                <a:cxn ang="T10">
                  <a:pos x="T0" y="T1"/>
                </a:cxn>
                <a:cxn ang="T11">
                  <a:pos x="T2" y="T3"/>
                </a:cxn>
                <a:cxn ang="T12">
                  <a:pos x="T4" y="T5"/>
                </a:cxn>
                <a:cxn ang="T13">
                  <a:pos x="T6" y="T7"/>
                </a:cxn>
                <a:cxn ang="T14">
                  <a:pos x="T8" y="T9"/>
                </a:cxn>
              </a:cxnLst>
              <a:rect l="T15" t="T16" r="T17" b="T18"/>
              <a:pathLst>
                <a:path w="340" h="601">
                  <a:moveTo>
                    <a:pt x="339" y="108"/>
                  </a:moveTo>
                  <a:lnTo>
                    <a:pt x="338" y="600"/>
                  </a:lnTo>
                  <a:lnTo>
                    <a:pt x="4" y="465"/>
                  </a:lnTo>
                  <a:lnTo>
                    <a:pt x="0" y="0"/>
                  </a:lnTo>
                  <a:lnTo>
                    <a:pt x="339" y="108"/>
                  </a:lnTo>
                </a:path>
              </a:pathLst>
            </a:custGeom>
            <a:solidFill>
              <a:srgbClr val="808080"/>
            </a:solidFill>
            <a:ln w="9525" cap="rnd">
              <a:noFill/>
              <a:round/>
              <a:headEnd/>
              <a:tailEnd/>
            </a:ln>
          </p:spPr>
          <p:txBody>
            <a:bodyPr/>
            <a:lstStyle/>
            <a:p>
              <a:endParaRPr lang="en-US" sz="2400"/>
            </a:p>
          </p:txBody>
        </p:sp>
        <p:sp>
          <p:nvSpPr>
            <p:cNvPr id="265" name="Line 263"/>
            <p:cNvSpPr>
              <a:spLocks noChangeShapeType="1"/>
            </p:cNvSpPr>
            <p:nvPr/>
          </p:nvSpPr>
          <p:spPr bwMode="auto">
            <a:xfrm flipH="1" flipV="1">
              <a:off x="3070" y="3192"/>
              <a:ext cx="4" cy="46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66" name="Line 264"/>
            <p:cNvSpPr>
              <a:spLocks noChangeShapeType="1"/>
            </p:cNvSpPr>
            <p:nvPr/>
          </p:nvSpPr>
          <p:spPr bwMode="auto">
            <a:xfrm flipH="1" flipV="1">
              <a:off x="3134" y="3214"/>
              <a:ext cx="4" cy="46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67" name="Line 265"/>
            <p:cNvSpPr>
              <a:spLocks noChangeShapeType="1"/>
            </p:cNvSpPr>
            <p:nvPr/>
          </p:nvSpPr>
          <p:spPr bwMode="auto">
            <a:xfrm flipH="1" flipV="1">
              <a:off x="3201" y="3236"/>
              <a:ext cx="1" cy="47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68" name="Line 266"/>
            <p:cNvSpPr>
              <a:spLocks noChangeShapeType="1"/>
            </p:cNvSpPr>
            <p:nvPr/>
          </p:nvSpPr>
          <p:spPr bwMode="auto">
            <a:xfrm flipH="1" flipV="1">
              <a:off x="3267" y="3256"/>
              <a:ext cx="3" cy="47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69" name="Line 267"/>
            <p:cNvSpPr>
              <a:spLocks noChangeShapeType="1"/>
            </p:cNvSpPr>
            <p:nvPr/>
          </p:nvSpPr>
          <p:spPr bwMode="auto">
            <a:xfrm flipV="1">
              <a:off x="3338" y="3278"/>
              <a:ext cx="0" cy="48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0" name="Line 268"/>
            <p:cNvSpPr>
              <a:spLocks noChangeShapeType="1"/>
            </p:cNvSpPr>
            <p:nvPr/>
          </p:nvSpPr>
          <p:spPr bwMode="auto">
            <a:xfrm flipV="1">
              <a:off x="3408" y="3301"/>
              <a:ext cx="1" cy="49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1" name="Line 269"/>
            <p:cNvSpPr>
              <a:spLocks noChangeShapeType="1"/>
            </p:cNvSpPr>
            <p:nvPr/>
          </p:nvSpPr>
          <p:spPr bwMode="auto">
            <a:xfrm>
              <a:off x="3074" y="3657"/>
              <a:ext cx="334" cy="13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2" name="Line 270"/>
            <p:cNvSpPr>
              <a:spLocks noChangeShapeType="1"/>
            </p:cNvSpPr>
            <p:nvPr/>
          </p:nvSpPr>
          <p:spPr bwMode="auto">
            <a:xfrm>
              <a:off x="3073" y="3566"/>
              <a:ext cx="335" cy="12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3" name="Line 271"/>
            <p:cNvSpPr>
              <a:spLocks noChangeShapeType="1"/>
            </p:cNvSpPr>
            <p:nvPr/>
          </p:nvSpPr>
          <p:spPr bwMode="auto">
            <a:xfrm>
              <a:off x="3072" y="3474"/>
              <a:ext cx="335" cy="12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4" name="Line 272"/>
            <p:cNvSpPr>
              <a:spLocks noChangeShapeType="1"/>
            </p:cNvSpPr>
            <p:nvPr/>
          </p:nvSpPr>
          <p:spPr bwMode="auto">
            <a:xfrm>
              <a:off x="3070" y="3380"/>
              <a:ext cx="339" cy="12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5" name="Line 273"/>
            <p:cNvSpPr>
              <a:spLocks noChangeShapeType="1"/>
            </p:cNvSpPr>
            <p:nvPr/>
          </p:nvSpPr>
          <p:spPr bwMode="auto">
            <a:xfrm>
              <a:off x="3070" y="3288"/>
              <a:ext cx="338" cy="11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6" name="Line 274"/>
            <p:cNvSpPr>
              <a:spLocks noChangeShapeType="1"/>
            </p:cNvSpPr>
            <p:nvPr/>
          </p:nvSpPr>
          <p:spPr bwMode="auto">
            <a:xfrm>
              <a:off x="3069" y="3192"/>
              <a:ext cx="339" cy="10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7" name="Line 275"/>
            <p:cNvSpPr>
              <a:spLocks noChangeShapeType="1"/>
            </p:cNvSpPr>
            <p:nvPr/>
          </p:nvSpPr>
          <p:spPr bwMode="auto">
            <a:xfrm flipH="1">
              <a:off x="2942" y="3657"/>
              <a:ext cx="131" cy="3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8" name="Line 276"/>
            <p:cNvSpPr>
              <a:spLocks noChangeShapeType="1"/>
            </p:cNvSpPr>
            <p:nvPr/>
          </p:nvSpPr>
          <p:spPr bwMode="auto">
            <a:xfrm flipH="1">
              <a:off x="3004" y="3683"/>
              <a:ext cx="133" cy="3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79" name="Line 277"/>
            <p:cNvSpPr>
              <a:spLocks noChangeShapeType="1"/>
            </p:cNvSpPr>
            <p:nvPr/>
          </p:nvSpPr>
          <p:spPr bwMode="auto">
            <a:xfrm flipH="1">
              <a:off x="3070" y="3709"/>
              <a:ext cx="132" cy="3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0" name="Line 278"/>
            <p:cNvSpPr>
              <a:spLocks noChangeShapeType="1"/>
            </p:cNvSpPr>
            <p:nvPr/>
          </p:nvSpPr>
          <p:spPr bwMode="auto">
            <a:xfrm flipH="1">
              <a:off x="3134" y="3735"/>
              <a:ext cx="135" cy="3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1" name="Line 279"/>
            <p:cNvSpPr>
              <a:spLocks noChangeShapeType="1"/>
            </p:cNvSpPr>
            <p:nvPr/>
          </p:nvSpPr>
          <p:spPr bwMode="auto">
            <a:xfrm flipH="1">
              <a:off x="3202" y="3764"/>
              <a:ext cx="135" cy="3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2" name="Line 280"/>
            <p:cNvSpPr>
              <a:spLocks noChangeShapeType="1"/>
            </p:cNvSpPr>
            <p:nvPr/>
          </p:nvSpPr>
          <p:spPr bwMode="auto">
            <a:xfrm flipH="1">
              <a:off x="3272" y="3792"/>
              <a:ext cx="136" cy="3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3" name="Line 281"/>
            <p:cNvSpPr>
              <a:spLocks noChangeShapeType="1"/>
            </p:cNvSpPr>
            <p:nvPr/>
          </p:nvSpPr>
          <p:spPr bwMode="auto">
            <a:xfrm flipH="1">
              <a:off x="2942" y="3657"/>
              <a:ext cx="131" cy="3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4" name="Line 282"/>
            <p:cNvSpPr>
              <a:spLocks noChangeShapeType="1"/>
            </p:cNvSpPr>
            <p:nvPr/>
          </p:nvSpPr>
          <p:spPr bwMode="auto">
            <a:xfrm flipH="1">
              <a:off x="2941" y="3566"/>
              <a:ext cx="131" cy="2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5" name="Line 283"/>
            <p:cNvSpPr>
              <a:spLocks noChangeShapeType="1"/>
            </p:cNvSpPr>
            <p:nvPr/>
          </p:nvSpPr>
          <p:spPr bwMode="auto">
            <a:xfrm flipH="1">
              <a:off x="2940" y="3474"/>
              <a:ext cx="131" cy="2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6" name="Line 284"/>
            <p:cNvSpPr>
              <a:spLocks noChangeShapeType="1"/>
            </p:cNvSpPr>
            <p:nvPr/>
          </p:nvSpPr>
          <p:spPr bwMode="auto">
            <a:xfrm flipH="1">
              <a:off x="2938" y="3381"/>
              <a:ext cx="132" cy="2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7" name="Line 285"/>
            <p:cNvSpPr>
              <a:spLocks noChangeShapeType="1"/>
            </p:cNvSpPr>
            <p:nvPr/>
          </p:nvSpPr>
          <p:spPr bwMode="auto">
            <a:xfrm flipH="1">
              <a:off x="2936" y="3288"/>
              <a:ext cx="133" cy="2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8" name="Line 286"/>
            <p:cNvSpPr>
              <a:spLocks noChangeShapeType="1"/>
            </p:cNvSpPr>
            <p:nvPr/>
          </p:nvSpPr>
          <p:spPr bwMode="auto">
            <a:xfrm flipH="1">
              <a:off x="2936" y="3192"/>
              <a:ext cx="134" cy="2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89" name="Line 287"/>
            <p:cNvSpPr>
              <a:spLocks noChangeShapeType="1"/>
            </p:cNvSpPr>
            <p:nvPr/>
          </p:nvSpPr>
          <p:spPr bwMode="auto">
            <a:xfrm flipH="1" flipV="1">
              <a:off x="3074" y="3657"/>
              <a:ext cx="334" cy="13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0" name="Line 288"/>
            <p:cNvSpPr>
              <a:spLocks noChangeShapeType="1"/>
            </p:cNvSpPr>
            <p:nvPr/>
          </p:nvSpPr>
          <p:spPr bwMode="auto">
            <a:xfrm flipH="1" flipV="1">
              <a:off x="3070" y="3192"/>
              <a:ext cx="4" cy="46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1" name="Line 289"/>
            <p:cNvSpPr>
              <a:spLocks noChangeShapeType="1"/>
            </p:cNvSpPr>
            <p:nvPr/>
          </p:nvSpPr>
          <p:spPr bwMode="auto">
            <a:xfrm flipH="1" flipV="1">
              <a:off x="3010" y="3673"/>
              <a:ext cx="330" cy="13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2" name="Line 290"/>
            <p:cNvSpPr>
              <a:spLocks noChangeShapeType="1"/>
            </p:cNvSpPr>
            <p:nvPr/>
          </p:nvSpPr>
          <p:spPr bwMode="auto">
            <a:xfrm flipH="1" flipV="1">
              <a:off x="3002" y="3205"/>
              <a:ext cx="8" cy="46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3" name="Line 291"/>
            <p:cNvSpPr>
              <a:spLocks noChangeShapeType="1"/>
            </p:cNvSpPr>
            <p:nvPr/>
          </p:nvSpPr>
          <p:spPr bwMode="auto">
            <a:xfrm flipH="1" flipV="1">
              <a:off x="2943" y="3687"/>
              <a:ext cx="329" cy="13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4" name="Line 292"/>
            <p:cNvSpPr>
              <a:spLocks noChangeShapeType="1"/>
            </p:cNvSpPr>
            <p:nvPr/>
          </p:nvSpPr>
          <p:spPr bwMode="auto">
            <a:xfrm flipH="1" flipV="1">
              <a:off x="2936" y="3217"/>
              <a:ext cx="7" cy="470"/>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5" name="Freeform 293"/>
            <p:cNvSpPr>
              <a:spLocks/>
            </p:cNvSpPr>
            <p:nvPr/>
          </p:nvSpPr>
          <p:spPr bwMode="auto">
            <a:xfrm>
              <a:off x="3069" y="3192"/>
              <a:ext cx="340" cy="601"/>
            </a:xfrm>
            <a:custGeom>
              <a:avLst/>
              <a:gdLst>
                <a:gd name="T0" fmla="*/ 339 w 340"/>
                <a:gd name="T1" fmla="*/ 108 h 601"/>
                <a:gd name="T2" fmla="*/ 338 w 340"/>
                <a:gd name="T3" fmla="*/ 600 h 601"/>
                <a:gd name="T4" fmla="*/ 4 w 340"/>
                <a:gd name="T5" fmla="*/ 465 h 601"/>
                <a:gd name="T6" fmla="*/ 0 w 340"/>
                <a:gd name="T7" fmla="*/ 0 h 601"/>
                <a:gd name="T8" fmla="*/ 339 w 340"/>
                <a:gd name="T9" fmla="*/ 108 h 601"/>
                <a:gd name="T10" fmla="*/ 0 60000 65536"/>
                <a:gd name="T11" fmla="*/ 0 60000 65536"/>
                <a:gd name="T12" fmla="*/ 0 60000 65536"/>
                <a:gd name="T13" fmla="*/ 0 60000 65536"/>
                <a:gd name="T14" fmla="*/ 0 60000 65536"/>
                <a:gd name="T15" fmla="*/ 0 w 340"/>
                <a:gd name="T16" fmla="*/ 0 h 601"/>
                <a:gd name="T17" fmla="*/ 340 w 340"/>
                <a:gd name="T18" fmla="*/ 601 h 601"/>
              </a:gdLst>
              <a:ahLst/>
              <a:cxnLst>
                <a:cxn ang="T10">
                  <a:pos x="T0" y="T1"/>
                </a:cxn>
                <a:cxn ang="T11">
                  <a:pos x="T2" y="T3"/>
                </a:cxn>
                <a:cxn ang="T12">
                  <a:pos x="T4" y="T5"/>
                </a:cxn>
                <a:cxn ang="T13">
                  <a:pos x="T6" y="T7"/>
                </a:cxn>
                <a:cxn ang="T14">
                  <a:pos x="T8" y="T9"/>
                </a:cxn>
              </a:cxnLst>
              <a:rect l="T15" t="T16" r="T17" b="T18"/>
              <a:pathLst>
                <a:path w="340" h="601">
                  <a:moveTo>
                    <a:pt x="339" y="108"/>
                  </a:moveTo>
                  <a:lnTo>
                    <a:pt x="338" y="600"/>
                  </a:lnTo>
                  <a:lnTo>
                    <a:pt x="4" y="465"/>
                  </a:lnTo>
                  <a:lnTo>
                    <a:pt x="0" y="0"/>
                  </a:lnTo>
                  <a:lnTo>
                    <a:pt x="339" y="108"/>
                  </a:lnTo>
                </a:path>
              </a:pathLst>
            </a:custGeom>
            <a:noFill/>
            <a:ln w="12700" cap="rnd">
              <a:solidFill>
                <a:srgbClr val="000000"/>
              </a:solidFill>
              <a:round/>
              <a:headEnd type="none" w="sm" len="sm"/>
              <a:tailEnd type="none" w="sm" len="sm"/>
            </a:ln>
          </p:spPr>
          <p:txBody>
            <a:bodyPr/>
            <a:lstStyle/>
            <a:p>
              <a:endParaRPr lang="en-US" sz="2400"/>
            </a:p>
          </p:txBody>
        </p:sp>
        <p:sp>
          <p:nvSpPr>
            <p:cNvPr id="296" name="Line 294"/>
            <p:cNvSpPr>
              <a:spLocks noChangeShapeType="1"/>
            </p:cNvSpPr>
            <p:nvPr/>
          </p:nvSpPr>
          <p:spPr bwMode="auto">
            <a:xfrm>
              <a:off x="3069" y="3192"/>
              <a:ext cx="339" cy="10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7" name="Line 295"/>
            <p:cNvSpPr>
              <a:spLocks noChangeShapeType="1"/>
            </p:cNvSpPr>
            <p:nvPr/>
          </p:nvSpPr>
          <p:spPr bwMode="auto">
            <a:xfrm flipV="1">
              <a:off x="3408" y="3301"/>
              <a:ext cx="1" cy="49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298" name="Freeform 296"/>
            <p:cNvSpPr>
              <a:spLocks/>
            </p:cNvSpPr>
            <p:nvPr/>
          </p:nvSpPr>
          <p:spPr bwMode="auto">
            <a:xfrm>
              <a:off x="3030" y="3503"/>
              <a:ext cx="91" cy="25"/>
            </a:xfrm>
            <a:custGeom>
              <a:avLst/>
              <a:gdLst>
                <a:gd name="T0" fmla="*/ 57 w 91"/>
                <a:gd name="T1" fmla="*/ 0 h 25"/>
                <a:gd name="T2" fmla="*/ 0 w 91"/>
                <a:gd name="T3" fmla="*/ 12 h 25"/>
                <a:gd name="T4" fmla="*/ 33 w 91"/>
                <a:gd name="T5" fmla="*/ 24 h 25"/>
                <a:gd name="T6" fmla="*/ 90 w 91"/>
                <a:gd name="T7" fmla="*/ 12 h 25"/>
                <a:gd name="T8" fmla="*/ 57 w 91"/>
                <a:gd name="T9" fmla="*/ 0 h 25"/>
                <a:gd name="T10" fmla="*/ 0 60000 65536"/>
                <a:gd name="T11" fmla="*/ 0 60000 65536"/>
                <a:gd name="T12" fmla="*/ 0 60000 65536"/>
                <a:gd name="T13" fmla="*/ 0 60000 65536"/>
                <a:gd name="T14" fmla="*/ 0 60000 65536"/>
                <a:gd name="T15" fmla="*/ 0 w 91"/>
                <a:gd name="T16" fmla="*/ 0 h 25"/>
                <a:gd name="T17" fmla="*/ 91 w 91"/>
                <a:gd name="T18" fmla="*/ 25 h 25"/>
              </a:gdLst>
              <a:ahLst/>
              <a:cxnLst>
                <a:cxn ang="T10">
                  <a:pos x="T0" y="T1"/>
                </a:cxn>
                <a:cxn ang="T11">
                  <a:pos x="T2" y="T3"/>
                </a:cxn>
                <a:cxn ang="T12">
                  <a:pos x="T4" y="T5"/>
                </a:cxn>
                <a:cxn ang="T13">
                  <a:pos x="T6" y="T7"/>
                </a:cxn>
                <a:cxn ang="T14">
                  <a:pos x="T8" y="T9"/>
                </a:cxn>
              </a:cxnLst>
              <a:rect l="T15" t="T16" r="T17" b="T18"/>
              <a:pathLst>
                <a:path w="91" h="25">
                  <a:moveTo>
                    <a:pt x="57" y="0"/>
                  </a:moveTo>
                  <a:lnTo>
                    <a:pt x="0" y="12"/>
                  </a:lnTo>
                  <a:lnTo>
                    <a:pt x="33" y="24"/>
                  </a:lnTo>
                  <a:lnTo>
                    <a:pt x="90" y="12"/>
                  </a:lnTo>
                  <a:lnTo>
                    <a:pt x="57" y="0"/>
                  </a:lnTo>
                </a:path>
              </a:pathLst>
            </a:custGeom>
            <a:solidFill>
              <a:srgbClr val="401030"/>
            </a:solidFill>
            <a:ln w="9525" cap="rnd">
              <a:noFill/>
              <a:round/>
              <a:headEnd/>
              <a:tailEnd/>
            </a:ln>
          </p:spPr>
          <p:txBody>
            <a:bodyPr/>
            <a:lstStyle/>
            <a:p>
              <a:endParaRPr lang="en-US" sz="2400"/>
            </a:p>
          </p:txBody>
        </p:sp>
        <p:sp>
          <p:nvSpPr>
            <p:cNvPr id="299" name="Freeform 297"/>
            <p:cNvSpPr>
              <a:spLocks/>
            </p:cNvSpPr>
            <p:nvPr/>
          </p:nvSpPr>
          <p:spPr bwMode="auto">
            <a:xfrm>
              <a:off x="3030" y="3503"/>
              <a:ext cx="91" cy="25"/>
            </a:xfrm>
            <a:custGeom>
              <a:avLst/>
              <a:gdLst>
                <a:gd name="T0" fmla="*/ 57 w 91"/>
                <a:gd name="T1" fmla="*/ 0 h 25"/>
                <a:gd name="T2" fmla="*/ 0 w 91"/>
                <a:gd name="T3" fmla="*/ 12 h 25"/>
                <a:gd name="T4" fmla="*/ 33 w 91"/>
                <a:gd name="T5" fmla="*/ 24 h 25"/>
                <a:gd name="T6" fmla="*/ 90 w 91"/>
                <a:gd name="T7" fmla="*/ 12 h 25"/>
                <a:gd name="T8" fmla="*/ 57 w 91"/>
                <a:gd name="T9" fmla="*/ 0 h 25"/>
                <a:gd name="T10" fmla="*/ 0 60000 65536"/>
                <a:gd name="T11" fmla="*/ 0 60000 65536"/>
                <a:gd name="T12" fmla="*/ 0 60000 65536"/>
                <a:gd name="T13" fmla="*/ 0 60000 65536"/>
                <a:gd name="T14" fmla="*/ 0 60000 65536"/>
                <a:gd name="T15" fmla="*/ 0 w 91"/>
                <a:gd name="T16" fmla="*/ 0 h 25"/>
                <a:gd name="T17" fmla="*/ 91 w 91"/>
                <a:gd name="T18" fmla="*/ 25 h 25"/>
              </a:gdLst>
              <a:ahLst/>
              <a:cxnLst>
                <a:cxn ang="T10">
                  <a:pos x="T0" y="T1"/>
                </a:cxn>
                <a:cxn ang="T11">
                  <a:pos x="T2" y="T3"/>
                </a:cxn>
                <a:cxn ang="T12">
                  <a:pos x="T4" y="T5"/>
                </a:cxn>
                <a:cxn ang="T13">
                  <a:pos x="T6" y="T7"/>
                </a:cxn>
                <a:cxn ang="T14">
                  <a:pos x="T8" y="T9"/>
                </a:cxn>
              </a:cxnLst>
              <a:rect l="T15" t="T16" r="T17" b="T18"/>
              <a:pathLst>
                <a:path w="91" h="25">
                  <a:moveTo>
                    <a:pt x="57" y="0"/>
                  </a:moveTo>
                  <a:lnTo>
                    <a:pt x="0" y="12"/>
                  </a:lnTo>
                  <a:lnTo>
                    <a:pt x="33" y="24"/>
                  </a:lnTo>
                  <a:lnTo>
                    <a:pt x="90" y="12"/>
                  </a:lnTo>
                  <a:lnTo>
                    <a:pt x="57" y="0"/>
                  </a:lnTo>
                </a:path>
              </a:pathLst>
            </a:custGeom>
            <a:noFill/>
            <a:ln w="12700" cap="rnd">
              <a:solidFill>
                <a:srgbClr val="000000"/>
              </a:solidFill>
              <a:round/>
              <a:headEnd type="none" w="sm" len="sm"/>
              <a:tailEnd type="none" w="sm" len="sm"/>
            </a:ln>
          </p:spPr>
          <p:txBody>
            <a:bodyPr/>
            <a:lstStyle/>
            <a:p>
              <a:endParaRPr lang="en-US" sz="2400"/>
            </a:p>
          </p:txBody>
        </p:sp>
        <p:sp>
          <p:nvSpPr>
            <p:cNvPr id="300" name="Freeform 298"/>
            <p:cNvSpPr>
              <a:spLocks/>
            </p:cNvSpPr>
            <p:nvPr/>
          </p:nvSpPr>
          <p:spPr bwMode="auto">
            <a:xfrm>
              <a:off x="3127" y="3526"/>
              <a:ext cx="60" cy="20"/>
            </a:xfrm>
            <a:custGeom>
              <a:avLst/>
              <a:gdLst>
                <a:gd name="T0" fmla="*/ 25 w 60"/>
                <a:gd name="T1" fmla="*/ 0 h 20"/>
                <a:gd name="T2" fmla="*/ 0 w 60"/>
                <a:gd name="T3" fmla="*/ 5 h 20"/>
                <a:gd name="T4" fmla="*/ 33 w 60"/>
                <a:gd name="T5" fmla="*/ 19 h 20"/>
                <a:gd name="T6" fmla="*/ 59 w 60"/>
                <a:gd name="T7" fmla="*/ 13 h 20"/>
                <a:gd name="T8" fmla="*/ 25 w 60"/>
                <a:gd name="T9" fmla="*/ 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25" y="0"/>
                  </a:moveTo>
                  <a:lnTo>
                    <a:pt x="0" y="5"/>
                  </a:lnTo>
                  <a:lnTo>
                    <a:pt x="33" y="19"/>
                  </a:lnTo>
                  <a:lnTo>
                    <a:pt x="59" y="13"/>
                  </a:lnTo>
                  <a:lnTo>
                    <a:pt x="25" y="0"/>
                  </a:lnTo>
                </a:path>
              </a:pathLst>
            </a:custGeom>
            <a:solidFill>
              <a:srgbClr val="401030"/>
            </a:solidFill>
            <a:ln w="9525" cap="rnd">
              <a:noFill/>
              <a:round/>
              <a:headEnd/>
              <a:tailEnd/>
            </a:ln>
          </p:spPr>
          <p:txBody>
            <a:bodyPr/>
            <a:lstStyle/>
            <a:p>
              <a:endParaRPr lang="en-US" sz="2400"/>
            </a:p>
          </p:txBody>
        </p:sp>
        <p:sp>
          <p:nvSpPr>
            <p:cNvPr id="301" name="Freeform 299"/>
            <p:cNvSpPr>
              <a:spLocks/>
            </p:cNvSpPr>
            <p:nvPr/>
          </p:nvSpPr>
          <p:spPr bwMode="auto">
            <a:xfrm>
              <a:off x="3127" y="3526"/>
              <a:ext cx="60" cy="20"/>
            </a:xfrm>
            <a:custGeom>
              <a:avLst/>
              <a:gdLst>
                <a:gd name="T0" fmla="*/ 25 w 60"/>
                <a:gd name="T1" fmla="*/ 0 h 20"/>
                <a:gd name="T2" fmla="*/ 0 w 60"/>
                <a:gd name="T3" fmla="*/ 5 h 20"/>
                <a:gd name="T4" fmla="*/ 33 w 60"/>
                <a:gd name="T5" fmla="*/ 19 h 20"/>
                <a:gd name="T6" fmla="*/ 59 w 60"/>
                <a:gd name="T7" fmla="*/ 13 h 20"/>
                <a:gd name="T8" fmla="*/ 25 w 60"/>
                <a:gd name="T9" fmla="*/ 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25" y="0"/>
                  </a:moveTo>
                  <a:lnTo>
                    <a:pt x="0" y="5"/>
                  </a:lnTo>
                  <a:lnTo>
                    <a:pt x="33" y="19"/>
                  </a:lnTo>
                  <a:lnTo>
                    <a:pt x="59" y="13"/>
                  </a:lnTo>
                  <a:lnTo>
                    <a:pt x="25" y="0"/>
                  </a:lnTo>
                </a:path>
              </a:pathLst>
            </a:custGeom>
            <a:noFill/>
            <a:ln w="12700" cap="rnd">
              <a:solidFill>
                <a:srgbClr val="000000"/>
              </a:solidFill>
              <a:round/>
              <a:headEnd type="none" w="sm" len="sm"/>
              <a:tailEnd type="none" w="sm" len="sm"/>
            </a:ln>
          </p:spPr>
          <p:txBody>
            <a:bodyPr/>
            <a:lstStyle/>
            <a:p>
              <a:endParaRPr lang="en-US" sz="2400"/>
            </a:p>
          </p:txBody>
        </p:sp>
        <p:sp>
          <p:nvSpPr>
            <p:cNvPr id="302" name="Freeform 300"/>
            <p:cNvSpPr>
              <a:spLocks/>
            </p:cNvSpPr>
            <p:nvPr/>
          </p:nvSpPr>
          <p:spPr bwMode="auto">
            <a:xfrm>
              <a:off x="3161" y="3552"/>
              <a:ext cx="91" cy="26"/>
            </a:xfrm>
            <a:custGeom>
              <a:avLst/>
              <a:gdLst>
                <a:gd name="T0" fmla="*/ 57 w 91"/>
                <a:gd name="T1" fmla="*/ 0 h 26"/>
                <a:gd name="T2" fmla="*/ 0 w 91"/>
                <a:gd name="T3" fmla="*/ 11 h 26"/>
                <a:gd name="T4" fmla="*/ 33 w 91"/>
                <a:gd name="T5" fmla="*/ 25 h 26"/>
                <a:gd name="T6" fmla="*/ 90 w 91"/>
                <a:gd name="T7" fmla="*/ 10 h 26"/>
                <a:gd name="T8" fmla="*/ 57 w 91"/>
                <a:gd name="T9" fmla="*/ 0 h 26"/>
                <a:gd name="T10" fmla="*/ 0 60000 65536"/>
                <a:gd name="T11" fmla="*/ 0 60000 65536"/>
                <a:gd name="T12" fmla="*/ 0 60000 65536"/>
                <a:gd name="T13" fmla="*/ 0 60000 65536"/>
                <a:gd name="T14" fmla="*/ 0 60000 65536"/>
                <a:gd name="T15" fmla="*/ 0 w 91"/>
                <a:gd name="T16" fmla="*/ 0 h 26"/>
                <a:gd name="T17" fmla="*/ 91 w 91"/>
                <a:gd name="T18" fmla="*/ 26 h 26"/>
              </a:gdLst>
              <a:ahLst/>
              <a:cxnLst>
                <a:cxn ang="T10">
                  <a:pos x="T0" y="T1"/>
                </a:cxn>
                <a:cxn ang="T11">
                  <a:pos x="T2" y="T3"/>
                </a:cxn>
                <a:cxn ang="T12">
                  <a:pos x="T4" y="T5"/>
                </a:cxn>
                <a:cxn ang="T13">
                  <a:pos x="T6" y="T7"/>
                </a:cxn>
                <a:cxn ang="T14">
                  <a:pos x="T8" y="T9"/>
                </a:cxn>
              </a:cxnLst>
              <a:rect l="T15" t="T16" r="T17" b="T18"/>
              <a:pathLst>
                <a:path w="91" h="26">
                  <a:moveTo>
                    <a:pt x="57" y="0"/>
                  </a:moveTo>
                  <a:lnTo>
                    <a:pt x="0" y="11"/>
                  </a:lnTo>
                  <a:lnTo>
                    <a:pt x="33" y="25"/>
                  </a:lnTo>
                  <a:lnTo>
                    <a:pt x="90" y="10"/>
                  </a:lnTo>
                  <a:lnTo>
                    <a:pt x="57" y="0"/>
                  </a:lnTo>
                </a:path>
              </a:pathLst>
            </a:custGeom>
            <a:solidFill>
              <a:srgbClr val="401030"/>
            </a:solidFill>
            <a:ln w="9525" cap="rnd">
              <a:noFill/>
              <a:round/>
              <a:headEnd/>
              <a:tailEnd/>
            </a:ln>
          </p:spPr>
          <p:txBody>
            <a:bodyPr/>
            <a:lstStyle/>
            <a:p>
              <a:endParaRPr lang="en-US" sz="2400"/>
            </a:p>
          </p:txBody>
        </p:sp>
        <p:sp>
          <p:nvSpPr>
            <p:cNvPr id="303" name="Freeform 301"/>
            <p:cNvSpPr>
              <a:spLocks/>
            </p:cNvSpPr>
            <p:nvPr/>
          </p:nvSpPr>
          <p:spPr bwMode="auto">
            <a:xfrm>
              <a:off x="3161" y="3552"/>
              <a:ext cx="91" cy="26"/>
            </a:xfrm>
            <a:custGeom>
              <a:avLst/>
              <a:gdLst>
                <a:gd name="T0" fmla="*/ 57 w 91"/>
                <a:gd name="T1" fmla="*/ 0 h 26"/>
                <a:gd name="T2" fmla="*/ 0 w 91"/>
                <a:gd name="T3" fmla="*/ 11 h 26"/>
                <a:gd name="T4" fmla="*/ 33 w 91"/>
                <a:gd name="T5" fmla="*/ 25 h 26"/>
                <a:gd name="T6" fmla="*/ 90 w 91"/>
                <a:gd name="T7" fmla="*/ 10 h 26"/>
                <a:gd name="T8" fmla="*/ 57 w 91"/>
                <a:gd name="T9" fmla="*/ 0 h 26"/>
                <a:gd name="T10" fmla="*/ 0 60000 65536"/>
                <a:gd name="T11" fmla="*/ 0 60000 65536"/>
                <a:gd name="T12" fmla="*/ 0 60000 65536"/>
                <a:gd name="T13" fmla="*/ 0 60000 65536"/>
                <a:gd name="T14" fmla="*/ 0 60000 65536"/>
                <a:gd name="T15" fmla="*/ 0 w 91"/>
                <a:gd name="T16" fmla="*/ 0 h 26"/>
                <a:gd name="T17" fmla="*/ 91 w 91"/>
                <a:gd name="T18" fmla="*/ 26 h 26"/>
              </a:gdLst>
              <a:ahLst/>
              <a:cxnLst>
                <a:cxn ang="T10">
                  <a:pos x="T0" y="T1"/>
                </a:cxn>
                <a:cxn ang="T11">
                  <a:pos x="T2" y="T3"/>
                </a:cxn>
                <a:cxn ang="T12">
                  <a:pos x="T4" y="T5"/>
                </a:cxn>
                <a:cxn ang="T13">
                  <a:pos x="T6" y="T7"/>
                </a:cxn>
                <a:cxn ang="T14">
                  <a:pos x="T8" y="T9"/>
                </a:cxn>
              </a:cxnLst>
              <a:rect l="T15" t="T16" r="T17" b="T18"/>
              <a:pathLst>
                <a:path w="91" h="26">
                  <a:moveTo>
                    <a:pt x="57" y="0"/>
                  </a:moveTo>
                  <a:lnTo>
                    <a:pt x="0" y="11"/>
                  </a:lnTo>
                  <a:lnTo>
                    <a:pt x="33" y="25"/>
                  </a:lnTo>
                  <a:lnTo>
                    <a:pt x="90" y="10"/>
                  </a:lnTo>
                  <a:lnTo>
                    <a:pt x="57" y="0"/>
                  </a:lnTo>
                </a:path>
              </a:pathLst>
            </a:custGeom>
            <a:noFill/>
            <a:ln w="12700" cap="rnd">
              <a:solidFill>
                <a:srgbClr val="000000"/>
              </a:solidFill>
              <a:round/>
              <a:headEnd type="none" w="sm" len="sm"/>
              <a:tailEnd type="none" w="sm" len="sm"/>
            </a:ln>
          </p:spPr>
          <p:txBody>
            <a:bodyPr/>
            <a:lstStyle/>
            <a:p>
              <a:endParaRPr lang="en-US" sz="2400"/>
            </a:p>
          </p:txBody>
        </p:sp>
        <p:sp>
          <p:nvSpPr>
            <p:cNvPr id="304" name="Freeform 302"/>
            <p:cNvSpPr>
              <a:spLocks/>
            </p:cNvSpPr>
            <p:nvPr/>
          </p:nvSpPr>
          <p:spPr bwMode="auto">
            <a:xfrm>
              <a:off x="3235" y="3577"/>
              <a:ext cx="86" cy="25"/>
            </a:xfrm>
            <a:custGeom>
              <a:avLst/>
              <a:gdLst>
                <a:gd name="T0" fmla="*/ 49 w 86"/>
                <a:gd name="T1" fmla="*/ 0 h 25"/>
                <a:gd name="T2" fmla="*/ 0 w 86"/>
                <a:gd name="T3" fmla="*/ 10 h 25"/>
                <a:gd name="T4" fmla="*/ 34 w 86"/>
                <a:gd name="T5" fmla="*/ 24 h 25"/>
                <a:gd name="T6" fmla="*/ 85 w 86"/>
                <a:gd name="T7" fmla="*/ 12 h 25"/>
                <a:gd name="T8" fmla="*/ 49 w 86"/>
                <a:gd name="T9" fmla="*/ 0 h 25"/>
                <a:gd name="T10" fmla="*/ 0 60000 65536"/>
                <a:gd name="T11" fmla="*/ 0 60000 65536"/>
                <a:gd name="T12" fmla="*/ 0 60000 65536"/>
                <a:gd name="T13" fmla="*/ 0 60000 65536"/>
                <a:gd name="T14" fmla="*/ 0 60000 65536"/>
                <a:gd name="T15" fmla="*/ 0 w 86"/>
                <a:gd name="T16" fmla="*/ 0 h 25"/>
                <a:gd name="T17" fmla="*/ 86 w 86"/>
                <a:gd name="T18" fmla="*/ 25 h 25"/>
              </a:gdLst>
              <a:ahLst/>
              <a:cxnLst>
                <a:cxn ang="T10">
                  <a:pos x="T0" y="T1"/>
                </a:cxn>
                <a:cxn ang="T11">
                  <a:pos x="T2" y="T3"/>
                </a:cxn>
                <a:cxn ang="T12">
                  <a:pos x="T4" y="T5"/>
                </a:cxn>
                <a:cxn ang="T13">
                  <a:pos x="T6" y="T7"/>
                </a:cxn>
                <a:cxn ang="T14">
                  <a:pos x="T8" y="T9"/>
                </a:cxn>
              </a:cxnLst>
              <a:rect l="T15" t="T16" r="T17" b="T18"/>
              <a:pathLst>
                <a:path w="86" h="25">
                  <a:moveTo>
                    <a:pt x="49" y="0"/>
                  </a:moveTo>
                  <a:lnTo>
                    <a:pt x="0" y="10"/>
                  </a:lnTo>
                  <a:lnTo>
                    <a:pt x="34" y="24"/>
                  </a:lnTo>
                  <a:lnTo>
                    <a:pt x="85" y="12"/>
                  </a:lnTo>
                  <a:lnTo>
                    <a:pt x="49" y="0"/>
                  </a:lnTo>
                </a:path>
              </a:pathLst>
            </a:custGeom>
            <a:solidFill>
              <a:srgbClr val="401030"/>
            </a:solidFill>
            <a:ln w="9525" cap="rnd">
              <a:noFill/>
              <a:round/>
              <a:headEnd/>
              <a:tailEnd/>
            </a:ln>
          </p:spPr>
          <p:txBody>
            <a:bodyPr/>
            <a:lstStyle/>
            <a:p>
              <a:endParaRPr lang="en-US" sz="2400"/>
            </a:p>
          </p:txBody>
        </p:sp>
        <p:sp>
          <p:nvSpPr>
            <p:cNvPr id="305" name="Freeform 303"/>
            <p:cNvSpPr>
              <a:spLocks/>
            </p:cNvSpPr>
            <p:nvPr/>
          </p:nvSpPr>
          <p:spPr bwMode="auto">
            <a:xfrm>
              <a:off x="3235" y="3577"/>
              <a:ext cx="86" cy="25"/>
            </a:xfrm>
            <a:custGeom>
              <a:avLst/>
              <a:gdLst>
                <a:gd name="T0" fmla="*/ 49 w 86"/>
                <a:gd name="T1" fmla="*/ 0 h 25"/>
                <a:gd name="T2" fmla="*/ 0 w 86"/>
                <a:gd name="T3" fmla="*/ 10 h 25"/>
                <a:gd name="T4" fmla="*/ 34 w 86"/>
                <a:gd name="T5" fmla="*/ 24 h 25"/>
                <a:gd name="T6" fmla="*/ 85 w 86"/>
                <a:gd name="T7" fmla="*/ 12 h 25"/>
                <a:gd name="T8" fmla="*/ 49 w 86"/>
                <a:gd name="T9" fmla="*/ 0 h 25"/>
                <a:gd name="T10" fmla="*/ 0 60000 65536"/>
                <a:gd name="T11" fmla="*/ 0 60000 65536"/>
                <a:gd name="T12" fmla="*/ 0 60000 65536"/>
                <a:gd name="T13" fmla="*/ 0 60000 65536"/>
                <a:gd name="T14" fmla="*/ 0 60000 65536"/>
                <a:gd name="T15" fmla="*/ 0 w 86"/>
                <a:gd name="T16" fmla="*/ 0 h 25"/>
                <a:gd name="T17" fmla="*/ 86 w 86"/>
                <a:gd name="T18" fmla="*/ 25 h 25"/>
              </a:gdLst>
              <a:ahLst/>
              <a:cxnLst>
                <a:cxn ang="T10">
                  <a:pos x="T0" y="T1"/>
                </a:cxn>
                <a:cxn ang="T11">
                  <a:pos x="T2" y="T3"/>
                </a:cxn>
                <a:cxn ang="T12">
                  <a:pos x="T4" y="T5"/>
                </a:cxn>
                <a:cxn ang="T13">
                  <a:pos x="T6" y="T7"/>
                </a:cxn>
                <a:cxn ang="T14">
                  <a:pos x="T8" y="T9"/>
                </a:cxn>
              </a:cxnLst>
              <a:rect l="T15" t="T16" r="T17" b="T18"/>
              <a:pathLst>
                <a:path w="86" h="25">
                  <a:moveTo>
                    <a:pt x="49" y="0"/>
                  </a:moveTo>
                  <a:lnTo>
                    <a:pt x="0" y="10"/>
                  </a:lnTo>
                  <a:lnTo>
                    <a:pt x="34" y="24"/>
                  </a:lnTo>
                  <a:lnTo>
                    <a:pt x="85" y="12"/>
                  </a:lnTo>
                  <a:lnTo>
                    <a:pt x="49" y="0"/>
                  </a:lnTo>
                </a:path>
              </a:pathLst>
            </a:custGeom>
            <a:noFill/>
            <a:ln w="12700" cap="rnd">
              <a:solidFill>
                <a:srgbClr val="000000"/>
              </a:solidFill>
              <a:round/>
              <a:headEnd type="none" w="sm" len="sm"/>
              <a:tailEnd type="none" w="sm" len="sm"/>
            </a:ln>
          </p:spPr>
          <p:txBody>
            <a:bodyPr/>
            <a:lstStyle/>
            <a:p>
              <a:endParaRPr lang="en-US" sz="2400"/>
            </a:p>
          </p:txBody>
        </p:sp>
        <p:sp>
          <p:nvSpPr>
            <p:cNvPr id="306" name="Freeform 304"/>
            <p:cNvSpPr>
              <a:spLocks/>
            </p:cNvSpPr>
            <p:nvPr/>
          </p:nvSpPr>
          <p:spPr bwMode="auto">
            <a:xfrm>
              <a:off x="3312" y="3603"/>
              <a:ext cx="79" cy="23"/>
            </a:xfrm>
            <a:custGeom>
              <a:avLst/>
              <a:gdLst>
                <a:gd name="T0" fmla="*/ 41 w 79"/>
                <a:gd name="T1" fmla="*/ 0 h 23"/>
                <a:gd name="T2" fmla="*/ 0 w 79"/>
                <a:gd name="T3" fmla="*/ 8 h 23"/>
                <a:gd name="T4" fmla="*/ 35 w 79"/>
                <a:gd name="T5" fmla="*/ 22 h 23"/>
                <a:gd name="T6" fmla="*/ 78 w 79"/>
                <a:gd name="T7" fmla="*/ 12 h 23"/>
                <a:gd name="T8" fmla="*/ 41 w 79"/>
                <a:gd name="T9" fmla="*/ 0 h 23"/>
                <a:gd name="T10" fmla="*/ 0 60000 65536"/>
                <a:gd name="T11" fmla="*/ 0 60000 65536"/>
                <a:gd name="T12" fmla="*/ 0 60000 65536"/>
                <a:gd name="T13" fmla="*/ 0 60000 65536"/>
                <a:gd name="T14" fmla="*/ 0 60000 65536"/>
                <a:gd name="T15" fmla="*/ 0 w 79"/>
                <a:gd name="T16" fmla="*/ 0 h 23"/>
                <a:gd name="T17" fmla="*/ 79 w 79"/>
                <a:gd name="T18" fmla="*/ 23 h 23"/>
              </a:gdLst>
              <a:ahLst/>
              <a:cxnLst>
                <a:cxn ang="T10">
                  <a:pos x="T0" y="T1"/>
                </a:cxn>
                <a:cxn ang="T11">
                  <a:pos x="T2" y="T3"/>
                </a:cxn>
                <a:cxn ang="T12">
                  <a:pos x="T4" y="T5"/>
                </a:cxn>
                <a:cxn ang="T13">
                  <a:pos x="T6" y="T7"/>
                </a:cxn>
                <a:cxn ang="T14">
                  <a:pos x="T8" y="T9"/>
                </a:cxn>
              </a:cxnLst>
              <a:rect l="T15" t="T16" r="T17" b="T18"/>
              <a:pathLst>
                <a:path w="79" h="23">
                  <a:moveTo>
                    <a:pt x="41" y="0"/>
                  </a:moveTo>
                  <a:lnTo>
                    <a:pt x="0" y="8"/>
                  </a:lnTo>
                  <a:lnTo>
                    <a:pt x="35" y="22"/>
                  </a:lnTo>
                  <a:lnTo>
                    <a:pt x="78" y="12"/>
                  </a:lnTo>
                  <a:lnTo>
                    <a:pt x="41" y="0"/>
                  </a:lnTo>
                </a:path>
              </a:pathLst>
            </a:custGeom>
            <a:solidFill>
              <a:srgbClr val="401030"/>
            </a:solidFill>
            <a:ln w="9525" cap="rnd">
              <a:noFill/>
              <a:round/>
              <a:headEnd/>
              <a:tailEnd/>
            </a:ln>
          </p:spPr>
          <p:txBody>
            <a:bodyPr/>
            <a:lstStyle/>
            <a:p>
              <a:endParaRPr lang="en-US" sz="2400"/>
            </a:p>
          </p:txBody>
        </p:sp>
        <p:sp>
          <p:nvSpPr>
            <p:cNvPr id="307" name="Freeform 305"/>
            <p:cNvSpPr>
              <a:spLocks/>
            </p:cNvSpPr>
            <p:nvPr/>
          </p:nvSpPr>
          <p:spPr bwMode="auto">
            <a:xfrm>
              <a:off x="3312" y="3603"/>
              <a:ext cx="79" cy="23"/>
            </a:xfrm>
            <a:custGeom>
              <a:avLst/>
              <a:gdLst>
                <a:gd name="T0" fmla="*/ 41 w 79"/>
                <a:gd name="T1" fmla="*/ 0 h 23"/>
                <a:gd name="T2" fmla="*/ 0 w 79"/>
                <a:gd name="T3" fmla="*/ 8 h 23"/>
                <a:gd name="T4" fmla="*/ 35 w 79"/>
                <a:gd name="T5" fmla="*/ 22 h 23"/>
                <a:gd name="T6" fmla="*/ 78 w 79"/>
                <a:gd name="T7" fmla="*/ 12 h 23"/>
                <a:gd name="T8" fmla="*/ 41 w 79"/>
                <a:gd name="T9" fmla="*/ 0 h 23"/>
                <a:gd name="T10" fmla="*/ 0 60000 65536"/>
                <a:gd name="T11" fmla="*/ 0 60000 65536"/>
                <a:gd name="T12" fmla="*/ 0 60000 65536"/>
                <a:gd name="T13" fmla="*/ 0 60000 65536"/>
                <a:gd name="T14" fmla="*/ 0 60000 65536"/>
                <a:gd name="T15" fmla="*/ 0 w 79"/>
                <a:gd name="T16" fmla="*/ 0 h 23"/>
                <a:gd name="T17" fmla="*/ 79 w 79"/>
                <a:gd name="T18" fmla="*/ 23 h 23"/>
              </a:gdLst>
              <a:ahLst/>
              <a:cxnLst>
                <a:cxn ang="T10">
                  <a:pos x="T0" y="T1"/>
                </a:cxn>
                <a:cxn ang="T11">
                  <a:pos x="T2" y="T3"/>
                </a:cxn>
                <a:cxn ang="T12">
                  <a:pos x="T4" y="T5"/>
                </a:cxn>
                <a:cxn ang="T13">
                  <a:pos x="T6" y="T7"/>
                </a:cxn>
                <a:cxn ang="T14">
                  <a:pos x="T8" y="T9"/>
                </a:cxn>
              </a:cxnLst>
              <a:rect l="T15" t="T16" r="T17" b="T18"/>
              <a:pathLst>
                <a:path w="79" h="23">
                  <a:moveTo>
                    <a:pt x="41" y="0"/>
                  </a:moveTo>
                  <a:lnTo>
                    <a:pt x="0" y="8"/>
                  </a:lnTo>
                  <a:lnTo>
                    <a:pt x="35" y="22"/>
                  </a:lnTo>
                  <a:lnTo>
                    <a:pt x="78" y="12"/>
                  </a:lnTo>
                  <a:lnTo>
                    <a:pt x="41" y="0"/>
                  </a:lnTo>
                </a:path>
              </a:pathLst>
            </a:custGeom>
            <a:noFill/>
            <a:ln w="12700" cap="rnd">
              <a:solidFill>
                <a:srgbClr val="000000"/>
              </a:solidFill>
              <a:round/>
              <a:headEnd type="none" w="sm" len="sm"/>
              <a:tailEnd type="none" w="sm" len="sm"/>
            </a:ln>
          </p:spPr>
          <p:txBody>
            <a:bodyPr/>
            <a:lstStyle/>
            <a:p>
              <a:endParaRPr lang="en-US" sz="2400"/>
            </a:p>
          </p:txBody>
        </p:sp>
        <p:sp>
          <p:nvSpPr>
            <p:cNvPr id="308" name="Freeform 306"/>
            <p:cNvSpPr>
              <a:spLocks/>
            </p:cNvSpPr>
            <p:nvPr/>
          </p:nvSpPr>
          <p:spPr bwMode="auto">
            <a:xfrm>
              <a:off x="3108" y="3232"/>
              <a:ext cx="17" cy="50"/>
            </a:xfrm>
            <a:custGeom>
              <a:avLst/>
              <a:gdLst>
                <a:gd name="T0" fmla="*/ 14 w 17"/>
                <a:gd name="T1" fmla="*/ 0 h 50"/>
                <a:gd name="T2" fmla="*/ 0 w 17"/>
                <a:gd name="T3" fmla="*/ 2 h 50"/>
                <a:gd name="T4" fmla="*/ 1 w 17"/>
                <a:gd name="T5" fmla="*/ 49 h 50"/>
                <a:gd name="T6" fmla="*/ 16 w 17"/>
                <a:gd name="T7" fmla="*/ 46 h 50"/>
                <a:gd name="T8" fmla="*/ 14 w 17"/>
                <a:gd name="T9" fmla="*/ 0 h 50"/>
                <a:gd name="T10" fmla="*/ 0 60000 65536"/>
                <a:gd name="T11" fmla="*/ 0 60000 65536"/>
                <a:gd name="T12" fmla="*/ 0 60000 65536"/>
                <a:gd name="T13" fmla="*/ 0 60000 65536"/>
                <a:gd name="T14" fmla="*/ 0 60000 65536"/>
                <a:gd name="T15" fmla="*/ 0 w 17"/>
                <a:gd name="T16" fmla="*/ 0 h 50"/>
                <a:gd name="T17" fmla="*/ 17 w 17"/>
                <a:gd name="T18" fmla="*/ 50 h 50"/>
              </a:gdLst>
              <a:ahLst/>
              <a:cxnLst>
                <a:cxn ang="T10">
                  <a:pos x="T0" y="T1"/>
                </a:cxn>
                <a:cxn ang="T11">
                  <a:pos x="T2" y="T3"/>
                </a:cxn>
                <a:cxn ang="T12">
                  <a:pos x="T4" y="T5"/>
                </a:cxn>
                <a:cxn ang="T13">
                  <a:pos x="T6" y="T7"/>
                </a:cxn>
                <a:cxn ang="T14">
                  <a:pos x="T8" y="T9"/>
                </a:cxn>
              </a:cxnLst>
              <a:rect l="T15" t="T16" r="T17" b="T18"/>
              <a:pathLst>
                <a:path w="17" h="50">
                  <a:moveTo>
                    <a:pt x="14" y="0"/>
                  </a:moveTo>
                  <a:lnTo>
                    <a:pt x="0" y="2"/>
                  </a:lnTo>
                  <a:lnTo>
                    <a:pt x="1" y="49"/>
                  </a:lnTo>
                  <a:lnTo>
                    <a:pt x="16" y="46"/>
                  </a:lnTo>
                  <a:lnTo>
                    <a:pt x="14" y="0"/>
                  </a:lnTo>
                </a:path>
              </a:pathLst>
            </a:custGeom>
            <a:solidFill>
              <a:srgbClr val="480060"/>
            </a:solidFill>
            <a:ln w="9525" cap="rnd">
              <a:noFill/>
              <a:round/>
              <a:headEnd/>
              <a:tailEnd/>
            </a:ln>
          </p:spPr>
          <p:txBody>
            <a:bodyPr/>
            <a:lstStyle/>
            <a:p>
              <a:endParaRPr lang="en-US" sz="2400"/>
            </a:p>
          </p:txBody>
        </p:sp>
        <p:sp>
          <p:nvSpPr>
            <p:cNvPr id="309" name="Freeform 307"/>
            <p:cNvSpPr>
              <a:spLocks/>
            </p:cNvSpPr>
            <p:nvPr/>
          </p:nvSpPr>
          <p:spPr bwMode="auto">
            <a:xfrm>
              <a:off x="3108" y="3232"/>
              <a:ext cx="17" cy="50"/>
            </a:xfrm>
            <a:custGeom>
              <a:avLst/>
              <a:gdLst>
                <a:gd name="T0" fmla="*/ 14 w 17"/>
                <a:gd name="T1" fmla="*/ 0 h 50"/>
                <a:gd name="T2" fmla="*/ 0 w 17"/>
                <a:gd name="T3" fmla="*/ 2 h 50"/>
                <a:gd name="T4" fmla="*/ 1 w 17"/>
                <a:gd name="T5" fmla="*/ 49 h 50"/>
                <a:gd name="T6" fmla="*/ 16 w 17"/>
                <a:gd name="T7" fmla="*/ 46 h 50"/>
                <a:gd name="T8" fmla="*/ 14 w 17"/>
                <a:gd name="T9" fmla="*/ 0 h 50"/>
                <a:gd name="T10" fmla="*/ 0 60000 65536"/>
                <a:gd name="T11" fmla="*/ 0 60000 65536"/>
                <a:gd name="T12" fmla="*/ 0 60000 65536"/>
                <a:gd name="T13" fmla="*/ 0 60000 65536"/>
                <a:gd name="T14" fmla="*/ 0 60000 65536"/>
                <a:gd name="T15" fmla="*/ 0 w 17"/>
                <a:gd name="T16" fmla="*/ 0 h 50"/>
                <a:gd name="T17" fmla="*/ 17 w 17"/>
                <a:gd name="T18" fmla="*/ 50 h 50"/>
              </a:gdLst>
              <a:ahLst/>
              <a:cxnLst>
                <a:cxn ang="T10">
                  <a:pos x="T0" y="T1"/>
                </a:cxn>
                <a:cxn ang="T11">
                  <a:pos x="T2" y="T3"/>
                </a:cxn>
                <a:cxn ang="T12">
                  <a:pos x="T4" y="T5"/>
                </a:cxn>
                <a:cxn ang="T13">
                  <a:pos x="T6" y="T7"/>
                </a:cxn>
                <a:cxn ang="T14">
                  <a:pos x="T8" y="T9"/>
                </a:cxn>
              </a:cxnLst>
              <a:rect l="T15" t="T16" r="T17" b="T18"/>
              <a:pathLst>
                <a:path w="17" h="50">
                  <a:moveTo>
                    <a:pt x="14" y="0"/>
                  </a:moveTo>
                  <a:lnTo>
                    <a:pt x="0" y="2"/>
                  </a:lnTo>
                  <a:lnTo>
                    <a:pt x="1" y="49"/>
                  </a:lnTo>
                  <a:lnTo>
                    <a:pt x="16" y="46"/>
                  </a:lnTo>
                  <a:lnTo>
                    <a:pt x="14" y="0"/>
                  </a:lnTo>
                </a:path>
              </a:pathLst>
            </a:custGeom>
            <a:noFill/>
            <a:ln w="12700" cap="rnd">
              <a:solidFill>
                <a:srgbClr val="000000"/>
              </a:solidFill>
              <a:round/>
              <a:headEnd type="none" w="sm" len="sm"/>
              <a:tailEnd type="none" w="sm" len="sm"/>
            </a:ln>
          </p:spPr>
          <p:txBody>
            <a:bodyPr/>
            <a:lstStyle/>
            <a:p>
              <a:endParaRPr lang="en-US" sz="2400"/>
            </a:p>
          </p:txBody>
        </p:sp>
        <p:sp>
          <p:nvSpPr>
            <p:cNvPr id="310" name="Freeform 308"/>
            <p:cNvSpPr>
              <a:spLocks/>
            </p:cNvSpPr>
            <p:nvPr/>
          </p:nvSpPr>
          <p:spPr bwMode="auto">
            <a:xfrm>
              <a:off x="3158" y="3254"/>
              <a:ext cx="27" cy="53"/>
            </a:xfrm>
            <a:custGeom>
              <a:avLst/>
              <a:gdLst>
                <a:gd name="T0" fmla="*/ 26 w 27"/>
                <a:gd name="T1" fmla="*/ 0 h 53"/>
                <a:gd name="T2" fmla="*/ 0 w 27"/>
                <a:gd name="T3" fmla="*/ 5 h 53"/>
                <a:gd name="T4" fmla="*/ 0 w 27"/>
                <a:gd name="T5" fmla="*/ 52 h 53"/>
                <a:gd name="T6" fmla="*/ 25 w 27"/>
                <a:gd name="T7" fmla="*/ 48 h 53"/>
                <a:gd name="T8" fmla="*/ 26 w 27"/>
                <a:gd name="T9" fmla="*/ 0 h 53"/>
                <a:gd name="T10" fmla="*/ 0 60000 65536"/>
                <a:gd name="T11" fmla="*/ 0 60000 65536"/>
                <a:gd name="T12" fmla="*/ 0 60000 65536"/>
                <a:gd name="T13" fmla="*/ 0 60000 65536"/>
                <a:gd name="T14" fmla="*/ 0 60000 65536"/>
                <a:gd name="T15" fmla="*/ 0 w 27"/>
                <a:gd name="T16" fmla="*/ 0 h 53"/>
                <a:gd name="T17" fmla="*/ 27 w 27"/>
                <a:gd name="T18" fmla="*/ 53 h 53"/>
              </a:gdLst>
              <a:ahLst/>
              <a:cxnLst>
                <a:cxn ang="T10">
                  <a:pos x="T0" y="T1"/>
                </a:cxn>
                <a:cxn ang="T11">
                  <a:pos x="T2" y="T3"/>
                </a:cxn>
                <a:cxn ang="T12">
                  <a:pos x="T4" y="T5"/>
                </a:cxn>
                <a:cxn ang="T13">
                  <a:pos x="T6" y="T7"/>
                </a:cxn>
                <a:cxn ang="T14">
                  <a:pos x="T8" y="T9"/>
                </a:cxn>
              </a:cxnLst>
              <a:rect l="T15" t="T16" r="T17" b="T18"/>
              <a:pathLst>
                <a:path w="27" h="53">
                  <a:moveTo>
                    <a:pt x="26" y="0"/>
                  </a:moveTo>
                  <a:lnTo>
                    <a:pt x="0" y="5"/>
                  </a:lnTo>
                  <a:lnTo>
                    <a:pt x="0" y="52"/>
                  </a:lnTo>
                  <a:lnTo>
                    <a:pt x="25" y="48"/>
                  </a:lnTo>
                  <a:lnTo>
                    <a:pt x="26" y="0"/>
                  </a:lnTo>
                </a:path>
              </a:pathLst>
            </a:custGeom>
            <a:solidFill>
              <a:srgbClr val="480060"/>
            </a:solidFill>
            <a:ln w="9525" cap="rnd">
              <a:noFill/>
              <a:round/>
              <a:headEnd/>
              <a:tailEnd/>
            </a:ln>
          </p:spPr>
          <p:txBody>
            <a:bodyPr/>
            <a:lstStyle/>
            <a:p>
              <a:endParaRPr lang="en-US" sz="2400"/>
            </a:p>
          </p:txBody>
        </p:sp>
        <p:sp>
          <p:nvSpPr>
            <p:cNvPr id="311" name="Freeform 309"/>
            <p:cNvSpPr>
              <a:spLocks/>
            </p:cNvSpPr>
            <p:nvPr/>
          </p:nvSpPr>
          <p:spPr bwMode="auto">
            <a:xfrm>
              <a:off x="3158" y="3254"/>
              <a:ext cx="27" cy="53"/>
            </a:xfrm>
            <a:custGeom>
              <a:avLst/>
              <a:gdLst>
                <a:gd name="T0" fmla="*/ 26 w 27"/>
                <a:gd name="T1" fmla="*/ 0 h 53"/>
                <a:gd name="T2" fmla="*/ 0 w 27"/>
                <a:gd name="T3" fmla="*/ 5 h 53"/>
                <a:gd name="T4" fmla="*/ 0 w 27"/>
                <a:gd name="T5" fmla="*/ 52 h 53"/>
                <a:gd name="T6" fmla="*/ 25 w 27"/>
                <a:gd name="T7" fmla="*/ 48 h 53"/>
                <a:gd name="T8" fmla="*/ 26 w 27"/>
                <a:gd name="T9" fmla="*/ 0 h 53"/>
                <a:gd name="T10" fmla="*/ 0 60000 65536"/>
                <a:gd name="T11" fmla="*/ 0 60000 65536"/>
                <a:gd name="T12" fmla="*/ 0 60000 65536"/>
                <a:gd name="T13" fmla="*/ 0 60000 65536"/>
                <a:gd name="T14" fmla="*/ 0 60000 65536"/>
                <a:gd name="T15" fmla="*/ 0 w 27"/>
                <a:gd name="T16" fmla="*/ 0 h 53"/>
                <a:gd name="T17" fmla="*/ 27 w 27"/>
                <a:gd name="T18" fmla="*/ 53 h 53"/>
              </a:gdLst>
              <a:ahLst/>
              <a:cxnLst>
                <a:cxn ang="T10">
                  <a:pos x="T0" y="T1"/>
                </a:cxn>
                <a:cxn ang="T11">
                  <a:pos x="T2" y="T3"/>
                </a:cxn>
                <a:cxn ang="T12">
                  <a:pos x="T4" y="T5"/>
                </a:cxn>
                <a:cxn ang="T13">
                  <a:pos x="T6" y="T7"/>
                </a:cxn>
                <a:cxn ang="T14">
                  <a:pos x="T8" y="T9"/>
                </a:cxn>
              </a:cxnLst>
              <a:rect l="T15" t="T16" r="T17" b="T18"/>
              <a:pathLst>
                <a:path w="27" h="53">
                  <a:moveTo>
                    <a:pt x="26" y="0"/>
                  </a:moveTo>
                  <a:lnTo>
                    <a:pt x="0" y="5"/>
                  </a:lnTo>
                  <a:lnTo>
                    <a:pt x="0" y="52"/>
                  </a:lnTo>
                  <a:lnTo>
                    <a:pt x="25" y="48"/>
                  </a:lnTo>
                  <a:lnTo>
                    <a:pt x="26" y="0"/>
                  </a:lnTo>
                </a:path>
              </a:pathLst>
            </a:custGeom>
            <a:noFill/>
            <a:ln w="12700" cap="rnd">
              <a:solidFill>
                <a:srgbClr val="000000"/>
              </a:solidFill>
              <a:round/>
              <a:headEnd type="none" w="sm" len="sm"/>
              <a:tailEnd type="none" w="sm" len="sm"/>
            </a:ln>
          </p:spPr>
          <p:txBody>
            <a:bodyPr/>
            <a:lstStyle/>
            <a:p>
              <a:endParaRPr lang="en-US" sz="2400"/>
            </a:p>
          </p:txBody>
        </p:sp>
        <p:sp>
          <p:nvSpPr>
            <p:cNvPr id="312" name="Freeform 310"/>
            <p:cNvSpPr>
              <a:spLocks/>
            </p:cNvSpPr>
            <p:nvPr/>
          </p:nvSpPr>
          <p:spPr bwMode="auto">
            <a:xfrm>
              <a:off x="3234" y="3275"/>
              <a:ext cx="18" cy="53"/>
            </a:xfrm>
            <a:custGeom>
              <a:avLst/>
              <a:gdLst>
                <a:gd name="T0" fmla="*/ 17 w 18"/>
                <a:gd name="T1" fmla="*/ 0 h 53"/>
                <a:gd name="T2" fmla="*/ 0 w 18"/>
                <a:gd name="T3" fmla="*/ 4 h 53"/>
                <a:gd name="T4" fmla="*/ 0 w 18"/>
                <a:gd name="T5" fmla="*/ 52 h 53"/>
                <a:gd name="T6" fmla="*/ 15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4"/>
                  </a:lnTo>
                  <a:lnTo>
                    <a:pt x="0" y="52"/>
                  </a:lnTo>
                  <a:lnTo>
                    <a:pt x="15" y="48"/>
                  </a:lnTo>
                  <a:lnTo>
                    <a:pt x="17" y="0"/>
                  </a:lnTo>
                </a:path>
              </a:pathLst>
            </a:custGeom>
            <a:solidFill>
              <a:srgbClr val="480060"/>
            </a:solidFill>
            <a:ln w="9525" cap="rnd">
              <a:noFill/>
              <a:round/>
              <a:headEnd/>
              <a:tailEnd/>
            </a:ln>
          </p:spPr>
          <p:txBody>
            <a:bodyPr/>
            <a:lstStyle/>
            <a:p>
              <a:endParaRPr lang="en-US" sz="2400"/>
            </a:p>
          </p:txBody>
        </p:sp>
        <p:sp>
          <p:nvSpPr>
            <p:cNvPr id="313" name="Freeform 311"/>
            <p:cNvSpPr>
              <a:spLocks/>
            </p:cNvSpPr>
            <p:nvPr/>
          </p:nvSpPr>
          <p:spPr bwMode="auto">
            <a:xfrm>
              <a:off x="3234" y="3275"/>
              <a:ext cx="18" cy="53"/>
            </a:xfrm>
            <a:custGeom>
              <a:avLst/>
              <a:gdLst>
                <a:gd name="T0" fmla="*/ 17 w 18"/>
                <a:gd name="T1" fmla="*/ 0 h 53"/>
                <a:gd name="T2" fmla="*/ 0 w 18"/>
                <a:gd name="T3" fmla="*/ 4 h 53"/>
                <a:gd name="T4" fmla="*/ 0 w 18"/>
                <a:gd name="T5" fmla="*/ 52 h 53"/>
                <a:gd name="T6" fmla="*/ 15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4"/>
                  </a:lnTo>
                  <a:lnTo>
                    <a:pt x="0" y="52"/>
                  </a:lnTo>
                  <a:lnTo>
                    <a:pt x="15" y="48"/>
                  </a:lnTo>
                  <a:lnTo>
                    <a:pt x="17" y="0"/>
                  </a:lnTo>
                </a:path>
              </a:pathLst>
            </a:custGeom>
            <a:noFill/>
            <a:ln w="12700" cap="rnd">
              <a:solidFill>
                <a:srgbClr val="000000"/>
              </a:solidFill>
              <a:round/>
              <a:headEnd type="none" w="sm" len="sm"/>
              <a:tailEnd type="none" w="sm" len="sm"/>
            </a:ln>
          </p:spPr>
          <p:txBody>
            <a:bodyPr/>
            <a:lstStyle/>
            <a:p>
              <a:endParaRPr lang="en-US" sz="2400"/>
            </a:p>
          </p:txBody>
        </p:sp>
        <p:sp>
          <p:nvSpPr>
            <p:cNvPr id="314" name="Freeform 312"/>
            <p:cNvSpPr>
              <a:spLocks/>
            </p:cNvSpPr>
            <p:nvPr/>
          </p:nvSpPr>
          <p:spPr bwMode="auto">
            <a:xfrm>
              <a:off x="3310" y="3298"/>
              <a:ext cx="17" cy="52"/>
            </a:xfrm>
            <a:custGeom>
              <a:avLst/>
              <a:gdLst>
                <a:gd name="T0" fmla="*/ 16 w 17"/>
                <a:gd name="T1" fmla="*/ 0 h 52"/>
                <a:gd name="T2" fmla="*/ 0 w 17"/>
                <a:gd name="T3" fmla="*/ 1 h 52"/>
                <a:gd name="T4" fmla="*/ 1 w 17"/>
                <a:gd name="T5" fmla="*/ 51 h 52"/>
                <a:gd name="T6" fmla="*/ 14 w 17"/>
                <a:gd name="T7" fmla="*/ 49 h 52"/>
                <a:gd name="T8" fmla="*/ 16 w 17"/>
                <a:gd name="T9" fmla="*/ 0 h 52"/>
                <a:gd name="T10" fmla="*/ 0 60000 65536"/>
                <a:gd name="T11" fmla="*/ 0 60000 65536"/>
                <a:gd name="T12" fmla="*/ 0 60000 65536"/>
                <a:gd name="T13" fmla="*/ 0 60000 65536"/>
                <a:gd name="T14" fmla="*/ 0 60000 65536"/>
                <a:gd name="T15" fmla="*/ 0 w 17"/>
                <a:gd name="T16" fmla="*/ 0 h 52"/>
                <a:gd name="T17" fmla="*/ 17 w 17"/>
                <a:gd name="T18" fmla="*/ 52 h 52"/>
              </a:gdLst>
              <a:ahLst/>
              <a:cxnLst>
                <a:cxn ang="T10">
                  <a:pos x="T0" y="T1"/>
                </a:cxn>
                <a:cxn ang="T11">
                  <a:pos x="T2" y="T3"/>
                </a:cxn>
                <a:cxn ang="T12">
                  <a:pos x="T4" y="T5"/>
                </a:cxn>
                <a:cxn ang="T13">
                  <a:pos x="T6" y="T7"/>
                </a:cxn>
                <a:cxn ang="T14">
                  <a:pos x="T8" y="T9"/>
                </a:cxn>
              </a:cxnLst>
              <a:rect l="T15" t="T16" r="T17" b="T18"/>
              <a:pathLst>
                <a:path w="17" h="52">
                  <a:moveTo>
                    <a:pt x="16" y="0"/>
                  </a:moveTo>
                  <a:lnTo>
                    <a:pt x="0" y="1"/>
                  </a:lnTo>
                  <a:lnTo>
                    <a:pt x="1" y="51"/>
                  </a:lnTo>
                  <a:lnTo>
                    <a:pt x="14" y="49"/>
                  </a:lnTo>
                  <a:lnTo>
                    <a:pt x="16" y="0"/>
                  </a:lnTo>
                </a:path>
              </a:pathLst>
            </a:custGeom>
            <a:solidFill>
              <a:srgbClr val="480060"/>
            </a:solidFill>
            <a:ln w="9525" cap="rnd">
              <a:noFill/>
              <a:round/>
              <a:headEnd/>
              <a:tailEnd/>
            </a:ln>
          </p:spPr>
          <p:txBody>
            <a:bodyPr/>
            <a:lstStyle/>
            <a:p>
              <a:endParaRPr lang="en-US" sz="2400"/>
            </a:p>
          </p:txBody>
        </p:sp>
        <p:sp>
          <p:nvSpPr>
            <p:cNvPr id="315" name="Freeform 313"/>
            <p:cNvSpPr>
              <a:spLocks/>
            </p:cNvSpPr>
            <p:nvPr/>
          </p:nvSpPr>
          <p:spPr bwMode="auto">
            <a:xfrm>
              <a:off x="3310" y="3298"/>
              <a:ext cx="17" cy="52"/>
            </a:xfrm>
            <a:custGeom>
              <a:avLst/>
              <a:gdLst>
                <a:gd name="T0" fmla="*/ 16 w 17"/>
                <a:gd name="T1" fmla="*/ 0 h 52"/>
                <a:gd name="T2" fmla="*/ 0 w 17"/>
                <a:gd name="T3" fmla="*/ 1 h 52"/>
                <a:gd name="T4" fmla="*/ 1 w 17"/>
                <a:gd name="T5" fmla="*/ 51 h 52"/>
                <a:gd name="T6" fmla="*/ 14 w 17"/>
                <a:gd name="T7" fmla="*/ 49 h 52"/>
                <a:gd name="T8" fmla="*/ 16 w 17"/>
                <a:gd name="T9" fmla="*/ 0 h 52"/>
                <a:gd name="T10" fmla="*/ 0 60000 65536"/>
                <a:gd name="T11" fmla="*/ 0 60000 65536"/>
                <a:gd name="T12" fmla="*/ 0 60000 65536"/>
                <a:gd name="T13" fmla="*/ 0 60000 65536"/>
                <a:gd name="T14" fmla="*/ 0 60000 65536"/>
                <a:gd name="T15" fmla="*/ 0 w 17"/>
                <a:gd name="T16" fmla="*/ 0 h 52"/>
                <a:gd name="T17" fmla="*/ 17 w 17"/>
                <a:gd name="T18" fmla="*/ 52 h 52"/>
              </a:gdLst>
              <a:ahLst/>
              <a:cxnLst>
                <a:cxn ang="T10">
                  <a:pos x="T0" y="T1"/>
                </a:cxn>
                <a:cxn ang="T11">
                  <a:pos x="T2" y="T3"/>
                </a:cxn>
                <a:cxn ang="T12">
                  <a:pos x="T4" y="T5"/>
                </a:cxn>
                <a:cxn ang="T13">
                  <a:pos x="T6" y="T7"/>
                </a:cxn>
                <a:cxn ang="T14">
                  <a:pos x="T8" y="T9"/>
                </a:cxn>
              </a:cxnLst>
              <a:rect l="T15" t="T16" r="T17" b="T18"/>
              <a:pathLst>
                <a:path w="17" h="52">
                  <a:moveTo>
                    <a:pt x="16" y="0"/>
                  </a:moveTo>
                  <a:lnTo>
                    <a:pt x="0" y="1"/>
                  </a:lnTo>
                  <a:lnTo>
                    <a:pt x="1" y="51"/>
                  </a:lnTo>
                  <a:lnTo>
                    <a:pt x="14" y="49"/>
                  </a:lnTo>
                  <a:lnTo>
                    <a:pt x="16" y="0"/>
                  </a:lnTo>
                </a:path>
              </a:pathLst>
            </a:custGeom>
            <a:noFill/>
            <a:ln w="12700" cap="rnd">
              <a:solidFill>
                <a:srgbClr val="000000"/>
              </a:solidFill>
              <a:round/>
              <a:headEnd type="none" w="sm" len="sm"/>
              <a:tailEnd type="none" w="sm" len="sm"/>
            </a:ln>
          </p:spPr>
          <p:txBody>
            <a:bodyPr/>
            <a:lstStyle/>
            <a:p>
              <a:endParaRPr lang="en-US" sz="2400"/>
            </a:p>
          </p:txBody>
        </p:sp>
        <p:sp>
          <p:nvSpPr>
            <p:cNvPr id="316" name="Freeform 314"/>
            <p:cNvSpPr>
              <a:spLocks/>
            </p:cNvSpPr>
            <p:nvPr/>
          </p:nvSpPr>
          <p:spPr bwMode="auto">
            <a:xfrm>
              <a:off x="3374" y="3321"/>
              <a:ext cx="17" cy="54"/>
            </a:xfrm>
            <a:custGeom>
              <a:avLst/>
              <a:gdLst>
                <a:gd name="T0" fmla="*/ 16 w 17"/>
                <a:gd name="T1" fmla="*/ 0 h 54"/>
                <a:gd name="T2" fmla="*/ 0 w 17"/>
                <a:gd name="T3" fmla="*/ 3 h 54"/>
                <a:gd name="T4" fmla="*/ 0 w 17"/>
                <a:gd name="T5" fmla="*/ 53 h 54"/>
                <a:gd name="T6" fmla="*/ 15 w 17"/>
                <a:gd name="T7" fmla="*/ 49 h 54"/>
                <a:gd name="T8" fmla="*/ 16 w 17"/>
                <a:gd name="T9" fmla="*/ 0 h 54"/>
                <a:gd name="T10" fmla="*/ 0 60000 65536"/>
                <a:gd name="T11" fmla="*/ 0 60000 65536"/>
                <a:gd name="T12" fmla="*/ 0 60000 65536"/>
                <a:gd name="T13" fmla="*/ 0 60000 65536"/>
                <a:gd name="T14" fmla="*/ 0 60000 65536"/>
                <a:gd name="T15" fmla="*/ 0 w 17"/>
                <a:gd name="T16" fmla="*/ 0 h 54"/>
                <a:gd name="T17" fmla="*/ 17 w 17"/>
                <a:gd name="T18" fmla="*/ 54 h 54"/>
              </a:gdLst>
              <a:ahLst/>
              <a:cxnLst>
                <a:cxn ang="T10">
                  <a:pos x="T0" y="T1"/>
                </a:cxn>
                <a:cxn ang="T11">
                  <a:pos x="T2" y="T3"/>
                </a:cxn>
                <a:cxn ang="T12">
                  <a:pos x="T4" y="T5"/>
                </a:cxn>
                <a:cxn ang="T13">
                  <a:pos x="T6" y="T7"/>
                </a:cxn>
                <a:cxn ang="T14">
                  <a:pos x="T8" y="T9"/>
                </a:cxn>
              </a:cxnLst>
              <a:rect l="T15" t="T16" r="T17" b="T18"/>
              <a:pathLst>
                <a:path w="17" h="54">
                  <a:moveTo>
                    <a:pt x="16" y="0"/>
                  </a:moveTo>
                  <a:lnTo>
                    <a:pt x="0" y="3"/>
                  </a:lnTo>
                  <a:lnTo>
                    <a:pt x="0" y="53"/>
                  </a:lnTo>
                  <a:lnTo>
                    <a:pt x="15" y="49"/>
                  </a:lnTo>
                  <a:lnTo>
                    <a:pt x="16" y="0"/>
                  </a:lnTo>
                </a:path>
              </a:pathLst>
            </a:custGeom>
            <a:solidFill>
              <a:srgbClr val="480060"/>
            </a:solidFill>
            <a:ln w="9525" cap="rnd">
              <a:noFill/>
              <a:round/>
              <a:headEnd/>
              <a:tailEnd/>
            </a:ln>
          </p:spPr>
          <p:txBody>
            <a:bodyPr/>
            <a:lstStyle/>
            <a:p>
              <a:endParaRPr lang="en-US" sz="2400"/>
            </a:p>
          </p:txBody>
        </p:sp>
        <p:sp>
          <p:nvSpPr>
            <p:cNvPr id="317" name="Freeform 315"/>
            <p:cNvSpPr>
              <a:spLocks/>
            </p:cNvSpPr>
            <p:nvPr/>
          </p:nvSpPr>
          <p:spPr bwMode="auto">
            <a:xfrm>
              <a:off x="3374" y="3321"/>
              <a:ext cx="17" cy="54"/>
            </a:xfrm>
            <a:custGeom>
              <a:avLst/>
              <a:gdLst>
                <a:gd name="T0" fmla="*/ 16 w 17"/>
                <a:gd name="T1" fmla="*/ 0 h 54"/>
                <a:gd name="T2" fmla="*/ 0 w 17"/>
                <a:gd name="T3" fmla="*/ 3 h 54"/>
                <a:gd name="T4" fmla="*/ 0 w 17"/>
                <a:gd name="T5" fmla="*/ 53 h 54"/>
                <a:gd name="T6" fmla="*/ 15 w 17"/>
                <a:gd name="T7" fmla="*/ 49 h 54"/>
                <a:gd name="T8" fmla="*/ 16 w 17"/>
                <a:gd name="T9" fmla="*/ 0 h 54"/>
                <a:gd name="T10" fmla="*/ 0 60000 65536"/>
                <a:gd name="T11" fmla="*/ 0 60000 65536"/>
                <a:gd name="T12" fmla="*/ 0 60000 65536"/>
                <a:gd name="T13" fmla="*/ 0 60000 65536"/>
                <a:gd name="T14" fmla="*/ 0 60000 65536"/>
                <a:gd name="T15" fmla="*/ 0 w 17"/>
                <a:gd name="T16" fmla="*/ 0 h 54"/>
                <a:gd name="T17" fmla="*/ 17 w 17"/>
                <a:gd name="T18" fmla="*/ 54 h 54"/>
              </a:gdLst>
              <a:ahLst/>
              <a:cxnLst>
                <a:cxn ang="T10">
                  <a:pos x="T0" y="T1"/>
                </a:cxn>
                <a:cxn ang="T11">
                  <a:pos x="T2" y="T3"/>
                </a:cxn>
                <a:cxn ang="T12">
                  <a:pos x="T4" y="T5"/>
                </a:cxn>
                <a:cxn ang="T13">
                  <a:pos x="T6" y="T7"/>
                </a:cxn>
                <a:cxn ang="T14">
                  <a:pos x="T8" y="T9"/>
                </a:cxn>
              </a:cxnLst>
              <a:rect l="T15" t="T16" r="T17" b="T18"/>
              <a:pathLst>
                <a:path w="17" h="54">
                  <a:moveTo>
                    <a:pt x="16" y="0"/>
                  </a:moveTo>
                  <a:lnTo>
                    <a:pt x="0" y="3"/>
                  </a:lnTo>
                  <a:lnTo>
                    <a:pt x="0" y="53"/>
                  </a:lnTo>
                  <a:lnTo>
                    <a:pt x="15" y="49"/>
                  </a:lnTo>
                  <a:lnTo>
                    <a:pt x="16" y="0"/>
                  </a:lnTo>
                </a:path>
              </a:pathLst>
            </a:custGeom>
            <a:noFill/>
            <a:ln w="12700" cap="rnd">
              <a:solidFill>
                <a:srgbClr val="000000"/>
              </a:solidFill>
              <a:round/>
              <a:headEnd type="none" w="sm" len="sm"/>
              <a:tailEnd type="none" w="sm" len="sm"/>
            </a:ln>
          </p:spPr>
          <p:txBody>
            <a:bodyPr/>
            <a:lstStyle/>
            <a:p>
              <a:endParaRPr lang="en-US" sz="2400"/>
            </a:p>
          </p:txBody>
        </p:sp>
        <p:sp>
          <p:nvSpPr>
            <p:cNvPr id="318" name="Freeform 316"/>
            <p:cNvSpPr>
              <a:spLocks/>
            </p:cNvSpPr>
            <p:nvPr/>
          </p:nvSpPr>
          <p:spPr bwMode="auto">
            <a:xfrm>
              <a:off x="3078" y="3223"/>
              <a:ext cx="41" cy="17"/>
            </a:xfrm>
            <a:custGeom>
              <a:avLst/>
              <a:gdLst>
                <a:gd name="T0" fmla="*/ 6 w 41"/>
                <a:gd name="T1" fmla="*/ 0 h 17"/>
                <a:gd name="T2" fmla="*/ 0 w 41"/>
                <a:gd name="T3" fmla="*/ 2 h 17"/>
                <a:gd name="T4" fmla="*/ 31 w 41"/>
                <a:gd name="T5" fmla="*/ 16 h 17"/>
                <a:gd name="T6" fmla="*/ 40 w 41"/>
                <a:gd name="T7" fmla="*/ 12 h 17"/>
                <a:gd name="T8" fmla="*/ 6 w 41"/>
                <a:gd name="T9" fmla="*/ 0 h 17"/>
                <a:gd name="T10" fmla="*/ 0 60000 65536"/>
                <a:gd name="T11" fmla="*/ 0 60000 65536"/>
                <a:gd name="T12" fmla="*/ 0 60000 65536"/>
                <a:gd name="T13" fmla="*/ 0 60000 65536"/>
                <a:gd name="T14" fmla="*/ 0 60000 65536"/>
                <a:gd name="T15" fmla="*/ 0 w 41"/>
                <a:gd name="T16" fmla="*/ 0 h 17"/>
                <a:gd name="T17" fmla="*/ 41 w 41"/>
                <a:gd name="T18" fmla="*/ 17 h 17"/>
              </a:gdLst>
              <a:ahLst/>
              <a:cxnLst>
                <a:cxn ang="T10">
                  <a:pos x="T0" y="T1"/>
                </a:cxn>
                <a:cxn ang="T11">
                  <a:pos x="T2" y="T3"/>
                </a:cxn>
                <a:cxn ang="T12">
                  <a:pos x="T4" y="T5"/>
                </a:cxn>
                <a:cxn ang="T13">
                  <a:pos x="T6" y="T7"/>
                </a:cxn>
                <a:cxn ang="T14">
                  <a:pos x="T8" y="T9"/>
                </a:cxn>
              </a:cxnLst>
              <a:rect l="T15" t="T16" r="T17" b="T18"/>
              <a:pathLst>
                <a:path w="41" h="17">
                  <a:moveTo>
                    <a:pt x="6" y="0"/>
                  </a:moveTo>
                  <a:lnTo>
                    <a:pt x="0" y="2"/>
                  </a:lnTo>
                  <a:lnTo>
                    <a:pt x="31" y="16"/>
                  </a:lnTo>
                  <a:lnTo>
                    <a:pt x="40" y="12"/>
                  </a:lnTo>
                  <a:lnTo>
                    <a:pt x="6" y="0"/>
                  </a:lnTo>
                </a:path>
              </a:pathLst>
            </a:custGeom>
            <a:solidFill>
              <a:srgbClr val="300040"/>
            </a:solidFill>
            <a:ln w="9525" cap="rnd">
              <a:noFill/>
              <a:round/>
              <a:headEnd/>
              <a:tailEnd/>
            </a:ln>
          </p:spPr>
          <p:txBody>
            <a:bodyPr/>
            <a:lstStyle/>
            <a:p>
              <a:endParaRPr lang="en-US" sz="2400"/>
            </a:p>
          </p:txBody>
        </p:sp>
        <p:sp>
          <p:nvSpPr>
            <p:cNvPr id="319" name="Freeform 317"/>
            <p:cNvSpPr>
              <a:spLocks/>
            </p:cNvSpPr>
            <p:nvPr/>
          </p:nvSpPr>
          <p:spPr bwMode="auto">
            <a:xfrm>
              <a:off x="3078" y="3223"/>
              <a:ext cx="41" cy="17"/>
            </a:xfrm>
            <a:custGeom>
              <a:avLst/>
              <a:gdLst>
                <a:gd name="T0" fmla="*/ 6 w 41"/>
                <a:gd name="T1" fmla="*/ 0 h 17"/>
                <a:gd name="T2" fmla="*/ 0 w 41"/>
                <a:gd name="T3" fmla="*/ 2 h 17"/>
                <a:gd name="T4" fmla="*/ 31 w 41"/>
                <a:gd name="T5" fmla="*/ 16 h 17"/>
                <a:gd name="T6" fmla="*/ 40 w 41"/>
                <a:gd name="T7" fmla="*/ 12 h 17"/>
                <a:gd name="T8" fmla="*/ 6 w 41"/>
                <a:gd name="T9" fmla="*/ 0 h 17"/>
                <a:gd name="T10" fmla="*/ 0 60000 65536"/>
                <a:gd name="T11" fmla="*/ 0 60000 65536"/>
                <a:gd name="T12" fmla="*/ 0 60000 65536"/>
                <a:gd name="T13" fmla="*/ 0 60000 65536"/>
                <a:gd name="T14" fmla="*/ 0 60000 65536"/>
                <a:gd name="T15" fmla="*/ 0 w 41"/>
                <a:gd name="T16" fmla="*/ 0 h 17"/>
                <a:gd name="T17" fmla="*/ 41 w 41"/>
                <a:gd name="T18" fmla="*/ 17 h 17"/>
              </a:gdLst>
              <a:ahLst/>
              <a:cxnLst>
                <a:cxn ang="T10">
                  <a:pos x="T0" y="T1"/>
                </a:cxn>
                <a:cxn ang="T11">
                  <a:pos x="T2" y="T3"/>
                </a:cxn>
                <a:cxn ang="T12">
                  <a:pos x="T4" y="T5"/>
                </a:cxn>
                <a:cxn ang="T13">
                  <a:pos x="T6" y="T7"/>
                </a:cxn>
                <a:cxn ang="T14">
                  <a:pos x="T8" y="T9"/>
                </a:cxn>
              </a:cxnLst>
              <a:rect l="T15" t="T16" r="T17" b="T18"/>
              <a:pathLst>
                <a:path w="41" h="17">
                  <a:moveTo>
                    <a:pt x="6" y="0"/>
                  </a:moveTo>
                  <a:lnTo>
                    <a:pt x="0" y="2"/>
                  </a:lnTo>
                  <a:lnTo>
                    <a:pt x="31" y="16"/>
                  </a:lnTo>
                  <a:lnTo>
                    <a:pt x="40" y="12"/>
                  </a:lnTo>
                  <a:lnTo>
                    <a:pt x="6" y="0"/>
                  </a:lnTo>
                </a:path>
              </a:pathLst>
            </a:custGeom>
            <a:noFill/>
            <a:ln w="12700" cap="rnd">
              <a:solidFill>
                <a:srgbClr val="000000"/>
              </a:solidFill>
              <a:round/>
              <a:headEnd type="none" w="sm" len="sm"/>
              <a:tailEnd type="none" w="sm" len="sm"/>
            </a:ln>
          </p:spPr>
          <p:txBody>
            <a:bodyPr/>
            <a:lstStyle/>
            <a:p>
              <a:endParaRPr lang="en-US" sz="2400"/>
            </a:p>
          </p:txBody>
        </p:sp>
        <p:sp>
          <p:nvSpPr>
            <p:cNvPr id="320" name="Freeform 318"/>
            <p:cNvSpPr>
              <a:spLocks/>
            </p:cNvSpPr>
            <p:nvPr/>
          </p:nvSpPr>
          <p:spPr bwMode="auto">
            <a:xfrm>
              <a:off x="3124" y="3242"/>
              <a:ext cx="60" cy="19"/>
            </a:xfrm>
            <a:custGeom>
              <a:avLst/>
              <a:gdLst>
                <a:gd name="T0" fmla="*/ 24 w 60"/>
                <a:gd name="T1" fmla="*/ 0 h 19"/>
                <a:gd name="T2" fmla="*/ 0 w 60"/>
                <a:gd name="T3" fmla="*/ 5 h 19"/>
                <a:gd name="T4" fmla="*/ 34 w 60"/>
                <a:gd name="T5" fmla="*/ 18 h 19"/>
                <a:gd name="T6" fmla="*/ 59 w 60"/>
                <a:gd name="T7" fmla="*/ 12 h 19"/>
                <a:gd name="T8" fmla="*/ 24 w 60"/>
                <a:gd name="T9" fmla="*/ 0 h 19"/>
                <a:gd name="T10" fmla="*/ 0 60000 65536"/>
                <a:gd name="T11" fmla="*/ 0 60000 65536"/>
                <a:gd name="T12" fmla="*/ 0 60000 65536"/>
                <a:gd name="T13" fmla="*/ 0 60000 65536"/>
                <a:gd name="T14" fmla="*/ 0 60000 65536"/>
                <a:gd name="T15" fmla="*/ 0 w 60"/>
                <a:gd name="T16" fmla="*/ 0 h 19"/>
                <a:gd name="T17" fmla="*/ 60 w 60"/>
                <a:gd name="T18" fmla="*/ 19 h 19"/>
              </a:gdLst>
              <a:ahLst/>
              <a:cxnLst>
                <a:cxn ang="T10">
                  <a:pos x="T0" y="T1"/>
                </a:cxn>
                <a:cxn ang="T11">
                  <a:pos x="T2" y="T3"/>
                </a:cxn>
                <a:cxn ang="T12">
                  <a:pos x="T4" y="T5"/>
                </a:cxn>
                <a:cxn ang="T13">
                  <a:pos x="T6" y="T7"/>
                </a:cxn>
                <a:cxn ang="T14">
                  <a:pos x="T8" y="T9"/>
                </a:cxn>
              </a:cxnLst>
              <a:rect l="T15" t="T16" r="T17" b="T18"/>
              <a:pathLst>
                <a:path w="60" h="19">
                  <a:moveTo>
                    <a:pt x="24" y="0"/>
                  </a:moveTo>
                  <a:lnTo>
                    <a:pt x="0" y="5"/>
                  </a:lnTo>
                  <a:lnTo>
                    <a:pt x="34" y="18"/>
                  </a:lnTo>
                  <a:lnTo>
                    <a:pt x="59" y="12"/>
                  </a:lnTo>
                  <a:lnTo>
                    <a:pt x="24" y="0"/>
                  </a:lnTo>
                </a:path>
              </a:pathLst>
            </a:custGeom>
            <a:solidFill>
              <a:srgbClr val="300040"/>
            </a:solidFill>
            <a:ln w="9525" cap="rnd">
              <a:noFill/>
              <a:round/>
              <a:headEnd/>
              <a:tailEnd/>
            </a:ln>
          </p:spPr>
          <p:txBody>
            <a:bodyPr/>
            <a:lstStyle/>
            <a:p>
              <a:endParaRPr lang="en-US" sz="2400"/>
            </a:p>
          </p:txBody>
        </p:sp>
        <p:sp>
          <p:nvSpPr>
            <p:cNvPr id="321" name="Freeform 319"/>
            <p:cNvSpPr>
              <a:spLocks/>
            </p:cNvSpPr>
            <p:nvPr/>
          </p:nvSpPr>
          <p:spPr bwMode="auto">
            <a:xfrm>
              <a:off x="3124" y="3242"/>
              <a:ext cx="60" cy="19"/>
            </a:xfrm>
            <a:custGeom>
              <a:avLst/>
              <a:gdLst>
                <a:gd name="T0" fmla="*/ 24 w 60"/>
                <a:gd name="T1" fmla="*/ 0 h 19"/>
                <a:gd name="T2" fmla="*/ 0 w 60"/>
                <a:gd name="T3" fmla="*/ 5 h 19"/>
                <a:gd name="T4" fmla="*/ 34 w 60"/>
                <a:gd name="T5" fmla="*/ 18 h 19"/>
                <a:gd name="T6" fmla="*/ 59 w 60"/>
                <a:gd name="T7" fmla="*/ 12 h 19"/>
                <a:gd name="T8" fmla="*/ 24 w 60"/>
                <a:gd name="T9" fmla="*/ 0 h 19"/>
                <a:gd name="T10" fmla="*/ 0 60000 65536"/>
                <a:gd name="T11" fmla="*/ 0 60000 65536"/>
                <a:gd name="T12" fmla="*/ 0 60000 65536"/>
                <a:gd name="T13" fmla="*/ 0 60000 65536"/>
                <a:gd name="T14" fmla="*/ 0 60000 65536"/>
                <a:gd name="T15" fmla="*/ 0 w 60"/>
                <a:gd name="T16" fmla="*/ 0 h 19"/>
                <a:gd name="T17" fmla="*/ 60 w 60"/>
                <a:gd name="T18" fmla="*/ 19 h 19"/>
              </a:gdLst>
              <a:ahLst/>
              <a:cxnLst>
                <a:cxn ang="T10">
                  <a:pos x="T0" y="T1"/>
                </a:cxn>
                <a:cxn ang="T11">
                  <a:pos x="T2" y="T3"/>
                </a:cxn>
                <a:cxn ang="T12">
                  <a:pos x="T4" y="T5"/>
                </a:cxn>
                <a:cxn ang="T13">
                  <a:pos x="T6" y="T7"/>
                </a:cxn>
                <a:cxn ang="T14">
                  <a:pos x="T8" y="T9"/>
                </a:cxn>
              </a:cxnLst>
              <a:rect l="T15" t="T16" r="T17" b="T18"/>
              <a:pathLst>
                <a:path w="60" h="19">
                  <a:moveTo>
                    <a:pt x="24" y="0"/>
                  </a:moveTo>
                  <a:lnTo>
                    <a:pt x="0" y="5"/>
                  </a:lnTo>
                  <a:lnTo>
                    <a:pt x="34" y="18"/>
                  </a:lnTo>
                  <a:lnTo>
                    <a:pt x="59" y="12"/>
                  </a:lnTo>
                  <a:lnTo>
                    <a:pt x="24" y="0"/>
                  </a:lnTo>
                </a:path>
              </a:pathLst>
            </a:custGeom>
            <a:noFill/>
            <a:ln w="12700" cap="rnd">
              <a:solidFill>
                <a:srgbClr val="000000"/>
              </a:solidFill>
              <a:round/>
              <a:headEnd type="none" w="sm" len="sm"/>
              <a:tailEnd type="none" w="sm" len="sm"/>
            </a:ln>
          </p:spPr>
          <p:txBody>
            <a:bodyPr/>
            <a:lstStyle/>
            <a:p>
              <a:endParaRPr lang="en-US" sz="2400"/>
            </a:p>
          </p:txBody>
        </p:sp>
        <p:sp>
          <p:nvSpPr>
            <p:cNvPr id="322" name="Freeform 320"/>
            <p:cNvSpPr>
              <a:spLocks/>
            </p:cNvSpPr>
            <p:nvPr/>
          </p:nvSpPr>
          <p:spPr bwMode="auto">
            <a:xfrm>
              <a:off x="3201" y="3264"/>
              <a:ext cx="51" cy="17"/>
            </a:xfrm>
            <a:custGeom>
              <a:avLst/>
              <a:gdLst>
                <a:gd name="T0" fmla="*/ 15 w 51"/>
                <a:gd name="T1" fmla="*/ 0 h 17"/>
                <a:gd name="T2" fmla="*/ 0 w 51"/>
                <a:gd name="T3" fmla="*/ 4 h 17"/>
                <a:gd name="T4" fmla="*/ 33 w 51"/>
                <a:gd name="T5" fmla="*/ 16 h 17"/>
                <a:gd name="T6" fmla="*/ 50 w 51"/>
                <a:gd name="T7" fmla="*/ 11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4"/>
                  </a:lnTo>
                  <a:lnTo>
                    <a:pt x="33" y="16"/>
                  </a:lnTo>
                  <a:lnTo>
                    <a:pt x="50" y="11"/>
                  </a:lnTo>
                  <a:lnTo>
                    <a:pt x="15" y="0"/>
                  </a:lnTo>
                </a:path>
              </a:pathLst>
            </a:custGeom>
            <a:solidFill>
              <a:srgbClr val="300040"/>
            </a:solidFill>
            <a:ln w="9525" cap="rnd">
              <a:noFill/>
              <a:round/>
              <a:headEnd/>
              <a:tailEnd/>
            </a:ln>
          </p:spPr>
          <p:txBody>
            <a:bodyPr/>
            <a:lstStyle/>
            <a:p>
              <a:endParaRPr lang="en-US" sz="2400"/>
            </a:p>
          </p:txBody>
        </p:sp>
        <p:sp>
          <p:nvSpPr>
            <p:cNvPr id="323" name="Freeform 321"/>
            <p:cNvSpPr>
              <a:spLocks/>
            </p:cNvSpPr>
            <p:nvPr/>
          </p:nvSpPr>
          <p:spPr bwMode="auto">
            <a:xfrm>
              <a:off x="3201" y="3264"/>
              <a:ext cx="51" cy="17"/>
            </a:xfrm>
            <a:custGeom>
              <a:avLst/>
              <a:gdLst>
                <a:gd name="T0" fmla="*/ 15 w 51"/>
                <a:gd name="T1" fmla="*/ 0 h 17"/>
                <a:gd name="T2" fmla="*/ 0 w 51"/>
                <a:gd name="T3" fmla="*/ 4 h 17"/>
                <a:gd name="T4" fmla="*/ 33 w 51"/>
                <a:gd name="T5" fmla="*/ 16 h 17"/>
                <a:gd name="T6" fmla="*/ 50 w 51"/>
                <a:gd name="T7" fmla="*/ 11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4"/>
                  </a:lnTo>
                  <a:lnTo>
                    <a:pt x="33" y="16"/>
                  </a:lnTo>
                  <a:lnTo>
                    <a:pt x="50" y="11"/>
                  </a:lnTo>
                  <a:lnTo>
                    <a:pt x="15" y="0"/>
                  </a:lnTo>
                </a:path>
              </a:pathLst>
            </a:custGeom>
            <a:noFill/>
            <a:ln w="12700" cap="rnd">
              <a:solidFill>
                <a:srgbClr val="000000"/>
              </a:solidFill>
              <a:round/>
              <a:headEnd type="none" w="sm" len="sm"/>
              <a:tailEnd type="none" w="sm" len="sm"/>
            </a:ln>
          </p:spPr>
          <p:txBody>
            <a:bodyPr/>
            <a:lstStyle/>
            <a:p>
              <a:endParaRPr lang="en-US" sz="2400"/>
            </a:p>
          </p:txBody>
        </p:sp>
        <p:sp>
          <p:nvSpPr>
            <p:cNvPr id="324" name="Freeform 322"/>
            <p:cNvSpPr>
              <a:spLocks/>
            </p:cNvSpPr>
            <p:nvPr/>
          </p:nvSpPr>
          <p:spPr bwMode="auto">
            <a:xfrm>
              <a:off x="3276" y="3286"/>
              <a:ext cx="45" cy="17"/>
            </a:xfrm>
            <a:custGeom>
              <a:avLst/>
              <a:gdLst>
                <a:gd name="T0" fmla="*/ 9 w 45"/>
                <a:gd name="T1" fmla="*/ 0 h 17"/>
                <a:gd name="T2" fmla="*/ 0 w 45"/>
                <a:gd name="T3" fmla="*/ 2 h 17"/>
                <a:gd name="T4" fmla="*/ 35 w 45"/>
                <a:gd name="T5" fmla="*/ 16 h 17"/>
                <a:gd name="T6" fmla="*/ 44 w 45"/>
                <a:gd name="T7" fmla="*/ 14 h 17"/>
                <a:gd name="T8" fmla="*/ 9 w 45"/>
                <a:gd name="T9" fmla="*/ 0 h 17"/>
                <a:gd name="T10" fmla="*/ 0 60000 65536"/>
                <a:gd name="T11" fmla="*/ 0 60000 65536"/>
                <a:gd name="T12" fmla="*/ 0 60000 65536"/>
                <a:gd name="T13" fmla="*/ 0 60000 65536"/>
                <a:gd name="T14" fmla="*/ 0 60000 65536"/>
                <a:gd name="T15" fmla="*/ 0 w 45"/>
                <a:gd name="T16" fmla="*/ 0 h 17"/>
                <a:gd name="T17" fmla="*/ 45 w 45"/>
                <a:gd name="T18" fmla="*/ 17 h 17"/>
              </a:gdLst>
              <a:ahLst/>
              <a:cxnLst>
                <a:cxn ang="T10">
                  <a:pos x="T0" y="T1"/>
                </a:cxn>
                <a:cxn ang="T11">
                  <a:pos x="T2" y="T3"/>
                </a:cxn>
                <a:cxn ang="T12">
                  <a:pos x="T4" y="T5"/>
                </a:cxn>
                <a:cxn ang="T13">
                  <a:pos x="T6" y="T7"/>
                </a:cxn>
                <a:cxn ang="T14">
                  <a:pos x="T8" y="T9"/>
                </a:cxn>
              </a:cxnLst>
              <a:rect l="T15" t="T16" r="T17" b="T18"/>
              <a:pathLst>
                <a:path w="45" h="17">
                  <a:moveTo>
                    <a:pt x="9" y="0"/>
                  </a:moveTo>
                  <a:lnTo>
                    <a:pt x="0" y="2"/>
                  </a:lnTo>
                  <a:lnTo>
                    <a:pt x="35" y="16"/>
                  </a:lnTo>
                  <a:lnTo>
                    <a:pt x="44" y="14"/>
                  </a:lnTo>
                  <a:lnTo>
                    <a:pt x="9" y="0"/>
                  </a:lnTo>
                </a:path>
              </a:pathLst>
            </a:custGeom>
            <a:solidFill>
              <a:srgbClr val="300040"/>
            </a:solidFill>
            <a:ln w="9525" cap="rnd">
              <a:noFill/>
              <a:round/>
              <a:headEnd/>
              <a:tailEnd/>
            </a:ln>
          </p:spPr>
          <p:txBody>
            <a:bodyPr/>
            <a:lstStyle/>
            <a:p>
              <a:endParaRPr lang="en-US" sz="2400"/>
            </a:p>
          </p:txBody>
        </p:sp>
        <p:sp>
          <p:nvSpPr>
            <p:cNvPr id="325" name="Freeform 323"/>
            <p:cNvSpPr>
              <a:spLocks/>
            </p:cNvSpPr>
            <p:nvPr/>
          </p:nvSpPr>
          <p:spPr bwMode="auto">
            <a:xfrm>
              <a:off x="3276" y="3286"/>
              <a:ext cx="45" cy="17"/>
            </a:xfrm>
            <a:custGeom>
              <a:avLst/>
              <a:gdLst>
                <a:gd name="T0" fmla="*/ 9 w 45"/>
                <a:gd name="T1" fmla="*/ 0 h 17"/>
                <a:gd name="T2" fmla="*/ 0 w 45"/>
                <a:gd name="T3" fmla="*/ 2 h 17"/>
                <a:gd name="T4" fmla="*/ 35 w 45"/>
                <a:gd name="T5" fmla="*/ 16 h 17"/>
                <a:gd name="T6" fmla="*/ 44 w 45"/>
                <a:gd name="T7" fmla="*/ 14 h 17"/>
                <a:gd name="T8" fmla="*/ 9 w 45"/>
                <a:gd name="T9" fmla="*/ 0 h 17"/>
                <a:gd name="T10" fmla="*/ 0 60000 65536"/>
                <a:gd name="T11" fmla="*/ 0 60000 65536"/>
                <a:gd name="T12" fmla="*/ 0 60000 65536"/>
                <a:gd name="T13" fmla="*/ 0 60000 65536"/>
                <a:gd name="T14" fmla="*/ 0 60000 65536"/>
                <a:gd name="T15" fmla="*/ 0 w 45"/>
                <a:gd name="T16" fmla="*/ 0 h 17"/>
                <a:gd name="T17" fmla="*/ 45 w 45"/>
                <a:gd name="T18" fmla="*/ 17 h 17"/>
              </a:gdLst>
              <a:ahLst/>
              <a:cxnLst>
                <a:cxn ang="T10">
                  <a:pos x="T0" y="T1"/>
                </a:cxn>
                <a:cxn ang="T11">
                  <a:pos x="T2" y="T3"/>
                </a:cxn>
                <a:cxn ang="T12">
                  <a:pos x="T4" y="T5"/>
                </a:cxn>
                <a:cxn ang="T13">
                  <a:pos x="T6" y="T7"/>
                </a:cxn>
                <a:cxn ang="T14">
                  <a:pos x="T8" y="T9"/>
                </a:cxn>
              </a:cxnLst>
              <a:rect l="T15" t="T16" r="T17" b="T18"/>
              <a:pathLst>
                <a:path w="45" h="17">
                  <a:moveTo>
                    <a:pt x="9" y="0"/>
                  </a:moveTo>
                  <a:lnTo>
                    <a:pt x="0" y="2"/>
                  </a:lnTo>
                  <a:lnTo>
                    <a:pt x="35" y="16"/>
                  </a:lnTo>
                  <a:lnTo>
                    <a:pt x="44" y="14"/>
                  </a:lnTo>
                  <a:lnTo>
                    <a:pt x="9" y="0"/>
                  </a:lnTo>
                </a:path>
              </a:pathLst>
            </a:custGeom>
            <a:noFill/>
            <a:ln w="12700" cap="rnd">
              <a:solidFill>
                <a:srgbClr val="000000"/>
              </a:solidFill>
              <a:round/>
              <a:headEnd type="none" w="sm" len="sm"/>
              <a:tailEnd type="none" w="sm" len="sm"/>
            </a:ln>
          </p:spPr>
          <p:txBody>
            <a:bodyPr/>
            <a:lstStyle/>
            <a:p>
              <a:endParaRPr lang="en-US" sz="2400"/>
            </a:p>
          </p:txBody>
        </p:sp>
        <p:sp>
          <p:nvSpPr>
            <p:cNvPr id="326" name="Freeform 324"/>
            <p:cNvSpPr>
              <a:spLocks/>
            </p:cNvSpPr>
            <p:nvPr/>
          </p:nvSpPr>
          <p:spPr bwMode="auto">
            <a:xfrm>
              <a:off x="3338" y="3309"/>
              <a:ext cx="53" cy="17"/>
            </a:xfrm>
            <a:custGeom>
              <a:avLst/>
              <a:gdLst>
                <a:gd name="T0" fmla="*/ 16 w 53"/>
                <a:gd name="T1" fmla="*/ 0 h 17"/>
                <a:gd name="T2" fmla="*/ 0 w 53"/>
                <a:gd name="T3" fmla="*/ 3 h 17"/>
                <a:gd name="T4" fmla="*/ 36 w 53"/>
                <a:gd name="T5" fmla="*/ 16 h 17"/>
                <a:gd name="T6" fmla="*/ 52 w 53"/>
                <a:gd name="T7" fmla="*/ 12 h 17"/>
                <a:gd name="T8" fmla="*/ 16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16" y="0"/>
                  </a:moveTo>
                  <a:lnTo>
                    <a:pt x="0" y="3"/>
                  </a:lnTo>
                  <a:lnTo>
                    <a:pt x="36" y="16"/>
                  </a:lnTo>
                  <a:lnTo>
                    <a:pt x="52" y="12"/>
                  </a:lnTo>
                  <a:lnTo>
                    <a:pt x="16" y="0"/>
                  </a:lnTo>
                </a:path>
              </a:pathLst>
            </a:custGeom>
            <a:solidFill>
              <a:srgbClr val="300040"/>
            </a:solidFill>
            <a:ln w="9525" cap="rnd">
              <a:noFill/>
              <a:round/>
              <a:headEnd/>
              <a:tailEnd/>
            </a:ln>
          </p:spPr>
          <p:txBody>
            <a:bodyPr/>
            <a:lstStyle/>
            <a:p>
              <a:endParaRPr lang="en-US" sz="2400"/>
            </a:p>
          </p:txBody>
        </p:sp>
        <p:sp>
          <p:nvSpPr>
            <p:cNvPr id="327" name="Freeform 325"/>
            <p:cNvSpPr>
              <a:spLocks/>
            </p:cNvSpPr>
            <p:nvPr/>
          </p:nvSpPr>
          <p:spPr bwMode="auto">
            <a:xfrm>
              <a:off x="3338" y="3309"/>
              <a:ext cx="53" cy="17"/>
            </a:xfrm>
            <a:custGeom>
              <a:avLst/>
              <a:gdLst>
                <a:gd name="T0" fmla="*/ 16 w 53"/>
                <a:gd name="T1" fmla="*/ 0 h 17"/>
                <a:gd name="T2" fmla="*/ 0 w 53"/>
                <a:gd name="T3" fmla="*/ 3 h 17"/>
                <a:gd name="T4" fmla="*/ 36 w 53"/>
                <a:gd name="T5" fmla="*/ 16 h 17"/>
                <a:gd name="T6" fmla="*/ 52 w 53"/>
                <a:gd name="T7" fmla="*/ 12 h 17"/>
                <a:gd name="T8" fmla="*/ 16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16" y="0"/>
                  </a:moveTo>
                  <a:lnTo>
                    <a:pt x="0" y="3"/>
                  </a:lnTo>
                  <a:lnTo>
                    <a:pt x="36" y="16"/>
                  </a:lnTo>
                  <a:lnTo>
                    <a:pt x="52" y="12"/>
                  </a:lnTo>
                  <a:lnTo>
                    <a:pt x="16" y="0"/>
                  </a:lnTo>
                </a:path>
              </a:pathLst>
            </a:custGeom>
            <a:noFill/>
            <a:ln w="12700" cap="rnd">
              <a:solidFill>
                <a:srgbClr val="000000"/>
              </a:solidFill>
              <a:round/>
              <a:headEnd type="none" w="sm" len="sm"/>
              <a:tailEnd type="none" w="sm" len="sm"/>
            </a:ln>
          </p:spPr>
          <p:txBody>
            <a:bodyPr/>
            <a:lstStyle/>
            <a:p>
              <a:endParaRPr lang="en-US" sz="2400"/>
            </a:p>
          </p:txBody>
        </p:sp>
        <p:sp>
          <p:nvSpPr>
            <p:cNvPr id="328" name="Freeform 326"/>
            <p:cNvSpPr>
              <a:spLocks/>
            </p:cNvSpPr>
            <p:nvPr/>
          </p:nvSpPr>
          <p:spPr bwMode="auto">
            <a:xfrm>
              <a:off x="3666" y="3207"/>
              <a:ext cx="334" cy="601"/>
            </a:xfrm>
            <a:custGeom>
              <a:avLst/>
              <a:gdLst>
                <a:gd name="T0" fmla="*/ 0 w 334"/>
                <a:gd name="T1" fmla="*/ 600 h 601"/>
                <a:gd name="T2" fmla="*/ 7 w 334"/>
                <a:gd name="T3" fmla="*/ 91 h 601"/>
                <a:gd name="T4" fmla="*/ 333 w 334"/>
                <a:gd name="T5" fmla="*/ 0 h 601"/>
                <a:gd name="T6" fmla="*/ 309 w 334"/>
                <a:gd name="T7" fmla="*/ 440 h 601"/>
                <a:gd name="T8" fmla="*/ 0 w 334"/>
                <a:gd name="T9" fmla="*/ 600 h 601"/>
                <a:gd name="T10" fmla="*/ 0 60000 65536"/>
                <a:gd name="T11" fmla="*/ 0 60000 65536"/>
                <a:gd name="T12" fmla="*/ 0 60000 65536"/>
                <a:gd name="T13" fmla="*/ 0 60000 65536"/>
                <a:gd name="T14" fmla="*/ 0 60000 65536"/>
                <a:gd name="T15" fmla="*/ 0 w 334"/>
                <a:gd name="T16" fmla="*/ 0 h 601"/>
                <a:gd name="T17" fmla="*/ 334 w 334"/>
                <a:gd name="T18" fmla="*/ 601 h 601"/>
              </a:gdLst>
              <a:ahLst/>
              <a:cxnLst>
                <a:cxn ang="T10">
                  <a:pos x="T0" y="T1"/>
                </a:cxn>
                <a:cxn ang="T11">
                  <a:pos x="T2" y="T3"/>
                </a:cxn>
                <a:cxn ang="T12">
                  <a:pos x="T4" y="T5"/>
                </a:cxn>
                <a:cxn ang="T13">
                  <a:pos x="T6" y="T7"/>
                </a:cxn>
                <a:cxn ang="T14">
                  <a:pos x="T8" y="T9"/>
                </a:cxn>
              </a:cxnLst>
              <a:rect l="T15" t="T16" r="T17" b="T18"/>
              <a:pathLst>
                <a:path w="334" h="601">
                  <a:moveTo>
                    <a:pt x="0" y="600"/>
                  </a:moveTo>
                  <a:lnTo>
                    <a:pt x="7" y="91"/>
                  </a:lnTo>
                  <a:lnTo>
                    <a:pt x="333" y="0"/>
                  </a:lnTo>
                  <a:lnTo>
                    <a:pt x="309" y="440"/>
                  </a:lnTo>
                  <a:lnTo>
                    <a:pt x="0" y="600"/>
                  </a:lnTo>
                </a:path>
              </a:pathLst>
            </a:custGeom>
            <a:solidFill>
              <a:srgbClr val="808080"/>
            </a:solidFill>
            <a:ln w="9525" cap="rnd">
              <a:noFill/>
              <a:round/>
              <a:headEnd/>
              <a:tailEnd/>
            </a:ln>
          </p:spPr>
          <p:txBody>
            <a:bodyPr/>
            <a:lstStyle/>
            <a:p>
              <a:endParaRPr lang="en-US" sz="2400"/>
            </a:p>
          </p:txBody>
        </p:sp>
        <p:sp>
          <p:nvSpPr>
            <p:cNvPr id="329" name="Line 327"/>
            <p:cNvSpPr>
              <a:spLocks noChangeShapeType="1"/>
            </p:cNvSpPr>
            <p:nvPr/>
          </p:nvSpPr>
          <p:spPr bwMode="auto">
            <a:xfrm flipV="1">
              <a:off x="3976" y="3207"/>
              <a:ext cx="23" cy="44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0" name="Line 328"/>
            <p:cNvSpPr>
              <a:spLocks noChangeShapeType="1"/>
            </p:cNvSpPr>
            <p:nvPr/>
          </p:nvSpPr>
          <p:spPr bwMode="auto">
            <a:xfrm flipV="1">
              <a:off x="3921" y="3224"/>
              <a:ext cx="21" cy="45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1" name="Line 329"/>
            <p:cNvSpPr>
              <a:spLocks noChangeShapeType="1"/>
            </p:cNvSpPr>
            <p:nvPr/>
          </p:nvSpPr>
          <p:spPr bwMode="auto">
            <a:xfrm flipV="1">
              <a:off x="3863" y="3240"/>
              <a:ext cx="20" cy="46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2" name="Line 330"/>
            <p:cNvSpPr>
              <a:spLocks noChangeShapeType="1"/>
            </p:cNvSpPr>
            <p:nvPr/>
          </p:nvSpPr>
          <p:spPr bwMode="auto">
            <a:xfrm flipV="1">
              <a:off x="3803" y="3258"/>
              <a:ext cx="14" cy="47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3" name="Line 331"/>
            <p:cNvSpPr>
              <a:spLocks noChangeShapeType="1"/>
            </p:cNvSpPr>
            <p:nvPr/>
          </p:nvSpPr>
          <p:spPr bwMode="auto">
            <a:xfrm flipV="1">
              <a:off x="3737" y="3277"/>
              <a:ext cx="12" cy="49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4" name="Line 332"/>
            <p:cNvSpPr>
              <a:spLocks noChangeShapeType="1"/>
            </p:cNvSpPr>
            <p:nvPr/>
          </p:nvSpPr>
          <p:spPr bwMode="auto">
            <a:xfrm flipV="1">
              <a:off x="3666" y="3298"/>
              <a:ext cx="8" cy="50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5" name="Line 333"/>
            <p:cNvSpPr>
              <a:spLocks noChangeShapeType="1"/>
            </p:cNvSpPr>
            <p:nvPr/>
          </p:nvSpPr>
          <p:spPr bwMode="auto">
            <a:xfrm flipH="1">
              <a:off x="3674" y="3207"/>
              <a:ext cx="325" cy="9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6" name="Line 334"/>
            <p:cNvSpPr>
              <a:spLocks noChangeShapeType="1"/>
            </p:cNvSpPr>
            <p:nvPr/>
          </p:nvSpPr>
          <p:spPr bwMode="auto">
            <a:xfrm flipH="1">
              <a:off x="3674" y="3299"/>
              <a:ext cx="321" cy="10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7" name="Line 335"/>
            <p:cNvSpPr>
              <a:spLocks noChangeShapeType="1"/>
            </p:cNvSpPr>
            <p:nvPr/>
          </p:nvSpPr>
          <p:spPr bwMode="auto">
            <a:xfrm flipH="1">
              <a:off x="3671" y="3388"/>
              <a:ext cx="319" cy="12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8" name="Line 336"/>
            <p:cNvSpPr>
              <a:spLocks noChangeShapeType="1"/>
            </p:cNvSpPr>
            <p:nvPr/>
          </p:nvSpPr>
          <p:spPr bwMode="auto">
            <a:xfrm flipH="1">
              <a:off x="3670" y="3477"/>
              <a:ext cx="316" cy="13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39" name="Line 337"/>
            <p:cNvSpPr>
              <a:spLocks noChangeShapeType="1"/>
            </p:cNvSpPr>
            <p:nvPr/>
          </p:nvSpPr>
          <p:spPr bwMode="auto">
            <a:xfrm flipH="1">
              <a:off x="3668" y="3562"/>
              <a:ext cx="314" cy="14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0" name="Line 338"/>
            <p:cNvSpPr>
              <a:spLocks noChangeShapeType="1"/>
            </p:cNvSpPr>
            <p:nvPr/>
          </p:nvSpPr>
          <p:spPr bwMode="auto">
            <a:xfrm flipH="1">
              <a:off x="3666" y="3648"/>
              <a:ext cx="310" cy="15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1" name="Line 339"/>
            <p:cNvSpPr>
              <a:spLocks noChangeShapeType="1"/>
            </p:cNvSpPr>
            <p:nvPr/>
          </p:nvSpPr>
          <p:spPr bwMode="auto">
            <a:xfrm>
              <a:off x="3975" y="3648"/>
              <a:ext cx="221" cy="5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2" name="Line 340"/>
            <p:cNvSpPr>
              <a:spLocks noChangeShapeType="1"/>
            </p:cNvSpPr>
            <p:nvPr/>
          </p:nvSpPr>
          <p:spPr bwMode="auto">
            <a:xfrm>
              <a:off x="3922" y="3675"/>
              <a:ext cx="225" cy="6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3" name="Line 341"/>
            <p:cNvSpPr>
              <a:spLocks noChangeShapeType="1"/>
            </p:cNvSpPr>
            <p:nvPr/>
          </p:nvSpPr>
          <p:spPr bwMode="auto">
            <a:xfrm>
              <a:off x="3863" y="3705"/>
              <a:ext cx="230" cy="6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4" name="Line 342"/>
            <p:cNvSpPr>
              <a:spLocks noChangeShapeType="1"/>
            </p:cNvSpPr>
            <p:nvPr/>
          </p:nvSpPr>
          <p:spPr bwMode="auto">
            <a:xfrm>
              <a:off x="3803" y="3737"/>
              <a:ext cx="234" cy="6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5" name="Line 343"/>
            <p:cNvSpPr>
              <a:spLocks noChangeShapeType="1"/>
            </p:cNvSpPr>
            <p:nvPr/>
          </p:nvSpPr>
          <p:spPr bwMode="auto">
            <a:xfrm>
              <a:off x="3737" y="3770"/>
              <a:ext cx="238" cy="74"/>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6" name="Line 344"/>
            <p:cNvSpPr>
              <a:spLocks noChangeShapeType="1"/>
            </p:cNvSpPr>
            <p:nvPr/>
          </p:nvSpPr>
          <p:spPr bwMode="auto">
            <a:xfrm>
              <a:off x="3665" y="3807"/>
              <a:ext cx="245" cy="7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7" name="Line 345"/>
            <p:cNvSpPr>
              <a:spLocks noChangeShapeType="1"/>
            </p:cNvSpPr>
            <p:nvPr/>
          </p:nvSpPr>
          <p:spPr bwMode="auto">
            <a:xfrm>
              <a:off x="3999" y="3207"/>
              <a:ext cx="234" cy="4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8" name="Line 346"/>
            <p:cNvSpPr>
              <a:spLocks noChangeShapeType="1"/>
            </p:cNvSpPr>
            <p:nvPr/>
          </p:nvSpPr>
          <p:spPr bwMode="auto">
            <a:xfrm>
              <a:off x="3995" y="3299"/>
              <a:ext cx="231" cy="4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49" name="Line 347"/>
            <p:cNvSpPr>
              <a:spLocks noChangeShapeType="1"/>
            </p:cNvSpPr>
            <p:nvPr/>
          </p:nvSpPr>
          <p:spPr bwMode="auto">
            <a:xfrm>
              <a:off x="3989" y="3388"/>
              <a:ext cx="229" cy="4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0" name="Line 348"/>
            <p:cNvSpPr>
              <a:spLocks noChangeShapeType="1"/>
            </p:cNvSpPr>
            <p:nvPr/>
          </p:nvSpPr>
          <p:spPr bwMode="auto">
            <a:xfrm>
              <a:off x="3985" y="3477"/>
              <a:ext cx="225" cy="5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1" name="Line 349"/>
            <p:cNvSpPr>
              <a:spLocks noChangeShapeType="1"/>
            </p:cNvSpPr>
            <p:nvPr/>
          </p:nvSpPr>
          <p:spPr bwMode="auto">
            <a:xfrm>
              <a:off x="3982" y="3562"/>
              <a:ext cx="223" cy="5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2" name="Line 350"/>
            <p:cNvSpPr>
              <a:spLocks noChangeShapeType="1"/>
            </p:cNvSpPr>
            <p:nvPr/>
          </p:nvSpPr>
          <p:spPr bwMode="auto">
            <a:xfrm>
              <a:off x="3975" y="3648"/>
              <a:ext cx="221" cy="5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3" name="Line 351"/>
            <p:cNvSpPr>
              <a:spLocks noChangeShapeType="1"/>
            </p:cNvSpPr>
            <p:nvPr/>
          </p:nvSpPr>
          <p:spPr bwMode="auto">
            <a:xfrm flipH="1">
              <a:off x="3976" y="3207"/>
              <a:ext cx="23" cy="44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4" name="Line 352"/>
            <p:cNvSpPr>
              <a:spLocks noChangeShapeType="1"/>
            </p:cNvSpPr>
            <p:nvPr/>
          </p:nvSpPr>
          <p:spPr bwMode="auto">
            <a:xfrm flipH="1">
              <a:off x="3666" y="3648"/>
              <a:ext cx="310" cy="15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5" name="Line 353"/>
            <p:cNvSpPr>
              <a:spLocks noChangeShapeType="1"/>
            </p:cNvSpPr>
            <p:nvPr/>
          </p:nvSpPr>
          <p:spPr bwMode="auto">
            <a:xfrm flipH="1">
              <a:off x="4048" y="3220"/>
              <a:ext cx="27" cy="446"/>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6" name="Line 354"/>
            <p:cNvSpPr>
              <a:spLocks noChangeShapeType="1"/>
            </p:cNvSpPr>
            <p:nvPr/>
          </p:nvSpPr>
          <p:spPr bwMode="auto">
            <a:xfrm flipH="1">
              <a:off x="3746" y="3666"/>
              <a:ext cx="302" cy="165"/>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7" name="Line 355"/>
            <p:cNvSpPr>
              <a:spLocks noChangeShapeType="1"/>
            </p:cNvSpPr>
            <p:nvPr/>
          </p:nvSpPr>
          <p:spPr bwMode="auto">
            <a:xfrm flipH="1">
              <a:off x="4122" y="3233"/>
              <a:ext cx="31" cy="452"/>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8" name="Line 356"/>
            <p:cNvSpPr>
              <a:spLocks noChangeShapeType="1"/>
            </p:cNvSpPr>
            <p:nvPr/>
          </p:nvSpPr>
          <p:spPr bwMode="auto">
            <a:xfrm flipH="1">
              <a:off x="3826" y="3685"/>
              <a:ext cx="296" cy="173"/>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59" name="Line 357"/>
            <p:cNvSpPr>
              <a:spLocks noChangeShapeType="1"/>
            </p:cNvSpPr>
            <p:nvPr/>
          </p:nvSpPr>
          <p:spPr bwMode="auto">
            <a:xfrm flipH="1">
              <a:off x="4197" y="3248"/>
              <a:ext cx="36" cy="45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60" name="Line 358"/>
            <p:cNvSpPr>
              <a:spLocks noChangeShapeType="1"/>
            </p:cNvSpPr>
            <p:nvPr/>
          </p:nvSpPr>
          <p:spPr bwMode="auto">
            <a:xfrm flipH="1">
              <a:off x="3911" y="3706"/>
              <a:ext cx="286" cy="17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61" name="Freeform 359"/>
            <p:cNvSpPr>
              <a:spLocks/>
            </p:cNvSpPr>
            <p:nvPr/>
          </p:nvSpPr>
          <p:spPr bwMode="auto">
            <a:xfrm>
              <a:off x="3666" y="3207"/>
              <a:ext cx="334" cy="601"/>
            </a:xfrm>
            <a:custGeom>
              <a:avLst/>
              <a:gdLst>
                <a:gd name="T0" fmla="*/ 0 w 334"/>
                <a:gd name="T1" fmla="*/ 600 h 601"/>
                <a:gd name="T2" fmla="*/ 7 w 334"/>
                <a:gd name="T3" fmla="*/ 91 h 601"/>
                <a:gd name="T4" fmla="*/ 333 w 334"/>
                <a:gd name="T5" fmla="*/ 0 h 601"/>
                <a:gd name="T6" fmla="*/ 309 w 334"/>
                <a:gd name="T7" fmla="*/ 440 h 601"/>
                <a:gd name="T8" fmla="*/ 0 w 334"/>
                <a:gd name="T9" fmla="*/ 600 h 601"/>
                <a:gd name="T10" fmla="*/ 0 60000 65536"/>
                <a:gd name="T11" fmla="*/ 0 60000 65536"/>
                <a:gd name="T12" fmla="*/ 0 60000 65536"/>
                <a:gd name="T13" fmla="*/ 0 60000 65536"/>
                <a:gd name="T14" fmla="*/ 0 60000 65536"/>
                <a:gd name="T15" fmla="*/ 0 w 334"/>
                <a:gd name="T16" fmla="*/ 0 h 601"/>
                <a:gd name="T17" fmla="*/ 334 w 334"/>
                <a:gd name="T18" fmla="*/ 601 h 601"/>
              </a:gdLst>
              <a:ahLst/>
              <a:cxnLst>
                <a:cxn ang="T10">
                  <a:pos x="T0" y="T1"/>
                </a:cxn>
                <a:cxn ang="T11">
                  <a:pos x="T2" y="T3"/>
                </a:cxn>
                <a:cxn ang="T12">
                  <a:pos x="T4" y="T5"/>
                </a:cxn>
                <a:cxn ang="T13">
                  <a:pos x="T6" y="T7"/>
                </a:cxn>
                <a:cxn ang="T14">
                  <a:pos x="T8" y="T9"/>
                </a:cxn>
              </a:cxnLst>
              <a:rect l="T15" t="T16" r="T17" b="T18"/>
              <a:pathLst>
                <a:path w="334" h="601">
                  <a:moveTo>
                    <a:pt x="0" y="600"/>
                  </a:moveTo>
                  <a:lnTo>
                    <a:pt x="7" y="91"/>
                  </a:lnTo>
                  <a:lnTo>
                    <a:pt x="333" y="0"/>
                  </a:lnTo>
                  <a:lnTo>
                    <a:pt x="309" y="440"/>
                  </a:lnTo>
                  <a:lnTo>
                    <a:pt x="0" y="600"/>
                  </a:lnTo>
                </a:path>
              </a:pathLst>
            </a:custGeom>
            <a:noFill/>
            <a:ln w="12700" cap="rnd">
              <a:solidFill>
                <a:srgbClr val="000000"/>
              </a:solidFill>
              <a:round/>
              <a:headEnd type="none" w="sm" len="sm"/>
              <a:tailEnd type="none" w="sm" len="sm"/>
            </a:ln>
          </p:spPr>
          <p:txBody>
            <a:bodyPr/>
            <a:lstStyle/>
            <a:p>
              <a:endParaRPr lang="en-US" sz="2400"/>
            </a:p>
          </p:txBody>
        </p:sp>
        <p:sp>
          <p:nvSpPr>
            <p:cNvPr id="362" name="Line 360"/>
            <p:cNvSpPr>
              <a:spLocks noChangeShapeType="1"/>
            </p:cNvSpPr>
            <p:nvPr/>
          </p:nvSpPr>
          <p:spPr bwMode="auto">
            <a:xfrm flipH="1">
              <a:off x="3674" y="3207"/>
              <a:ext cx="325" cy="91"/>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63" name="Line 361"/>
            <p:cNvSpPr>
              <a:spLocks noChangeShapeType="1"/>
            </p:cNvSpPr>
            <p:nvPr/>
          </p:nvSpPr>
          <p:spPr bwMode="auto">
            <a:xfrm flipV="1">
              <a:off x="3666" y="3298"/>
              <a:ext cx="8" cy="509"/>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364" name="Freeform 362"/>
            <p:cNvSpPr>
              <a:spLocks/>
            </p:cNvSpPr>
            <p:nvPr/>
          </p:nvSpPr>
          <p:spPr bwMode="auto">
            <a:xfrm>
              <a:off x="3937" y="3603"/>
              <a:ext cx="136" cy="80"/>
            </a:xfrm>
            <a:custGeom>
              <a:avLst/>
              <a:gdLst>
                <a:gd name="T0" fmla="*/ 0 w 136"/>
                <a:gd name="T1" fmla="*/ 43 h 80"/>
                <a:gd name="T2" fmla="*/ 133 w 136"/>
                <a:gd name="T3" fmla="*/ 79 h 80"/>
                <a:gd name="T4" fmla="*/ 135 w 136"/>
                <a:gd name="T5" fmla="*/ 35 h 80"/>
                <a:gd name="T6" fmla="*/ 2 w 136"/>
                <a:gd name="T7" fmla="*/ 0 h 80"/>
                <a:gd name="T8" fmla="*/ 0 w 136"/>
                <a:gd name="T9" fmla="*/ 43 h 80"/>
                <a:gd name="T10" fmla="*/ 0 60000 65536"/>
                <a:gd name="T11" fmla="*/ 0 60000 65536"/>
                <a:gd name="T12" fmla="*/ 0 60000 65536"/>
                <a:gd name="T13" fmla="*/ 0 60000 65536"/>
                <a:gd name="T14" fmla="*/ 0 60000 65536"/>
                <a:gd name="T15" fmla="*/ 0 w 136"/>
                <a:gd name="T16" fmla="*/ 0 h 80"/>
                <a:gd name="T17" fmla="*/ 136 w 136"/>
                <a:gd name="T18" fmla="*/ 80 h 80"/>
              </a:gdLst>
              <a:ahLst/>
              <a:cxnLst>
                <a:cxn ang="T10">
                  <a:pos x="T0" y="T1"/>
                </a:cxn>
                <a:cxn ang="T11">
                  <a:pos x="T2" y="T3"/>
                </a:cxn>
                <a:cxn ang="T12">
                  <a:pos x="T4" y="T5"/>
                </a:cxn>
                <a:cxn ang="T13">
                  <a:pos x="T6" y="T7"/>
                </a:cxn>
                <a:cxn ang="T14">
                  <a:pos x="T8" y="T9"/>
                </a:cxn>
              </a:cxnLst>
              <a:rect l="T15" t="T16" r="T17" b="T18"/>
              <a:pathLst>
                <a:path w="136" h="80">
                  <a:moveTo>
                    <a:pt x="0" y="43"/>
                  </a:moveTo>
                  <a:lnTo>
                    <a:pt x="133" y="79"/>
                  </a:lnTo>
                  <a:lnTo>
                    <a:pt x="135" y="35"/>
                  </a:lnTo>
                  <a:lnTo>
                    <a:pt x="2" y="0"/>
                  </a:lnTo>
                  <a:lnTo>
                    <a:pt x="0" y="43"/>
                  </a:lnTo>
                </a:path>
              </a:pathLst>
            </a:custGeom>
            <a:solidFill>
              <a:srgbClr val="600080"/>
            </a:solidFill>
            <a:ln w="9525" cap="rnd">
              <a:noFill/>
              <a:round/>
              <a:headEnd/>
              <a:tailEnd/>
            </a:ln>
          </p:spPr>
          <p:txBody>
            <a:bodyPr/>
            <a:lstStyle/>
            <a:p>
              <a:endParaRPr lang="en-US" sz="2400"/>
            </a:p>
          </p:txBody>
        </p:sp>
        <p:sp>
          <p:nvSpPr>
            <p:cNvPr id="365" name="Freeform 363"/>
            <p:cNvSpPr>
              <a:spLocks/>
            </p:cNvSpPr>
            <p:nvPr/>
          </p:nvSpPr>
          <p:spPr bwMode="auto">
            <a:xfrm>
              <a:off x="3937" y="3603"/>
              <a:ext cx="136" cy="80"/>
            </a:xfrm>
            <a:custGeom>
              <a:avLst/>
              <a:gdLst>
                <a:gd name="T0" fmla="*/ 0 w 136"/>
                <a:gd name="T1" fmla="*/ 43 h 80"/>
                <a:gd name="T2" fmla="*/ 133 w 136"/>
                <a:gd name="T3" fmla="*/ 79 h 80"/>
                <a:gd name="T4" fmla="*/ 135 w 136"/>
                <a:gd name="T5" fmla="*/ 35 h 80"/>
                <a:gd name="T6" fmla="*/ 2 w 136"/>
                <a:gd name="T7" fmla="*/ 0 h 80"/>
                <a:gd name="T8" fmla="*/ 0 w 136"/>
                <a:gd name="T9" fmla="*/ 43 h 80"/>
                <a:gd name="T10" fmla="*/ 0 60000 65536"/>
                <a:gd name="T11" fmla="*/ 0 60000 65536"/>
                <a:gd name="T12" fmla="*/ 0 60000 65536"/>
                <a:gd name="T13" fmla="*/ 0 60000 65536"/>
                <a:gd name="T14" fmla="*/ 0 60000 65536"/>
                <a:gd name="T15" fmla="*/ 0 w 136"/>
                <a:gd name="T16" fmla="*/ 0 h 80"/>
                <a:gd name="T17" fmla="*/ 136 w 136"/>
                <a:gd name="T18" fmla="*/ 80 h 80"/>
              </a:gdLst>
              <a:ahLst/>
              <a:cxnLst>
                <a:cxn ang="T10">
                  <a:pos x="T0" y="T1"/>
                </a:cxn>
                <a:cxn ang="T11">
                  <a:pos x="T2" y="T3"/>
                </a:cxn>
                <a:cxn ang="T12">
                  <a:pos x="T4" y="T5"/>
                </a:cxn>
                <a:cxn ang="T13">
                  <a:pos x="T6" y="T7"/>
                </a:cxn>
                <a:cxn ang="T14">
                  <a:pos x="T8" y="T9"/>
                </a:cxn>
              </a:cxnLst>
              <a:rect l="T15" t="T16" r="T17" b="T18"/>
              <a:pathLst>
                <a:path w="136" h="80">
                  <a:moveTo>
                    <a:pt x="0" y="43"/>
                  </a:moveTo>
                  <a:lnTo>
                    <a:pt x="133" y="79"/>
                  </a:lnTo>
                  <a:lnTo>
                    <a:pt x="135" y="35"/>
                  </a:lnTo>
                  <a:lnTo>
                    <a:pt x="2" y="0"/>
                  </a:lnTo>
                  <a:lnTo>
                    <a:pt x="0" y="43"/>
                  </a:lnTo>
                </a:path>
              </a:pathLst>
            </a:custGeom>
            <a:noFill/>
            <a:ln w="12700" cap="rnd">
              <a:solidFill>
                <a:srgbClr val="000000"/>
              </a:solidFill>
              <a:round/>
              <a:headEnd type="none" w="sm" len="sm"/>
              <a:tailEnd type="none" w="sm" len="sm"/>
            </a:ln>
          </p:spPr>
          <p:txBody>
            <a:bodyPr/>
            <a:lstStyle/>
            <a:p>
              <a:endParaRPr lang="en-US" sz="2400"/>
            </a:p>
          </p:txBody>
        </p:sp>
        <p:sp>
          <p:nvSpPr>
            <p:cNvPr id="366" name="Freeform 364"/>
            <p:cNvSpPr>
              <a:spLocks/>
            </p:cNvSpPr>
            <p:nvPr/>
          </p:nvSpPr>
          <p:spPr bwMode="auto">
            <a:xfrm>
              <a:off x="3878" y="3631"/>
              <a:ext cx="48" cy="57"/>
            </a:xfrm>
            <a:custGeom>
              <a:avLst/>
              <a:gdLst>
                <a:gd name="T0" fmla="*/ 0 w 48"/>
                <a:gd name="T1" fmla="*/ 44 h 57"/>
                <a:gd name="T2" fmla="*/ 44 w 48"/>
                <a:gd name="T3" fmla="*/ 56 h 57"/>
                <a:gd name="T4" fmla="*/ 47 w 48"/>
                <a:gd name="T5" fmla="*/ 12 h 57"/>
                <a:gd name="T6" fmla="*/ 2 w 48"/>
                <a:gd name="T7" fmla="*/ 0 h 57"/>
                <a:gd name="T8" fmla="*/ 0 w 48"/>
                <a:gd name="T9" fmla="*/ 44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44"/>
                  </a:moveTo>
                  <a:lnTo>
                    <a:pt x="44" y="56"/>
                  </a:lnTo>
                  <a:lnTo>
                    <a:pt x="47" y="12"/>
                  </a:lnTo>
                  <a:lnTo>
                    <a:pt x="2" y="0"/>
                  </a:lnTo>
                  <a:lnTo>
                    <a:pt x="0" y="44"/>
                  </a:lnTo>
                </a:path>
              </a:pathLst>
            </a:custGeom>
            <a:solidFill>
              <a:srgbClr val="600080"/>
            </a:solidFill>
            <a:ln w="9525" cap="rnd">
              <a:noFill/>
              <a:round/>
              <a:headEnd/>
              <a:tailEnd/>
            </a:ln>
          </p:spPr>
          <p:txBody>
            <a:bodyPr/>
            <a:lstStyle/>
            <a:p>
              <a:endParaRPr lang="en-US" sz="2400"/>
            </a:p>
          </p:txBody>
        </p:sp>
        <p:sp>
          <p:nvSpPr>
            <p:cNvPr id="367" name="Freeform 365"/>
            <p:cNvSpPr>
              <a:spLocks/>
            </p:cNvSpPr>
            <p:nvPr/>
          </p:nvSpPr>
          <p:spPr bwMode="auto">
            <a:xfrm>
              <a:off x="3878" y="3631"/>
              <a:ext cx="48" cy="57"/>
            </a:xfrm>
            <a:custGeom>
              <a:avLst/>
              <a:gdLst>
                <a:gd name="T0" fmla="*/ 0 w 48"/>
                <a:gd name="T1" fmla="*/ 44 h 57"/>
                <a:gd name="T2" fmla="*/ 44 w 48"/>
                <a:gd name="T3" fmla="*/ 56 h 57"/>
                <a:gd name="T4" fmla="*/ 47 w 48"/>
                <a:gd name="T5" fmla="*/ 12 h 57"/>
                <a:gd name="T6" fmla="*/ 2 w 48"/>
                <a:gd name="T7" fmla="*/ 0 h 57"/>
                <a:gd name="T8" fmla="*/ 0 w 48"/>
                <a:gd name="T9" fmla="*/ 44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44"/>
                  </a:moveTo>
                  <a:lnTo>
                    <a:pt x="44" y="56"/>
                  </a:lnTo>
                  <a:lnTo>
                    <a:pt x="47" y="12"/>
                  </a:lnTo>
                  <a:lnTo>
                    <a:pt x="2" y="0"/>
                  </a:lnTo>
                  <a:lnTo>
                    <a:pt x="0" y="44"/>
                  </a:lnTo>
                </a:path>
              </a:pathLst>
            </a:custGeom>
            <a:noFill/>
            <a:ln w="12700" cap="rnd">
              <a:solidFill>
                <a:srgbClr val="000000"/>
              </a:solidFill>
              <a:round/>
              <a:headEnd type="none" w="sm" len="sm"/>
              <a:tailEnd type="none" w="sm" len="sm"/>
            </a:ln>
          </p:spPr>
          <p:txBody>
            <a:bodyPr/>
            <a:lstStyle/>
            <a:p>
              <a:endParaRPr lang="en-US" sz="2400"/>
            </a:p>
          </p:txBody>
        </p:sp>
        <p:sp>
          <p:nvSpPr>
            <p:cNvPr id="368" name="Freeform 366"/>
            <p:cNvSpPr>
              <a:spLocks/>
            </p:cNvSpPr>
            <p:nvPr/>
          </p:nvSpPr>
          <p:spPr bwMode="auto">
            <a:xfrm>
              <a:off x="3819" y="3661"/>
              <a:ext cx="62" cy="64"/>
            </a:xfrm>
            <a:custGeom>
              <a:avLst/>
              <a:gdLst>
                <a:gd name="T0" fmla="*/ 0 w 62"/>
                <a:gd name="T1" fmla="*/ 45 h 64"/>
                <a:gd name="T2" fmla="*/ 60 w 62"/>
                <a:gd name="T3" fmla="*/ 63 h 64"/>
                <a:gd name="T4" fmla="*/ 61 w 62"/>
                <a:gd name="T5" fmla="*/ 15 h 64"/>
                <a:gd name="T6" fmla="*/ 2 w 62"/>
                <a:gd name="T7" fmla="*/ 0 h 64"/>
                <a:gd name="T8" fmla="*/ 0 w 62"/>
                <a:gd name="T9" fmla="*/ 45 h 64"/>
                <a:gd name="T10" fmla="*/ 0 60000 65536"/>
                <a:gd name="T11" fmla="*/ 0 60000 65536"/>
                <a:gd name="T12" fmla="*/ 0 60000 65536"/>
                <a:gd name="T13" fmla="*/ 0 60000 65536"/>
                <a:gd name="T14" fmla="*/ 0 60000 65536"/>
                <a:gd name="T15" fmla="*/ 0 w 62"/>
                <a:gd name="T16" fmla="*/ 0 h 64"/>
                <a:gd name="T17" fmla="*/ 62 w 62"/>
                <a:gd name="T18" fmla="*/ 64 h 64"/>
              </a:gdLst>
              <a:ahLst/>
              <a:cxnLst>
                <a:cxn ang="T10">
                  <a:pos x="T0" y="T1"/>
                </a:cxn>
                <a:cxn ang="T11">
                  <a:pos x="T2" y="T3"/>
                </a:cxn>
                <a:cxn ang="T12">
                  <a:pos x="T4" y="T5"/>
                </a:cxn>
                <a:cxn ang="T13">
                  <a:pos x="T6" y="T7"/>
                </a:cxn>
                <a:cxn ang="T14">
                  <a:pos x="T8" y="T9"/>
                </a:cxn>
              </a:cxnLst>
              <a:rect l="T15" t="T16" r="T17" b="T18"/>
              <a:pathLst>
                <a:path w="62" h="64">
                  <a:moveTo>
                    <a:pt x="0" y="45"/>
                  </a:moveTo>
                  <a:lnTo>
                    <a:pt x="60" y="63"/>
                  </a:lnTo>
                  <a:lnTo>
                    <a:pt x="61" y="15"/>
                  </a:lnTo>
                  <a:lnTo>
                    <a:pt x="2" y="0"/>
                  </a:lnTo>
                  <a:lnTo>
                    <a:pt x="0" y="45"/>
                  </a:lnTo>
                </a:path>
              </a:pathLst>
            </a:custGeom>
            <a:solidFill>
              <a:srgbClr val="600080"/>
            </a:solidFill>
            <a:ln w="9525" cap="rnd">
              <a:noFill/>
              <a:round/>
              <a:headEnd/>
              <a:tailEnd/>
            </a:ln>
          </p:spPr>
          <p:txBody>
            <a:bodyPr/>
            <a:lstStyle/>
            <a:p>
              <a:endParaRPr lang="en-US" sz="2400"/>
            </a:p>
          </p:txBody>
        </p:sp>
        <p:sp>
          <p:nvSpPr>
            <p:cNvPr id="369" name="Freeform 367"/>
            <p:cNvSpPr>
              <a:spLocks/>
            </p:cNvSpPr>
            <p:nvPr/>
          </p:nvSpPr>
          <p:spPr bwMode="auto">
            <a:xfrm>
              <a:off x="3819" y="3661"/>
              <a:ext cx="62" cy="64"/>
            </a:xfrm>
            <a:custGeom>
              <a:avLst/>
              <a:gdLst>
                <a:gd name="T0" fmla="*/ 0 w 62"/>
                <a:gd name="T1" fmla="*/ 45 h 64"/>
                <a:gd name="T2" fmla="*/ 60 w 62"/>
                <a:gd name="T3" fmla="*/ 63 h 64"/>
                <a:gd name="T4" fmla="*/ 61 w 62"/>
                <a:gd name="T5" fmla="*/ 15 h 64"/>
                <a:gd name="T6" fmla="*/ 2 w 62"/>
                <a:gd name="T7" fmla="*/ 0 h 64"/>
                <a:gd name="T8" fmla="*/ 0 w 62"/>
                <a:gd name="T9" fmla="*/ 45 h 64"/>
                <a:gd name="T10" fmla="*/ 0 60000 65536"/>
                <a:gd name="T11" fmla="*/ 0 60000 65536"/>
                <a:gd name="T12" fmla="*/ 0 60000 65536"/>
                <a:gd name="T13" fmla="*/ 0 60000 65536"/>
                <a:gd name="T14" fmla="*/ 0 60000 65536"/>
                <a:gd name="T15" fmla="*/ 0 w 62"/>
                <a:gd name="T16" fmla="*/ 0 h 64"/>
                <a:gd name="T17" fmla="*/ 62 w 62"/>
                <a:gd name="T18" fmla="*/ 64 h 64"/>
              </a:gdLst>
              <a:ahLst/>
              <a:cxnLst>
                <a:cxn ang="T10">
                  <a:pos x="T0" y="T1"/>
                </a:cxn>
                <a:cxn ang="T11">
                  <a:pos x="T2" y="T3"/>
                </a:cxn>
                <a:cxn ang="T12">
                  <a:pos x="T4" y="T5"/>
                </a:cxn>
                <a:cxn ang="T13">
                  <a:pos x="T6" y="T7"/>
                </a:cxn>
                <a:cxn ang="T14">
                  <a:pos x="T8" y="T9"/>
                </a:cxn>
              </a:cxnLst>
              <a:rect l="T15" t="T16" r="T17" b="T18"/>
              <a:pathLst>
                <a:path w="62" h="64">
                  <a:moveTo>
                    <a:pt x="0" y="45"/>
                  </a:moveTo>
                  <a:lnTo>
                    <a:pt x="60" y="63"/>
                  </a:lnTo>
                  <a:lnTo>
                    <a:pt x="61" y="15"/>
                  </a:lnTo>
                  <a:lnTo>
                    <a:pt x="2" y="0"/>
                  </a:lnTo>
                  <a:lnTo>
                    <a:pt x="0" y="45"/>
                  </a:lnTo>
                </a:path>
              </a:pathLst>
            </a:custGeom>
            <a:noFill/>
            <a:ln w="12700" cap="rnd">
              <a:solidFill>
                <a:srgbClr val="000000"/>
              </a:solidFill>
              <a:round/>
              <a:headEnd type="none" w="sm" len="sm"/>
              <a:tailEnd type="none" w="sm" len="sm"/>
            </a:ln>
          </p:spPr>
          <p:txBody>
            <a:bodyPr/>
            <a:lstStyle/>
            <a:p>
              <a:endParaRPr lang="en-US" sz="2400"/>
            </a:p>
          </p:txBody>
        </p:sp>
        <p:sp>
          <p:nvSpPr>
            <p:cNvPr id="370" name="Freeform 368"/>
            <p:cNvSpPr>
              <a:spLocks/>
            </p:cNvSpPr>
            <p:nvPr/>
          </p:nvSpPr>
          <p:spPr bwMode="auto">
            <a:xfrm>
              <a:off x="3755" y="3693"/>
              <a:ext cx="32" cy="56"/>
            </a:xfrm>
            <a:custGeom>
              <a:avLst/>
              <a:gdLst>
                <a:gd name="T0" fmla="*/ 0 w 32"/>
                <a:gd name="T1" fmla="*/ 45 h 56"/>
                <a:gd name="T2" fmla="*/ 30 w 32"/>
                <a:gd name="T3" fmla="*/ 55 h 56"/>
                <a:gd name="T4" fmla="*/ 31 w 32"/>
                <a:gd name="T5" fmla="*/ 7 h 56"/>
                <a:gd name="T6" fmla="*/ 0 w 32"/>
                <a:gd name="T7" fmla="*/ 0 h 56"/>
                <a:gd name="T8" fmla="*/ 0 w 32"/>
                <a:gd name="T9" fmla="*/ 45 h 56"/>
                <a:gd name="T10" fmla="*/ 0 60000 65536"/>
                <a:gd name="T11" fmla="*/ 0 60000 65536"/>
                <a:gd name="T12" fmla="*/ 0 60000 65536"/>
                <a:gd name="T13" fmla="*/ 0 60000 65536"/>
                <a:gd name="T14" fmla="*/ 0 60000 65536"/>
                <a:gd name="T15" fmla="*/ 0 w 32"/>
                <a:gd name="T16" fmla="*/ 0 h 56"/>
                <a:gd name="T17" fmla="*/ 32 w 32"/>
                <a:gd name="T18" fmla="*/ 56 h 56"/>
              </a:gdLst>
              <a:ahLst/>
              <a:cxnLst>
                <a:cxn ang="T10">
                  <a:pos x="T0" y="T1"/>
                </a:cxn>
                <a:cxn ang="T11">
                  <a:pos x="T2" y="T3"/>
                </a:cxn>
                <a:cxn ang="T12">
                  <a:pos x="T4" y="T5"/>
                </a:cxn>
                <a:cxn ang="T13">
                  <a:pos x="T6" y="T7"/>
                </a:cxn>
                <a:cxn ang="T14">
                  <a:pos x="T8" y="T9"/>
                </a:cxn>
              </a:cxnLst>
              <a:rect l="T15" t="T16" r="T17" b="T18"/>
              <a:pathLst>
                <a:path w="32" h="56">
                  <a:moveTo>
                    <a:pt x="0" y="45"/>
                  </a:moveTo>
                  <a:lnTo>
                    <a:pt x="30" y="55"/>
                  </a:lnTo>
                  <a:lnTo>
                    <a:pt x="31" y="7"/>
                  </a:lnTo>
                  <a:lnTo>
                    <a:pt x="0" y="0"/>
                  </a:lnTo>
                  <a:lnTo>
                    <a:pt x="0" y="45"/>
                  </a:lnTo>
                </a:path>
              </a:pathLst>
            </a:custGeom>
            <a:solidFill>
              <a:srgbClr val="600080"/>
            </a:solidFill>
            <a:ln w="9525" cap="rnd">
              <a:noFill/>
              <a:round/>
              <a:headEnd/>
              <a:tailEnd/>
            </a:ln>
          </p:spPr>
          <p:txBody>
            <a:bodyPr/>
            <a:lstStyle/>
            <a:p>
              <a:endParaRPr lang="en-US" sz="2400"/>
            </a:p>
          </p:txBody>
        </p:sp>
        <p:sp>
          <p:nvSpPr>
            <p:cNvPr id="371" name="Freeform 369"/>
            <p:cNvSpPr>
              <a:spLocks/>
            </p:cNvSpPr>
            <p:nvPr/>
          </p:nvSpPr>
          <p:spPr bwMode="auto">
            <a:xfrm>
              <a:off x="3755" y="3693"/>
              <a:ext cx="32" cy="56"/>
            </a:xfrm>
            <a:custGeom>
              <a:avLst/>
              <a:gdLst>
                <a:gd name="T0" fmla="*/ 0 w 32"/>
                <a:gd name="T1" fmla="*/ 45 h 56"/>
                <a:gd name="T2" fmla="*/ 30 w 32"/>
                <a:gd name="T3" fmla="*/ 55 h 56"/>
                <a:gd name="T4" fmla="*/ 31 w 32"/>
                <a:gd name="T5" fmla="*/ 7 h 56"/>
                <a:gd name="T6" fmla="*/ 0 w 32"/>
                <a:gd name="T7" fmla="*/ 0 h 56"/>
                <a:gd name="T8" fmla="*/ 0 w 32"/>
                <a:gd name="T9" fmla="*/ 45 h 56"/>
                <a:gd name="T10" fmla="*/ 0 60000 65536"/>
                <a:gd name="T11" fmla="*/ 0 60000 65536"/>
                <a:gd name="T12" fmla="*/ 0 60000 65536"/>
                <a:gd name="T13" fmla="*/ 0 60000 65536"/>
                <a:gd name="T14" fmla="*/ 0 60000 65536"/>
                <a:gd name="T15" fmla="*/ 0 w 32"/>
                <a:gd name="T16" fmla="*/ 0 h 56"/>
                <a:gd name="T17" fmla="*/ 32 w 32"/>
                <a:gd name="T18" fmla="*/ 56 h 56"/>
              </a:gdLst>
              <a:ahLst/>
              <a:cxnLst>
                <a:cxn ang="T10">
                  <a:pos x="T0" y="T1"/>
                </a:cxn>
                <a:cxn ang="T11">
                  <a:pos x="T2" y="T3"/>
                </a:cxn>
                <a:cxn ang="T12">
                  <a:pos x="T4" y="T5"/>
                </a:cxn>
                <a:cxn ang="T13">
                  <a:pos x="T6" y="T7"/>
                </a:cxn>
                <a:cxn ang="T14">
                  <a:pos x="T8" y="T9"/>
                </a:cxn>
              </a:cxnLst>
              <a:rect l="T15" t="T16" r="T17" b="T18"/>
              <a:pathLst>
                <a:path w="32" h="56">
                  <a:moveTo>
                    <a:pt x="0" y="45"/>
                  </a:moveTo>
                  <a:lnTo>
                    <a:pt x="30" y="55"/>
                  </a:lnTo>
                  <a:lnTo>
                    <a:pt x="31" y="7"/>
                  </a:lnTo>
                  <a:lnTo>
                    <a:pt x="0" y="0"/>
                  </a:lnTo>
                  <a:lnTo>
                    <a:pt x="0" y="45"/>
                  </a:lnTo>
                </a:path>
              </a:pathLst>
            </a:custGeom>
            <a:noFill/>
            <a:ln w="12700" cap="rnd">
              <a:solidFill>
                <a:srgbClr val="000000"/>
              </a:solidFill>
              <a:round/>
              <a:headEnd type="none" w="sm" len="sm"/>
              <a:tailEnd type="none" w="sm" len="sm"/>
            </a:ln>
          </p:spPr>
          <p:txBody>
            <a:bodyPr/>
            <a:lstStyle/>
            <a:p>
              <a:endParaRPr lang="en-US" sz="2400"/>
            </a:p>
          </p:txBody>
        </p:sp>
        <p:sp>
          <p:nvSpPr>
            <p:cNvPr id="372" name="Freeform 370"/>
            <p:cNvSpPr>
              <a:spLocks/>
            </p:cNvSpPr>
            <p:nvPr/>
          </p:nvSpPr>
          <p:spPr bwMode="auto">
            <a:xfrm>
              <a:off x="3685" y="3726"/>
              <a:ext cx="48" cy="62"/>
            </a:xfrm>
            <a:custGeom>
              <a:avLst/>
              <a:gdLst>
                <a:gd name="T0" fmla="*/ 0 w 48"/>
                <a:gd name="T1" fmla="*/ 46 h 62"/>
                <a:gd name="T2" fmla="*/ 47 w 48"/>
                <a:gd name="T3" fmla="*/ 61 h 62"/>
                <a:gd name="T4" fmla="*/ 47 w 48"/>
                <a:gd name="T5" fmla="*/ 14 h 62"/>
                <a:gd name="T6" fmla="*/ 0 w 48"/>
                <a:gd name="T7" fmla="*/ 0 h 62"/>
                <a:gd name="T8" fmla="*/ 0 w 48"/>
                <a:gd name="T9" fmla="*/ 46 h 62"/>
                <a:gd name="T10" fmla="*/ 0 60000 65536"/>
                <a:gd name="T11" fmla="*/ 0 60000 65536"/>
                <a:gd name="T12" fmla="*/ 0 60000 65536"/>
                <a:gd name="T13" fmla="*/ 0 60000 65536"/>
                <a:gd name="T14" fmla="*/ 0 60000 65536"/>
                <a:gd name="T15" fmla="*/ 0 w 48"/>
                <a:gd name="T16" fmla="*/ 0 h 62"/>
                <a:gd name="T17" fmla="*/ 48 w 48"/>
                <a:gd name="T18" fmla="*/ 62 h 62"/>
              </a:gdLst>
              <a:ahLst/>
              <a:cxnLst>
                <a:cxn ang="T10">
                  <a:pos x="T0" y="T1"/>
                </a:cxn>
                <a:cxn ang="T11">
                  <a:pos x="T2" y="T3"/>
                </a:cxn>
                <a:cxn ang="T12">
                  <a:pos x="T4" y="T5"/>
                </a:cxn>
                <a:cxn ang="T13">
                  <a:pos x="T6" y="T7"/>
                </a:cxn>
                <a:cxn ang="T14">
                  <a:pos x="T8" y="T9"/>
                </a:cxn>
              </a:cxnLst>
              <a:rect l="T15" t="T16" r="T17" b="T18"/>
              <a:pathLst>
                <a:path w="48" h="62">
                  <a:moveTo>
                    <a:pt x="0" y="46"/>
                  </a:moveTo>
                  <a:lnTo>
                    <a:pt x="47" y="61"/>
                  </a:lnTo>
                  <a:lnTo>
                    <a:pt x="47" y="14"/>
                  </a:lnTo>
                  <a:lnTo>
                    <a:pt x="0" y="0"/>
                  </a:lnTo>
                  <a:lnTo>
                    <a:pt x="0" y="46"/>
                  </a:lnTo>
                </a:path>
              </a:pathLst>
            </a:custGeom>
            <a:solidFill>
              <a:srgbClr val="600080"/>
            </a:solidFill>
            <a:ln w="9525" cap="rnd">
              <a:noFill/>
              <a:round/>
              <a:headEnd/>
              <a:tailEnd/>
            </a:ln>
          </p:spPr>
          <p:txBody>
            <a:bodyPr/>
            <a:lstStyle/>
            <a:p>
              <a:endParaRPr lang="en-US" sz="2400"/>
            </a:p>
          </p:txBody>
        </p:sp>
        <p:sp>
          <p:nvSpPr>
            <p:cNvPr id="373" name="Freeform 371"/>
            <p:cNvSpPr>
              <a:spLocks/>
            </p:cNvSpPr>
            <p:nvPr/>
          </p:nvSpPr>
          <p:spPr bwMode="auto">
            <a:xfrm>
              <a:off x="3685" y="3726"/>
              <a:ext cx="48" cy="62"/>
            </a:xfrm>
            <a:custGeom>
              <a:avLst/>
              <a:gdLst>
                <a:gd name="T0" fmla="*/ 0 w 48"/>
                <a:gd name="T1" fmla="*/ 46 h 62"/>
                <a:gd name="T2" fmla="*/ 47 w 48"/>
                <a:gd name="T3" fmla="*/ 61 h 62"/>
                <a:gd name="T4" fmla="*/ 47 w 48"/>
                <a:gd name="T5" fmla="*/ 14 h 62"/>
                <a:gd name="T6" fmla="*/ 0 w 48"/>
                <a:gd name="T7" fmla="*/ 0 h 62"/>
                <a:gd name="T8" fmla="*/ 0 w 48"/>
                <a:gd name="T9" fmla="*/ 46 h 62"/>
                <a:gd name="T10" fmla="*/ 0 60000 65536"/>
                <a:gd name="T11" fmla="*/ 0 60000 65536"/>
                <a:gd name="T12" fmla="*/ 0 60000 65536"/>
                <a:gd name="T13" fmla="*/ 0 60000 65536"/>
                <a:gd name="T14" fmla="*/ 0 60000 65536"/>
                <a:gd name="T15" fmla="*/ 0 w 48"/>
                <a:gd name="T16" fmla="*/ 0 h 62"/>
                <a:gd name="T17" fmla="*/ 48 w 48"/>
                <a:gd name="T18" fmla="*/ 62 h 62"/>
              </a:gdLst>
              <a:ahLst/>
              <a:cxnLst>
                <a:cxn ang="T10">
                  <a:pos x="T0" y="T1"/>
                </a:cxn>
                <a:cxn ang="T11">
                  <a:pos x="T2" y="T3"/>
                </a:cxn>
                <a:cxn ang="T12">
                  <a:pos x="T4" y="T5"/>
                </a:cxn>
                <a:cxn ang="T13">
                  <a:pos x="T6" y="T7"/>
                </a:cxn>
                <a:cxn ang="T14">
                  <a:pos x="T8" y="T9"/>
                </a:cxn>
              </a:cxnLst>
              <a:rect l="T15" t="T16" r="T17" b="T18"/>
              <a:pathLst>
                <a:path w="48" h="62">
                  <a:moveTo>
                    <a:pt x="0" y="46"/>
                  </a:moveTo>
                  <a:lnTo>
                    <a:pt x="47" y="61"/>
                  </a:lnTo>
                  <a:lnTo>
                    <a:pt x="47" y="14"/>
                  </a:lnTo>
                  <a:lnTo>
                    <a:pt x="0" y="0"/>
                  </a:lnTo>
                  <a:lnTo>
                    <a:pt x="0" y="46"/>
                  </a:lnTo>
                </a:path>
              </a:pathLst>
            </a:custGeom>
            <a:noFill/>
            <a:ln w="12700" cap="rnd">
              <a:solidFill>
                <a:srgbClr val="000000"/>
              </a:solidFill>
              <a:round/>
              <a:headEnd type="none" w="sm" len="sm"/>
              <a:tailEnd type="none" w="sm" len="sm"/>
            </a:ln>
          </p:spPr>
          <p:txBody>
            <a:bodyPr/>
            <a:lstStyle/>
            <a:p>
              <a:endParaRPr lang="en-US" sz="2400"/>
            </a:p>
          </p:txBody>
        </p:sp>
        <p:sp>
          <p:nvSpPr>
            <p:cNvPr id="374" name="Freeform 372"/>
            <p:cNvSpPr>
              <a:spLocks/>
            </p:cNvSpPr>
            <p:nvPr/>
          </p:nvSpPr>
          <p:spPr bwMode="auto">
            <a:xfrm>
              <a:off x="3938" y="3591"/>
              <a:ext cx="160" cy="48"/>
            </a:xfrm>
            <a:custGeom>
              <a:avLst/>
              <a:gdLst>
                <a:gd name="T0" fmla="*/ 0 w 160"/>
                <a:gd name="T1" fmla="*/ 11 h 48"/>
                <a:gd name="T2" fmla="*/ 133 w 160"/>
                <a:gd name="T3" fmla="*/ 47 h 48"/>
                <a:gd name="T4" fmla="*/ 159 w 160"/>
                <a:gd name="T5" fmla="*/ 32 h 48"/>
                <a:gd name="T6" fmla="*/ 26 w 160"/>
                <a:gd name="T7" fmla="*/ 0 h 48"/>
                <a:gd name="T8" fmla="*/ 0 w 160"/>
                <a:gd name="T9" fmla="*/ 11 h 48"/>
                <a:gd name="T10" fmla="*/ 0 60000 65536"/>
                <a:gd name="T11" fmla="*/ 0 60000 65536"/>
                <a:gd name="T12" fmla="*/ 0 60000 65536"/>
                <a:gd name="T13" fmla="*/ 0 60000 65536"/>
                <a:gd name="T14" fmla="*/ 0 60000 65536"/>
                <a:gd name="T15" fmla="*/ 0 w 160"/>
                <a:gd name="T16" fmla="*/ 0 h 48"/>
                <a:gd name="T17" fmla="*/ 160 w 160"/>
                <a:gd name="T18" fmla="*/ 48 h 48"/>
              </a:gdLst>
              <a:ahLst/>
              <a:cxnLst>
                <a:cxn ang="T10">
                  <a:pos x="T0" y="T1"/>
                </a:cxn>
                <a:cxn ang="T11">
                  <a:pos x="T2" y="T3"/>
                </a:cxn>
                <a:cxn ang="T12">
                  <a:pos x="T4" y="T5"/>
                </a:cxn>
                <a:cxn ang="T13">
                  <a:pos x="T6" y="T7"/>
                </a:cxn>
                <a:cxn ang="T14">
                  <a:pos x="T8" y="T9"/>
                </a:cxn>
              </a:cxnLst>
              <a:rect l="T15" t="T16" r="T17" b="T18"/>
              <a:pathLst>
                <a:path w="160" h="48">
                  <a:moveTo>
                    <a:pt x="0" y="11"/>
                  </a:moveTo>
                  <a:lnTo>
                    <a:pt x="133" y="47"/>
                  </a:lnTo>
                  <a:lnTo>
                    <a:pt x="159" y="32"/>
                  </a:lnTo>
                  <a:lnTo>
                    <a:pt x="26" y="0"/>
                  </a:lnTo>
                  <a:lnTo>
                    <a:pt x="0" y="11"/>
                  </a:lnTo>
                </a:path>
              </a:pathLst>
            </a:custGeom>
            <a:solidFill>
              <a:srgbClr val="300040"/>
            </a:solidFill>
            <a:ln w="9525" cap="rnd">
              <a:noFill/>
              <a:round/>
              <a:headEnd/>
              <a:tailEnd/>
            </a:ln>
          </p:spPr>
          <p:txBody>
            <a:bodyPr/>
            <a:lstStyle/>
            <a:p>
              <a:endParaRPr lang="en-US" sz="2400"/>
            </a:p>
          </p:txBody>
        </p:sp>
        <p:sp>
          <p:nvSpPr>
            <p:cNvPr id="375" name="Freeform 373"/>
            <p:cNvSpPr>
              <a:spLocks/>
            </p:cNvSpPr>
            <p:nvPr/>
          </p:nvSpPr>
          <p:spPr bwMode="auto">
            <a:xfrm>
              <a:off x="3938" y="3591"/>
              <a:ext cx="160" cy="48"/>
            </a:xfrm>
            <a:custGeom>
              <a:avLst/>
              <a:gdLst>
                <a:gd name="T0" fmla="*/ 0 w 160"/>
                <a:gd name="T1" fmla="*/ 11 h 48"/>
                <a:gd name="T2" fmla="*/ 133 w 160"/>
                <a:gd name="T3" fmla="*/ 47 h 48"/>
                <a:gd name="T4" fmla="*/ 159 w 160"/>
                <a:gd name="T5" fmla="*/ 32 h 48"/>
                <a:gd name="T6" fmla="*/ 26 w 160"/>
                <a:gd name="T7" fmla="*/ 0 h 48"/>
                <a:gd name="T8" fmla="*/ 0 w 160"/>
                <a:gd name="T9" fmla="*/ 11 h 48"/>
                <a:gd name="T10" fmla="*/ 0 60000 65536"/>
                <a:gd name="T11" fmla="*/ 0 60000 65536"/>
                <a:gd name="T12" fmla="*/ 0 60000 65536"/>
                <a:gd name="T13" fmla="*/ 0 60000 65536"/>
                <a:gd name="T14" fmla="*/ 0 60000 65536"/>
                <a:gd name="T15" fmla="*/ 0 w 160"/>
                <a:gd name="T16" fmla="*/ 0 h 48"/>
                <a:gd name="T17" fmla="*/ 160 w 160"/>
                <a:gd name="T18" fmla="*/ 48 h 48"/>
              </a:gdLst>
              <a:ahLst/>
              <a:cxnLst>
                <a:cxn ang="T10">
                  <a:pos x="T0" y="T1"/>
                </a:cxn>
                <a:cxn ang="T11">
                  <a:pos x="T2" y="T3"/>
                </a:cxn>
                <a:cxn ang="T12">
                  <a:pos x="T4" y="T5"/>
                </a:cxn>
                <a:cxn ang="T13">
                  <a:pos x="T6" y="T7"/>
                </a:cxn>
                <a:cxn ang="T14">
                  <a:pos x="T8" y="T9"/>
                </a:cxn>
              </a:cxnLst>
              <a:rect l="T15" t="T16" r="T17" b="T18"/>
              <a:pathLst>
                <a:path w="160" h="48">
                  <a:moveTo>
                    <a:pt x="0" y="11"/>
                  </a:moveTo>
                  <a:lnTo>
                    <a:pt x="133" y="47"/>
                  </a:lnTo>
                  <a:lnTo>
                    <a:pt x="159" y="32"/>
                  </a:lnTo>
                  <a:lnTo>
                    <a:pt x="26" y="0"/>
                  </a:lnTo>
                  <a:lnTo>
                    <a:pt x="0" y="11"/>
                  </a:lnTo>
                </a:path>
              </a:pathLst>
            </a:custGeom>
            <a:noFill/>
            <a:ln w="12700" cap="rnd">
              <a:solidFill>
                <a:srgbClr val="000000"/>
              </a:solidFill>
              <a:round/>
              <a:headEnd type="none" w="sm" len="sm"/>
              <a:tailEnd type="none" w="sm" len="sm"/>
            </a:ln>
          </p:spPr>
          <p:txBody>
            <a:bodyPr/>
            <a:lstStyle/>
            <a:p>
              <a:endParaRPr lang="en-US" sz="2400"/>
            </a:p>
          </p:txBody>
        </p:sp>
        <p:sp>
          <p:nvSpPr>
            <p:cNvPr id="376" name="Freeform 374"/>
            <p:cNvSpPr>
              <a:spLocks/>
            </p:cNvSpPr>
            <p:nvPr/>
          </p:nvSpPr>
          <p:spPr bwMode="auto">
            <a:xfrm>
              <a:off x="3882" y="3617"/>
              <a:ext cx="74" cy="28"/>
            </a:xfrm>
            <a:custGeom>
              <a:avLst/>
              <a:gdLst>
                <a:gd name="T0" fmla="*/ 0 w 74"/>
                <a:gd name="T1" fmla="*/ 14 h 28"/>
                <a:gd name="T2" fmla="*/ 44 w 74"/>
                <a:gd name="T3" fmla="*/ 27 h 28"/>
                <a:gd name="T4" fmla="*/ 73 w 74"/>
                <a:gd name="T5" fmla="*/ 11 h 28"/>
                <a:gd name="T6" fmla="*/ 28 w 74"/>
                <a:gd name="T7" fmla="*/ 0 h 28"/>
                <a:gd name="T8" fmla="*/ 0 w 74"/>
                <a:gd name="T9" fmla="*/ 14 h 28"/>
                <a:gd name="T10" fmla="*/ 0 60000 65536"/>
                <a:gd name="T11" fmla="*/ 0 60000 65536"/>
                <a:gd name="T12" fmla="*/ 0 60000 65536"/>
                <a:gd name="T13" fmla="*/ 0 60000 65536"/>
                <a:gd name="T14" fmla="*/ 0 60000 65536"/>
                <a:gd name="T15" fmla="*/ 0 w 74"/>
                <a:gd name="T16" fmla="*/ 0 h 28"/>
                <a:gd name="T17" fmla="*/ 74 w 74"/>
                <a:gd name="T18" fmla="*/ 28 h 28"/>
              </a:gdLst>
              <a:ahLst/>
              <a:cxnLst>
                <a:cxn ang="T10">
                  <a:pos x="T0" y="T1"/>
                </a:cxn>
                <a:cxn ang="T11">
                  <a:pos x="T2" y="T3"/>
                </a:cxn>
                <a:cxn ang="T12">
                  <a:pos x="T4" y="T5"/>
                </a:cxn>
                <a:cxn ang="T13">
                  <a:pos x="T6" y="T7"/>
                </a:cxn>
                <a:cxn ang="T14">
                  <a:pos x="T8" y="T9"/>
                </a:cxn>
              </a:cxnLst>
              <a:rect l="T15" t="T16" r="T17" b="T18"/>
              <a:pathLst>
                <a:path w="74" h="28">
                  <a:moveTo>
                    <a:pt x="0" y="14"/>
                  </a:moveTo>
                  <a:lnTo>
                    <a:pt x="44" y="27"/>
                  </a:lnTo>
                  <a:lnTo>
                    <a:pt x="73" y="11"/>
                  </a:lnTo>
                  <a:lnTo>
                    <a:pt x="28" y="0"/>
                  </a:lnTo>
                  <a:lnTo>
                    <a:pt x="0" y="14"/>
                  </a:lnTo>
                </a:path>
              </a:pathLst>
            </a:custGeom>
            <a:solidFill>
              <a:srgbClr val="300040"/>
            </a:solidFill>
            <a:ln w="9525" cap="rnd">
              <a:noFill/>
              <a:round/>
              <a:headEnd/>
              <a:tailEnd/>
            </a:ln>
          </p:spPr>
          <p:txBody>
            <a:bodyPr/>
            <a:lstStyle/>
            <a:p>
              <a:endParaRPr lang="en-US" sz="2400"/>
            </a:p>
          </p:txBody>
        </p:sp>
        <p:sp>
          <p:nvSpPr>
            <p:cNvPr id="377" name="Freeform 375"/>
            <p:cNvSpPr>
              <a:spLocks/>
            </p:cNvSpPr>
            <p:nvPr/>
          </p:nvSpPr>
          <p:spPr bwMode="auto">
            <a:xfrm>
              <a:off x="3882" y="3617"/>
              <a:ext cx="74" cy="28"/>
            </a:xfrm>
            <a:custGeom>
              <a:avLst/>
              <a:gdLst>
                <a:gd name="T0" fmla="*/ 0 w 74"/>
                <a:gd name="T1" fmla="*/ 14 h 28"/>
                <a:gd name="T2" fmla="*/ 44 w 74"/>
                <a:gd name="T3" fmla="*/ 27 h 28"/>
                <a:gd name="T4" fmla="*/ 73 w 74"/>
                <a:gd name="T5" fmla="*/ 11 h 28"/>
                <a:gd name="T6" fmla="*/ 28 w 74"/>
                <a:gd name="T7" fmla="*/ 0 h 28"/>
                <a:gd name="T8" fmla="*/ 0 w 74"/>
                <a:gd name="T9" fmla="*/ 14 h 28"/>
                <a:gd name="T10" fmla="*/ 0 60000 65536"/>
                <a:gd name="T11" fmla="*/ 0 60000 65536"/>
                <a:gd name="T12" fmla="*/ 0 60000 65536"/>
                <a:gd name="T13" fmla="*/ 0 60000 65536"/>
                <a:gd name="T14" fmla="*/ 0 60000 65536"/>
                <a:gd name="T15" fmla="*/ 0 w 74"/>
                <a:gd name="T16" fmla="*/ 0 h 28"/>
                <a:gd name="T17" fmla="*/ 74 w 74"/>
                <a:gd name="T18" fmla="*/ 28 h 28"/>
              </a:gdLst>
              <a:ahLst/>
              <a:cxnLst>
                <a:cxn ang="T10">
                  <a:pos x="T0" y="T1"/>
                </a:cxn>
                <a:cxn ang="T11">
                  <a:pos x="T2" y="T3"/>
                </a:cxn>
                <a:cxn ang="T12">
                  <a:pos x="T4" y="T5"/>
                </a:cxn>
                <a:cxn ang="T13">
                  <a:pos x="T6" y="T7"/>
                </a:cxn>
                <a:cxn ang="T14">
                  <a:pos x="T8" y="T9"/>
                </a:cxn>
              </a:cxnLst>
              <a:rect l="T15" t="T16" r="T17" b="T18"/>
              <a:pathLst>
                <a:path w="74" h="28">
                  <a:moveTo>
                    <a:pt x="0" y="14"/>
                  </a:moveTo>
                  <a:lnTo>
                    <a:pt x="44" y="27"/>
                  </a:lnTo>
                  <a:lnTo>
                    <a:pt x="73" y="11"/>
                  </a:lnTo>
                  <a:lnTo>
                    <a:pt x="28" y="0"/>
                  </a:lnTo>
                  <a:lnTo>
                    <a:pt x="0" y="14"/>
                  </a:lnTo>
                </a:path>
              </a:pathLst>
            </a:custGeom>
            <a:noFill/>
            <a:ln w="12700" cap="rnd">
              <a:solidFill>
                <a:srgbClr val="000000"/>
              </a:solidFill>
              <a:round/>
              <a:headEnd type="none" w="sm" len="sm"/>
              <a:tailEnd type="none" w="sm" len="sm"/>
            </a:ln>
          </p:spPr>
          <p:txBody>
            <a:bodyPr/>
            <a:lstStyle/>
            <a:p>
              <a:endParaRPr lang="en-US" sz="2400"/>
            </a:p>
          </p:txBody>
        </p:sp>
        <p:sp>
          <p:nvSpPr>
            <p:cNvPr id="378" name="Freeform 376"/>
            <p:cNvSpPr>
              <a:spLocks/>
            </p:cNvSpPr>
            <p:nvPr/>
          </p:nvSpPr>
          <p:spPr bwMode="auto">
            <a:xfrm>
              <a:off x="3821" y="3646"/>
              <a:ext cx="91" cy="32"/>
            </a:xfrm>
            <a:custGeom>
              <a:avLst/>
              <a:gdLst>
                <a:gd name="T0" fmla="*/ 0 w 91"/>
                <a:gd name="T1" fmla="*/ 14 h 32"/>
                <a:gd name="T2" fmla="*/ 58 w 91"/>
                <a:gd name="T3" fmla="*/ 31 h 32"/>
                <a:gd name="T4" fmla="*/ 90 w 91"/>
                <a:gd name="T5" fmla="*/ 16 h 32"/>
                <a:gd name="T6" fmla="*/ 31 w 91"/>
                <a:gd name="T7" fmla="*/ 0 h 32"/>
                <a:gd name="T8" fmla="*/ 0 w 91"/>
                <a:gd name="T9" fmla="*/ 14 h 32"/>
                <a:gd name="T10" fmla="*/ 0 60000 65536"/>
                <a:gd name="T11" fmla="*/ 0 60000 65536"/>
                <a:gd name="T12" fmla="*/ 0 60000 65536"/>
                <a:gd name="T13" fmla="*/ 0 60000 65536"/>
                <a:gd name="T14" fmla="*/ 0 60000 65536"/>
                <a:gd name="T15" fmla="*/ 0 w 91"/>
                <a:gd name="T16" fmla="*/ 0 h 32"/>
                <a:gd name="T17" fmla="*/ 91 w 91"/>
                <a:gd name="T18" fmla="*/ 32 h 32"/>
              </a:gdLst>
              <a:ahLst/>
              <a:cxnLst>
                <a:cxn ang="T10">
                  <a:pos x="T0" y="T1"/>
                </a:cxn>
                <a:cxn ang="T11">
                  <a:pos x="T2" y="T3"/>
                </a:cxn>
                <a:cxn ang="T12">
                  <a:pos x="T4" y="T5"/>
                </a:cxn>
                <a:cxn ang="T13">
                  <a:pos x="T6" y="T7"/>
                </a:cxn>
                <a:cxn ang="T14">
                  <a:pos x="T8" y="T9"/>
                </a:cxn>
              </a:cxnLst>
              <a:rect l="T15" t="T16" r="T17" b="T18"/>
              <a:pathLst>
                <a:path w="91" h="32">
                  <a:moveTo>
                    <a:pt x="0" y="14"/>
                  </a:moveTo>
                  <a:lnTo>
                    <a:pt x="58" y="31"/>
                  </a:lnTo>
                  <a:lnTo>
                    <a:pt x="90" y="16"/>
                  </a:lnTo>
                  <a:lnTo>
                    <a:pt x="31" y="0"/>
                  </a:lnTo>
                  <a:lnTo>
                    <a:pt x="0" y="14"/>
                  </a:lnTo>
                </a:path>
              </a:pathLst>
            </a:custGeom>
            <a:solidFill>
              <a:srgbClr val="300040"/>
            </a:solidFill>
            <a:ln w="9525" cap="rnd">
              <a:noFill/>
              <a:round/>
              <a:headEnd/>
              <a:tailEnd/>
            </a:ln>
          </p:spPr>
          <p:txBody>
            <a:bodyPr/>
            <a:lstStyle/>
            <a:p>
              <a:endParaRPr lang="en-US" sz="2400"/>
            </a:p>
          </p:txBody>
        </p:sp>
        <p:sp>
          <p:nvSpPr>
            <p:cNvPr id="379" name="Freeform 377"/>
            <p:cNvSpPr>
              <a:spLocks/>
            </p:cNvSpPr>
            <p:nvPr/>
          </p:nvSpPr>
          <p:spPr bwMode="auto">
            <a:xfrm>
              <a:off x="3821" y="3646"/>
              <a:ext cx="91" cy="32"/>
            </a:xfrm>
            <a:custGeom>
              <a:avLst/>
              <a:gdLst>
                <a:gd name="T0" fmla="*/ 0 w 91"/>
                <a:gd name="T1" fmla="*/ 14 h 32"/>
                <a:gd name="T2" fmla="*/ 58 w 91"/>
                <a:gd name="T3" fmla="*/ 31 h 32"/>
                <a:gd name="T4" fmla="*/ 90 w 91"/>
                <a:gd name="T5" fmla="*/ 16 h 32"/>
                <a:gd name="T6" fmla="*/ 31 w 91"/>
                <a:gd name="T7" fmla="*/ 0 h 32"/>
                <a:gd name="T8" fmla="*/ 0 w 91"/>
                <a:gd name="T9" fmla="*/ 14 h 32"/>
                <a:gd name="T10" fmla="*/ 0 60000 65536"/>
                <a:gd name="T11" fmla="*/ 0 60000 65536"/>
                <a:gd name="T12" fmla="*/ 0 60000 65536"/>
                <a:gd name="T13" fmla="*/ 0 60000 65536"/>
                <a:gd name="T14" fmla="*/ 0 60000 65536"/>
                <a:gd name="T15" fmla="*/ 0 w 91"/>
                <a:gd name="T16" fmla="*/ 0 h 32"/>
                <a:gd name="T17" fmla="*/ 91 w 91"/>
                <a:gd name="T18" fmla="*/ 32 h 32"/>
              </a:gdLst>
              <a:ahLst/>
              <a:cxnLst>
                <a:cxn ang="T10">
                  <a:pos x="T0" y="T1"/>
                </a:cxn>
                <a:cxn ang="T11">
                  <a:pos x="T2" y="T3"/>
                </a:cxn>
                <a:cxn ang="T12">
                  <a:pos x="T4" y="T5"/>
                </a:cxn>
                <a:cxn ang="T13">
                  <a:pos x="T6" y="T7"/>
                </a:cxn>
                <a:cxn ang="T14">
                  <a:pos x="T8" y="T9"/>
                </a:cxn>
              </a:cxnLst>
              <a:rect l="T15" t="T16" r="T17" b="T18"/>
              <a:pathLst>
                <a:path w="91" h="32">
                  <a:moveTo>
                    <a:pt x="0" y="14"/>
                  </a:moveTo>
                  <a:lnTo>
                    <a:pt x="58" y="31"/>
                  </a:lnTo>
                  <a:lnTo>
                    <a:pt x="90" y="16"/>
                  </a:lnTo>
                  <a:lnTo>
                    <a:pt x="31" y="0"/>
                  </a:lnTo>
                  <a:lnTo>
                    <a:pt x="0" y="14"/>
                  </a:lnTo>
                </a:path>
              </a:pathLst>
            </a:custGeom>
            <a:noFill/>
            <a:ln w="12700" cap="rnd">
              <a:solidFill>
                <a:srgbClr val="000000"/>
              </a:solidFill>
              <a:round/>
              <a:headEnd type="none" w="sm" len="sm"/>
              <a:tailEnd type="none" w="sm" len="sm"/>
            </a:ln>
          </p:spPr>
          <p:txBody>
            <a:bodyPr/>
            <a:lstStyle/>
            <a:p>
              <a:endParaRPr lang="en-US" sz="2400"/>
            </a:p>
          </p:txBody>
        </p:sp>
        <p:sp>
          <p:nvSpPr>
            <p:cNvPr id="380" name="Freeform 378"/>
            <p:cNvSpPr>
              <a:spLocks/>
            </p:cNvSpPr>
            <p:nvPr/>
          </p:nvSpPr>
          <p:spPr bwMode="auto">
            <a:xfrm>
              <a:off x="3755" y="3675"/>
              <a:ext cx="65" cy="26"/>
            </a:xfrm>
            <a:custGeom>
              <a:avLst/>
              <a:gdLst>
                <a:gd name="T0" fmla="*/ 0 w 65"/>
                <a:gd name="T1" fmla="*/ 17 h 26"/>
                <a:gd name="T2" fmla="*/ 30 w 65"/>
                <a:gd name="T3" fmla="*/ 25 h 26"/>
                <a:gd name="T4" fmla="*/ 64 w 65"/>
                <a:gd name="T5" fmla="*/ 9 h 26"/>
                <a:gd name="T6" fmla="*/ 32 w 65"/>
                <a:gd name="T7" fmla="*/ 0 h 26"/>
                <a:gd name="T8" fmla="*/ 0 w 65"/>
                <a:gd name="T9" fmla="*/ 17 h 26"/>
                <a:gd name="T10" fmla="*/ 0 60000 65536"/>
                <a:gd name="T11" fmla="*/ 0 60000 65536"/>
                <a:gd name="T12" fmla="*/ 0 60000 65536"/>
                <a:gd name="T13" fmla="*/ 0 60000 65536"/>
                <a:gd name="T14" fmla="*/ 0 60000 65536"/>
                <a:gd name="T15" fmla="*/ 0 w 65"/>
                <a:gd name="T16" fmla="*/ 0 h 26"/>
                <a:gd name="T17" fmla="*/ 65 w 65"/>
                <a:gd name="T18" fmla="*/ 26 h 26"/>
              </a:gdLst>
              <a:ahLst/>
              <a:cxnLst>
                <a:cxn ang="T10">
                  <a:pos x="T0" y="T1"/>
                </a:cxn>
                <a:cxn ang="T11">
                  <a:pos x="T2" y="T3"/>
                </a:cxn>
                <a:cxn ang="T12">
                  <a:pos x="T4" y="T5"/>
                </a:cxn>
                <a:cxn ang="T13">
                  <a:pos x="T6" y="T7"/>
                </a:cxn>
                <a:cxn ang="T14">
                  <a:pos x="T8" y="T9"/>
                </a:cxn>
              </a:cxnLst>
              <a:rect l="T15" t="T16" r="T17" b="T18"/>
              <a:pathLst>
                <a:path w="65" h="26">
                  <a:moveTo>
                    <a:pt x="0" y="17"/>
                  </a:moveTo>
                  <a:lnTo>
                    <a:pt x="30" y="25"/>
                  </a:lnTo>
                  <a:lnTo>
                    <a:pt x="64" y="9"/>
                  </a:lnTo>
                  <a:lnTo>
                    <a:pt x="32" y="0"/>
                  </a:lnTo>
                  <a:lnTo>
                    <a:pt x="0" y="17"/>
                  </a:lnTo>
                </a:path>
              </a:pathLst>
            </a:custGeom>
            <a:solidFill>
              <a:srgbClr val="300040"/>
            </a:solidFill>
            <a:ln w="9525" cap="rnd">
              <a:noFill/>
              <a:round/>
              <a:headEnd/>
              <a:tailEnd/>
            </a:ln>
          </p:spPr>
          <p:txBody>
            <a:bodyPr/>
            <a:lstStyle/>
            <a:p>
              <a:endParaRPr lang="en-US" sz="2400"/>
            </a:p>
          </p:txBody>
        </p:sp>
        <p:sp>
          <p:nvSpPr>
            <p:cNvPr id="381" name="Freeform 379"/>
            <p:cNvSpPr>
              <a:spLocks/>
            </p:cNvSpPr>
            <p:nvPr/>
          </p:nvSpPr>
          <p:spPr bwMode="auto">
            <a:xfrm>
              <a:off x="3755" y="3675"/>
              <a:ext cx="65" cy="26"/>
            </a:xfrm>
            <a:custGeom>
              <a:avLst/>
              <a:gdLst>
                <a:gd name="T0" fmla="*/ 0 w 65"/>
                <a:gd name="T1" fmla="*/ 17 h 26"/>
                <a:gd name="T2" fmla="*/ 30 w 65"/>
                <a:gd name="T3" fmla="*/ 25 h 26"/>
                <a:gd name="T4" fmla="*/ 64 w 65"/>
                <a:gd name="T5" fmla="*/ 9 h 26"/>
                <a:gd name="T6" fmla="*/ 32 w 65"/>
                <a:gd name="T7" fmla="*/ 0 h 26"/>
                <a:gd name="T8" fmla="*/ 0 w 65"/>
                <a:gd name="T9" fmla="*/ 17 h 26"/>
                <a:gd name="T10" fmla="*/ 0 60000 65536"/>
                <a:gd name="T11" fmla="*/ 0 60000 65536"/>
                <a:gd name="T12" fmla="*/ 0 60000 65536"/>
                <a:gd name="T13" fmla="*/ 0 60000 65536"/>
                <a:gd name="T14" fmla="*/ 0 60000 65536"/>
                <a:gd name="T15" fmla="*/ 0 w 65"/>
                <a:gd name="T16" fmla="*/ 0 h 26"/>
                <a:gd name="T17" fmla="*/ 65 w 65"/>
                <a:gd name="T18" fmla="*/ 26 h 26"/>
              </a:gdLst>
              <a:ahLst/>
              <a:cxnLst>
                <a:cxn ang="T10">
                  <a:pos x="T0" y="T1"/>
                </a:cxn>
                <a:cxn ang="T11">
                  <a:pos x="T2" y="T3"/>
                </a:cxn>
                <a:cxn ang="T12">
                  <a:pos x="T4" y="T5"/>
                </a:cxn>
                <a:cxn ang="T13">
                  <a:pos x="T6" y="T7"/>
                </a:cxn>
                <a:cxn ang="T14">
                  <a:pos x="T8" y="T9"/>
                </a:cxn>
              </a:cxnLst>
              <a:rect l="T15" t="T16" r="T17" b="T18"/>
              <a:pathLst>
                <a:path w="65" h="26">
                  <a:moveTo>
                    <a:pt x="0" y="17"/>
                  </a:moveTo>
                  <a:lnTo>
                    <a:pt x="30" y="25"/>
                  </a:lnTo>
                  <a:lnTo>
                    <a:pt x="64" y="9"/>
                  </a:lnTo>
                  <a:lnTo>
                    <a:pt x="32" y="0"/>
                  </a:lnTo>
                  <a:lnTo>
                    <a:pt x="0" y="17"/>
                  </a:lnTo>
                </a:path>
              </a:pathLst>
            </a:custGeom>
            <a:noFill/>
            <a:ln w="12700" cap="rnd">
              <a:solidFill>
                <a:srgbClr val="000000"/>
              </a:solidFill>
              <a:round/>
              <a:headEnd type="none" w="sm" len="sm"/>
              <a:tailEnd type="none" w="sm" len="sm"/>
            </a:ln>
          </p:spPr>
          <p:txBody>
            <a:bodyPr/>
            <a:lstStyle/>
            <a:p>
              <a:endParaRPr lang="en-US" sz="2400"/>
            </a:p>
          </p:txBody>
        </p:sp>
        <p:sp>
          <p:nvSpPr>
            <p:cNvPr id="382" name="Freeform 380"/>
            <p:cNvSpPr>
              <a:spLocks/>
            </p:cNvSpPr>
            <p:nvPr/>
          </p:nvSpPr>
          <p:spPr bwMode="auto">
            <a:xfrm>
              <a:off x="3686" y="3709"/>
              <a:ext cx="82" cy="32"/>
            </a:xfrm>
            <a:custGeom>
              <a:avLst/>
              <a:gdLst>
                <a:gd name="T0" fmla="*/ 0 w 82"/>
                <a:gd name="T1" fmla="*/ 16 h 32"/>
                <a:gd name="T2" fmla="*/ 46 w 82"/>
                <a:gd name="T3" fmla="*/ 31 h 32"/>
                <a:gd name="T4" fmla="*/ 81 w 82"/>
                <a:gd name="T5" fmla="*/ 13 h 32"/>
                <a:gd name="T6" fmla="*/ 35 w 82"/>
                <a:gd name="T7" fmla="*/ 0 h 32"/>
                <a:gd name="T8" fmla="*/ 0 w 82"/>
                <a:gd name="T9" fmla="*/ 16 h 32"/>
                <a:gd name="T10" fmla="*/ 0 60000 65536"/>
                <a:gd name="T11" fmla="*/ 0 60000 65536"/>
                <a:gd name="T12" fmla="*/ 0 60000 65536"/>
                <a:gd name="T13" fmla="*/ 0 60000 65536"/>
                <a:gd name="T14" fmla="*/ 0 60000 65536"/>
                <a:gd name="T15" fmla="*/ 0 w 82"/>
                <a:gd name="T16" fmla="*/ 0 h 32"/>
                <a:gd name="T17" fmla="*/ 82 w 82"/>
                <a:gd name="T18" fmla="*/ 32 h 32"/>
              </a:gdLst>
              <a:ahLst/>
              <a:cxnLst>
                <a:cxn ang="T10">
                  <a:pos x="T0" y="T1"/>
                </a:cxn>
                <a:cxn ang="T11">
                  <a:pos x="T2" y="T3"/>
                </a:cxn>
                <a:cxn ang="T12">
                  <a:pos x="T4" y="T5"/>
                </a:cxn>
                <a:cxn ang="T13">
                  <a:pos x="T6" y="T7"/>
                </a:cxn>
                <a:cxn ang="T14">
                  <a:pos x="T8" y="T9"/>
                </a:cxn>
              </a:cxnLst>
              <a:rect l="T15" t="T16" r="T17" b="T18"/>
              <a:pathLst>
                <a:path w="82" h="32">
                  <a:moveTo>
                    <a:pt x="0" y="16"/>
                  </a:moveTo>
                  <a:lnTo>
                    <a:pt x="46" y="31"/>
                  </a:lnTo>
                  <a:lnTo>
                    <a:pt x="81" y="13"/>
                  </a:lnTo>
                  <a:lnTo>
                    <a:pt x="35" y="0"/>
                  </a:lnTo>
                  <a:lnTo>
                    <a:pt x="0" y="16"/>
                  </a:lnTo>
                </a:path>
              </a:pathLst>
            </a:custGeom>
            <a:solidFill>
              <a:srgbClr val="300040"/>
            </a:solidFill>
            <a:ln w="9525" cap="rnd">
              <a:noFill/>
              <a:round/>
              <a:headEnd/>
              <a:tailEnd/>
            </a:ln>
          </p:spPr>
          <p:txBody>
            <a:bodyPr/>
            <a:lstStyle/>
            <a:p>
              <a:endParaRPr lang="en-US" sz="2400"/>
            </a:p>
          </p:txBody>
        </p:sp>
        <p:sp>
          <p:nvSpPr>
            <p:cNvPr id="383" name="Freeform 381"/>
            <p:cNvSpPr>
              <a:spLocks/>
            </p:cNvSpPr>
            <p:nvPr/>
          </p:nvSpPr>
          <p:spPr bwMode="auto">
            <a:xfrm>
              <a:off x="3686" y="3709"/>
              <a:ext cx="82" cy="32"/>
            </a:xfrm>
            <a:custGeom>
              <a:avLst/>
              <a:gdLst>
                <a:gd name="T0" fmla="*/ 0 w 82"/>
                <a:gd name="T1" fmla="*/ 16 h 32"/>
                <a:gd name="T2" fmla="*/ 46 w 82"/>
                <a:gd name="T3" fmla="*/ 31 h 32"/>
                <a:gd name="T4" fmla="*/ 81 w 82"/>
                <a:gd name="T5" fmla="*/ 13 h 32"/>
                <a:gd name="T6" fmla="*/ 35 w 82"/>
                <a:gd name="T7" fmla="*/ 0 h 32"/>
                <a:gd name="T8" fmla="*/ 0 w 82"/>
                <a:gd name="T9" fmla="*/ 16 h 32"/>
                <a:gd name="T10" fmla="*/ 0 60000 65536"/>
                <a:gd name="T11" fmla="*/ 0 60000 65536"/>
                <a:gd name="T12" fmla="*/ 0 60000 65536"/>
                <a:gd name="T13" fmla="*/ 0 60000 65536"/>
                <a:gd name="T14" fmla="*/ 0 60000 65536"/>
                <a:gd name="T15" fmla="*/ 0 w 82"/>
                <a:gd name="T16" fmla="*/ 0 h 32"/>
                <a:gd name="T17" fmla="*/ 82 w 82"/>
                <a:gd name="T18" fmla="*/ 32 h 32"/>
              </a:gdLst>
              <a:ahLst/>
              <a:cxnLst>
                <a:cxn ang="T10">
                  <a:pos x="T0" y="T1"/>
                </a:cxn>
                <a:cxn ang="T11">
                  <a:pos x="T2" y="T3"/>
                </a:cxn>
                <a:cxn ang="T12">
                  <a:pos x="T4" y="T5"/>
                </a:cxn>
                <a:cxn ang="T13">
                  <a:pos x="T6" y="T7"/>
                </a:cxn>
                <a:cxn ang="T14">
                  <a:pos x="T8" y="T9"/>
                </a:cxn>
              </a:cxnLst>
              <a:rect l="T15" t="T16" r="T17" b="T18"/>
              <a:pathLst>
                <a:path w="82" h="32">
                  <a:moveTo>
                    <a:pt x="0" y="16"/>
                  </a:moveTo>
                  <a:lnTo>
                    <a:pt x="46" y="31"/>
                  </a:lnTo>
                  <a:lnTo>
                    <a:pt x="81" y="13"/>
                  </a:lnTo>
                  <a:lnTo>
                    <a:pt x="35" y="0"/>
                  </a:lnTo>
                  <a:lnTo>
                    <a:pt x="0" y="16"/>
                  </a:lnTo>
                </a:path>
              </a:pathLst>
            </a:custGeom>
            <a:noFill/>
            <a:ln w="12700" cap="rnd">
              <a:solidFill>
                <a:srgbClr val="000000"/>
              </a:solidFill>
              <a:round/>
              <a:headEnd type="none" w="sm" len="sm"/>
              <a:tailEnd type="none" w="sm" len="sm"/>
            </a:ln>
          </p:spPr>
          <p:txBody>
            <a:bodyPr/>
            <a:lstStyle/>
            <a:p>
              <a:endParaRPr lang="en-US" sz="2400"/>
            </a:p>
          </p:txBody>
        </p:sp>
        <p:sp>
          <p:nvSpPr>
            <p:cNvPr id="384" name="Freeform 382"/>
            <p:cNvSpPr>
              <a:spLocks/>
            </p:cNvSpPr>
            <p:nvPr/>
          </p:nvSpPr>
          <p:spPr bwMode="auto">
            <a:xfrm>
              <a:off x="4070" y="3624"/>
              <a:ext cx="28" cy="59"/>
            </a:xfrm>
            <a:custGeom>
              <a:avLst/>
              <a:gdLst>
                <a:gd name="T0" fmla="*/ 0 w 28"/>
                <a:gd name="T1" fmla="*/ 58 h 59"/>
                <a:gd name="T2" fmla="*/ 1 w 28"/>
                <a:gd name="T3" fmla="*/ 14 h 59"/>
                <a:gd name="T4" fmla="*/ 27 w 28"/>
                <a:gd name="T5" fmla="*/ 0 h 59"/>
                <a:gd name="T6" fmla="*/ 24 w 28"/>
                <a:gd name="T7" fmla="*/ 42 h 59"/>
                <a:gd name="T8" fmla="*/ 0 w 28"/>
                <a:gd name="T9" fmla="*/ 58 h 59"/>
                <a:gd name="T10" fmla="*/ 0 60000 65536"/>
                <a:gd name="T11" fmla="*/ 0 60000 65536"/>
                <a:gd name="T12" fmla="*/ 0 60000 65536"/>
                <a:gd name="T13" fmla="*/ 0 60000 65536"/>
                <a:gd name="T14" fmla="*/ 0 60000 65536"/>
                <a:gd name="T15" fmla="*/ 0 w 28"/>
                <a:gd name="T16" fmla="*/ 0 h 59"/>
                <a:gd name="T17" fmla="*/ 28 w 28"/>
                <a:gd name="T18" fmla="*/ 59 h 59"/>
              </a:gdLst>
              <a:ahLst/>
              <a:cxnLst>
                <a:cxn ang="T10">
                  <a:pos x="T0" y="T1"/>
                </a:cxn>
                <a:cxn ang="T11">
                  <a:pos x="T2" y="T3"/>
                </a:cxn>
                <a:cxn ang="T12">
                  <a:pos x="T4" y="T5"/>
                </a:cxn>
                <a:cxn ang="T13">
                  <a:pos x="T6" y="T7"/>
                </a:cxn>
                <a:cxn ang="T14">
                  <a:pos x="T8" y="T9"/>
                </a:cxn>
              </a:cxnLst>
              <a:rect l="T15" t="T16" r="T17" b="T18"/>
              <a:pathLst>
                <a:path w="28" h="59">
                  <a:moveTo>
                    <a:pt x="0" y="58"/>
                  </a:moveTo>
                  <a:lnTo>
                    <a:pt x="1" y="14"/>
                  </a:lnTo>
                  <a:lnTo>
                    <a:pt x="27" y="0"/>
                  </a:lnTo>
                  <a:lnTo>
                    <a:pt x="24" y="42"/>
                  </a:lnTo>
                  <a:lnTo>
                    <a:pt x="0" y="58"/>
                  </a:lnTo>
                </a:path>
              </a:pathLst>
            </a:custGeom>
            <a:solidFill>
              <a:srgbClr val="480060"/>
            </a:solidFill>
            <a:ln w="9525" cap="rnd">
              <a:noFill/>
              <a:round/>
              <a:headEnd/>
              <a:tailEnd/>
            </a:ln>
          </p:spPr>
          <p:txBody>
            <a:bodyPr/>
            <a:lstStyle/>
            <a:p>
              <a:endParaRPr lang="en-US" sz="2400"/>
            </a:p>
          </p:txBody>
        </p:sp>
        <p:sp>
          <p:nvSpPr>
            <p:cNvPr id="385" name="Freeform 383"/>
            <p:cNvSpPr>
              <a:spLocks/>
            </p:cNvSpPr>
            <p:nvPr/>
          </p:nvSpPr>
          <p:spPr bwMode="auto">
            <a:xfrm>
              <a:off x="4070" y="3624"/>
              <a:ext cx="28" cy="59"/>
            </a:xfrm>
            <a:custGeom>
              <a:avLst/>
              <a:gdLst>
                <a:gd name="T0" fmla="*/ 0 w 28"/>
                <a:gd name="T1" fmla="*/ 58 h 59"/>
                <a:gd name="T2" fmla="*/ 1 w 28"/>
                <a:gd name="T3" fmla="*/ 14 h 59"/>
                <a:gd name="T4" fmla="*/ 27 w 28"/>
                <a:gd name="T5" fmla="*/ 0 h 59"/>
                <a:gd name="T6" fmla="*/ 24 w 28"/>
                <a:gd name="T7" fmla="*/ 42 h 59"/>
                <a:gd name="T8" fmla="*/ 0 w 28"/>
                <a:gd name="T9" fmla="*/ 58 h 59"/>
                <a:gd name="T10" fmla="*/ 0 60000 65536"/>
                <a:gd name="T11" fmla="*/ 0 60000 65536"/>
                <a:gd name="T12" fmla="*/ 0 60000 65536"/>
                <a:gd name="T13" fmla="*/ 0 60000 65536"/>
                <a:gd name="T14" fmla="*/ 0 60000 65536"/>
                <a:gd name="T15" fmla="*/ 0 w 28"/>
                <a:gd name="T16" fmla="*/ 0 h 59"/>
                <a:gd name="T17" fmla="*/ 28 w 28"/>
                <a:gd name="T18" fmla="*/ 59 h 59"/>
              </a:gdLst>
              <a:ahLst/>
              <a:cxnLst>
                <a:cxn ang="T10">
                  <a:pos x="T0" y="T1"/>
                </a:cxn>
                <a:cxn ang="T11">
                  <a:pos x="T2" y="T3"/>
                </a:cxn>
                <a:cxn ang="T12">
                  <a:pos x="T4" y="T5"/>
                </a:cxn>
                <a:cxn ang="T13">
                  <a:pos x="T6" y="T7"/>
                </a:cxn>
                <a:cxn ang="T14">
                  <a:pos x="T8" y="T9"/>
                </a:cxn>
              </a:cxnLst>
              <a:rect l="T15" t="T16" r="T17" b="T18"/>
              <a:pathLst>
                <a:path w="28" h="59">
                  <a:moveTo>
                    <a:pt x="0" y="58"/>
                  </a:moveTo>
                  <a:lnTo>
                    <a:pt x="1" y="14"/>
                  </a:lnTo>
                  <a:lnTo>
                    <a:pt x="27" y="0"/>
                  </a:lnTo>
                  <a:lnTo>
                    <a:pt x="24" y="42"/>
                  </a:lnTo>
                  <a:lnTo>
                    <a:pt x="0" y="58"/>
                  </a:lnTo>
                </a:path>
              </a:pathLst>
            </a:custGeom>
            <a:noFill/>
            <a:ln w="12700" cap="rnd">
              <a:solidFill>
                <a:srgbClr val="000000"/>
              </a:solidFill>
              <a:round/>
              <a:headEnd type="none" w="sm" len="sm"/>
              <a:tailEnd type="none" w="sm" len="sm"/>
            </a:ln>
          </p:spPr>
          <p:txBody>
            <a:bodyPr/>
            <a:lstStyle/>
            <a:p>
              <a:endParaRPr lang="en-US" sz="2400"/>
            </a:p>
          </p:txBody>
        </p:sp>
        <p:sp>
          <p:nvSpPr>
            <p:cNvPr id="386" name="Freeform 384"/>
            <p:cNvSpPr>
              <a:spLocks/>
            </p:cNvSpPr>
            <p:nvPr/>
          </p:nvSpPr>
          <p:spPr bwMode="auto">
            <a:xfrm>
              <a:off x="3923" y="3629"/>
              <a:ext cx="33" cy="59"/>
            </a:xfrm>
            <a:custGeom>
              <a:avLst/>
              <a:gdLst>
                <a:gd name="T0" fmla="*/ 0 w 33"/>
                <a:gd name="T1" fmla="*/ 58 h 59"/>
                <a:gd name="T2" fmla="*/ 2 w 33"/>
                <a:gd name="T3" fmla="*/ 15 h 59"/>
                <a:gd name="T4" fmla="*/ 32 w 33"/>
                <a:gd name="T5" fmla="*/ 0 h 59"/>
                <a:gd name="T6" fmla="*/ 30 w 33"/>
                <a:gd name="T7" fmla="*/ 43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2" y="15"/>
                  </a:lnTo>
                  <a:lnTo>
                    <a:pt x="32" y="0"/>
                  </a:lnTo>
                  <a:lnTo>
                    <a:pt x="30" y="43"/>
                  </a:lnTo>
                  <a:lnTo>
                    <a:pt x="0" y="58"/>
                  </a:lnTo>
                </a:path>
              </a:pathLst>
            </a:custGeom>
            <a:solidFill>
              <a:srgbClr val="480060"/>
            </a:solidFill>
            <a:ln w="9525" cap="rnd">
              <a:noFill/>
              <a:round/>
              <a:headEnd/>
              <a:tailEnd/>
            </a:ln>
          </p:spPr>
          <p:txBody>
            <a:bodyPr/>
            <a:lstStyle/>
            <a:p>
              <a:endParaRPr lang="en-US" sz="2400"/>
            </a:p>
          </p:txBody>
        </p:sp>
        <p:sp>
          <p:nvSpPr>
            <p:cNvPr id="387" name="Freeform 385"/>
            <p:cNvSpPr>
              <a:spLocks/>
            </p:cNvSpPr>
            <p:nvPr/>
          </p:nvSpPr>
          <p:spPr bwMode="auto">
            <a:xfrm>
              <a:off x="3923" y="3629"/>
              <a:ext cx="33" cy="59"/>
            </a:xfrm>
            <a:custGeom>
              <a:avLst/>
              <a:gdLst>
                <a:gd name="T0" fmla="*/ 0 w 33"/>
                <a:gd name="T1" fmla="*/ 58 h 59"/>
                <a:gd name="T2" fmla="*/ 2 w 33"/>
                <a:gd name="T3" fmla="*/ 15 h 59"/>
                <a:gd name="T4" fmla="*/ 32 w 33"/>
                <a:gd name="T5" fmla="*/ 0 h 59"/>
                <a:gd name="T6" fmla="*/ 30 w 33"/>
                <a:gd name="T7" fmla="*/ 43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2" y="15"/>
                  </a:lnTo>
                  <a:lnTo>
                    <a:pt x="32" y="0"/>
                  </a:lnTo>
                  <a:lnTo>
                    <a:pt x="30" y="43"/>
                  </a:lnTo>
                  <a:lnTo>
                    <a:pt x="0" y="58"/>
                  </a:lnTo>
                </a:path>
              </a:pathLst>
            </a:custGeom>
            <a:noFill/>
            <a:ln w="12700" cap="rnd">
              <a:solidFill>
                <a:srgbClr val="000000"/>
              </a:solidFill>
              <a:round/>
              <a:headEnd type="none" w="sm" len="sm"/>
              <a:tailEnd type="none" w="sm" len="sm"/>
            </a:ln>
          </p:spPr>
          <p:txBody>
            <a:bodyPr/>
            <a:lstStyle/>
            <a:p>
              <a:endParaRPr lang="en-US" sz="2400"/>
            </a:p>
          </p:txBody>
        </p:sp>
        <p:sp>
          <p:nvSpPr>
            <p:cNvPr id="388" name="Freeform 386"/>
            <p:cNvSpPr>
              <a:spLocks/>
            </p:cNvSpPr>
            <p:nvPr/>
          </p:nvSpPr>
          <p:spPr bwMode="auto">
            <a:xfrm>
              <a:off x="3879" y="3662"/>
              <a:ext cx="33" cy="63"/>
            </a:xfrm>
            <a:custGeom>
              <a:avLst/>
              <a:gdLst>
                <a:gd name="T0" fmla="*/ 0 w 33"/>
                <a:gd name="T1" fmla="*/ 62 h 63"/>
                <a:gd name="T2" fmla="*/ 0 w 33"/>
                <a:gd name="T3" fmla="*/ 14 h 63"/>
                <a:gd name="T4" fmla="*/ 32 w 33"/>
                <a:gd name="T5" fmla="*/ 0 h 63"/>
                <a:gd name="T6" fmla="*/ 28 w 33"/>
                <a:gd name="T7" fmla="*/ 45 h 63"/>
                <a:gd name="T8" fmla="*/ 0 w 33"/>
                <a:gd name="T9" fmla="*/ 62 h 63"/>
                <a:gd name="T10" fmla="*/ 0 60000 65536"/>
                <a:gd name="T11" fmla="*/ 0 60000 65536"/>
                <a:gd name="T12" fmla="*/ 0 60000 65536"/>
                <a:gd name="T13" fmla="*/ 0 60000 65536"/>
                <a:gd name="T14" fmla="*/ 0 60000 65536"/>
                <a:gd name="T15" fmla="*/ 0 w 33"/>
                <a:gd name="T16" fmla="*/ 0 h 63"/>
                <a:gd name="T17" fmla="*/ 33 w 33"/>
                <a:gd name="T18" fmla="*/ 63 h 63"/>
              </a:gdLst>
              <a:ahLst/>
              <a:cxnLst>
                <a:cxn ang="T10">
                  <a:pos x="T0" y="T1"/>
                </a:cxn>
                <a:cxn ang="T11">
                  <a:pos x="T2" y="T3"/>
                </a:cxn>
                <a:cxn ang="T12">
                  <a:pos x="T4" y="T5"/>
                </a:cxn>
                <a:cxn ang="T13">
                  <a:pos x="T6" y="T7"/>
                </a:cxn>
                <a:cxn ang="T14">
                  <a:pos x="T8" y="T9"/>
                </a:cxn>
              </a:cxnLst>
              <a:rect l="T15" t="T16" r="T17" b="T18"/>
              <a:pathLst>
                <a:path w="33" h="63">
                  <a:moveTo>
                    <a:pt x="0" y="62"/>
                  </a:moveTo>
                  <a:lnTo>
                    <a:pt x="0" y="14"/>
                  </a:lnTo>
                  <a:lnTo>
                    <a:pt x="32" y="0"/>
                  </a:lnTo>
                  <a:lnTo>
                    <a:pt x="28" y="45"/>
                  </a:lnTo>
                  <a:lnTo>
                    <a:pt x="0" y="62"/>
                  </a:lnTo>
                </a:path>
              </a:pathLst>
            </a:custGeom>
            <a:solidFill>
              <a:srgbClr val="480060"/>
            </a:solidFill>
            <a:ln w="9525" cap="rnd">
              <a:noFill/>
              <a:round/>
              <a:headEnd/>
              <a:tailEnd/>
            </a:ln>
          </p:spPr>
          <p:txBody>
            <a:bodyPr/>
            <a:lstStyle/>
            <a:p>
              <a:endParaRPr lang="en-US" sz="2400"/>
            </a:p>
          </p:txBody>
        </p:sp>
        <p:sp>
          <p:nvSpPr>
            <p:cNvPr id="389" name="Freeform 387"/>
            <p:cNvSpPr>
              <a:spLocks/>
            </p:cNvSpPr>
            <p:nvPr/>
          </p:nvSpPr>
          <p:spPr bwMode="auto">
            <a:xfrm>
              <a:off x="3879" y="3662"/>
              <a:ext cx="33" cy="63"/>
            </a:xfrm>
            <a:custGeom>
              <a:avLst/>
              <a:gdLst>
                <a:gd name="T0" fmla="*/ 0 w 33"/>
                <a:gd name="T1" fmla="*/ 62 h 63"/>
                <a:gd name="T2" fmla="*/ 0 w 33"/>
                <a:gd name="T3" fmla="*/ 14 h 63"/>
                <a:gd name="T4" fmla="*/ 32 w 33"/>
                <a:gd name="T5" fmla="*/ 0 h 63"/>
                <a:gd name="T6" fmla="*/ 28 w 33"/>
                <a:gd name="T7" fmla="*/ 45 h 63"/>
                <a:gd name="T8" fmla="*/ 0 w 33"/>
                <a:gd name="T9" fmla="*/ 62 h 63"/>
                <a:gd name="T10" fmla="*/ 0 60000 65536"/>
                <a:gd name="T11" fmla="*/ 0 60000 65536"/>
                <a:gd name="T12" fmla="*/ 0 60000 65536"/>
                <a:gd name="T13" fmla="*/ 0 60000 65536"/>
                <a:gd name="T14" fmla="*/ 0 60000 65536"/>
                <a:gd name="T15" fmla="*/ 0 w 33"/>
                <a:gd name="T16" fmla="*/ 0 h 63"/>
                <a:gd name="T17" fmla="*/ 33 w 33"/>
                <a:gd name="T18" fmla="*/ 63 h 63"/>
              </a:gdLst>
              <a:ahLst/>
              <a:cxnLst>
                <a:cxn ang="T10">
                  <a:pos x="T0" y="T1"/>
                </a:cxn>
                <a:cxn ang="T11">
                  <a:pos x="T2" y="T3"/>
                </a:cxn>
                <a:cxn ang="T12">
                  <a:pos x="T4" y="T5"/>
                </a:cxn>
                <a:cxn ang="T13">
                  <a:pos x="T6" y="T7"/>
                </a:cxn>
                <a:cxn ang="T14">
                  <a:pos x="T8" y="T9"/>
                </a:cxn>
              </a:cxnLst>
              <a:rect l="T15" t="T16" r="T17" b="T18"/>
              <a:pathLst>
                <a:path w="33" h="63">
                  <a:moveTo>
                    <a:pt x="0" y="62"/>
                  </a:moveTo>
                  <a:lnTo>
                    <a:pt x="0" y="14"/>
                  </a:lnTo>
                  <a:lnTo>
                    <a:pt x="32" y="0"/>
                  </a:lnTo>
                  <a:lnTo>
                    <a:pt x="28" y="45"/>
                  </a:lnTo>
                  <a:lnTo>
                    <a:pt x="0" y="62"/>
                  </a:lnTo>
                </a:path>
              </a:pathLst>
            </a:custGeom>
            <a:noFill/>
            <a:ln w="12700" cap="rnd">
              <a:solidFill>
                <a:srgbClr val="000000"/>
              </a:solidFill>
              <a:round/>
              <a:headEnd type="none" w="sm" len="sm"/>
              <a:tailEnd type="none" w="sm" len="sm"/>
            </a:ln>
          </p:spPr>
          <p:txBody>
            <a:bodyPr/>
            <a:lstStyle/>
            <a:p>
              <a:endParaRPr lang="en-US" sz="2400"/>
            </a:p>
          </p:txBody>
        </p:sp>
        <p:sp>
          <p:nvSpPr>
            <p:cNvPr id="390" name="Freeform 388"/>
            <p:cNvSpPr>
              <a:spLocks/>
            </p:cNvSpPr>
            <p:nvPr/>
          </p:nvSpPr>
          <p:spPr bwMode="auto">
            <a:xfrm>
              <a:off x="3785" y="3685"/>
              <a:ext cx="35" cy="64"/>
            </a:xfrm>
            <a:custGeom>
              <a:avLst/>
              <a:gdLst>
                <a:gd name="T0" fmla="*/ 0 w 35"/>
                <a:gd name="T1" fmla="*/ 63 h 64"/>
                <a:gd name="T2" fmla="*/ 0 w 35"/>
                <a:gd name="T3" fmla="*/ 15 h 64"/>
                <a:gd name="T4" fmla="*/ 34 w 35"/>
                <a:gd name="T5" fmla="*/ 0 h 64"/>
                <a:gd name="T6" fmla="*/ 32 w 35"/>
                <a:gd name="T7" fmla="*/ 46 h 64"/>
                <a:gd name="T8" fmla="*/ 0 w 35"/>
                <a:gd name="T9" fmla="*/ 63 h 64"/>
                <a:gd name="T10" fmla="*/ 0 60000 65536"/>
                <a:gd name="T11" fmla="*/ 0 60000 65536"/>
                <a:gd name="T12" fmla="*/ 0 60000 65536"/>
                <a:gd name="T13" fmla="*/ 0 60000 65536"/>
                <a:gd name="T14" fmla="*/ 0 60000 65536"/>
                <a:gd name="T15" fmla="*/ 0 w 35"/>
                <a:gd name="T16" fmla="*/ 0 h 64"/>
                <a:gd name="T17" fmla="*/ 35 w 35"/>
                <a:gd name="T18" fmla="*/ 64 h 64"/>
              </a:gdLst>
              <a:ahLst/>
              <a:cxnLst>
                <a:cxn ang="T10">
                  <a:pos x="T0" y="T1"/>
                </a:cxn>
                <a:cxn ang="T11">
                  <a:pos x="T2" y="T3"/>
                </a:cxn>
                <a:cxn ang="T12">
                  <a:pos x="T4" y="T5"/>
                </a:cxn>
                <a:cxn ang="T13">
                  <a:pos x="T6" y="T7"/>
                </a:cxn>
                <a:cxn ang="T14">
                  <a:pos x="T8" y="T9"/>
                </a:cxn>
              </a:cxnLst>
              <a:rect l="T15" t="T16" r="T17" b="T18"/>
              <a:pathLst>
                <a:path w="35" h="64">
                  <a:moveTo>
                    <a:pt x="0" y="63"/>
                  </a:moveTo>
                  <a:lnTo>
                    <a:pt x="0" y="15"/>
                  </a:lnTo>
                  <a:lnTo>
                    <a:pt x="34" y="0"/>
                  </a:lnTo>
                  <a:lnTo>
                    <a:pt x="32" y="46"/>
                  </a:lnTo>
                  <a:lnTo>
                    <a:pt x="0" y="63"/>
                  </a:lnTo>
                </a:path>
              </a:pathLst>
            </a:custGeom>
            <a:solidFill>
              <a:srgbClr val="480060"/>
            </a:solidFill>
            <a:ln w="9525" cap="rnd">
              <a:noFill/>
              <a:round/>
              <a:headEnd/>
              <a:tailEnd/>
            </a:ln>
          </p:spPr>
          <p:txBody>
            <a:bodyPr/>
            <a:lstStyle/>
            <a:p>
              <a:endParaRPr lang="en-US" sz="2400"/>
            </a:p>
          </p:txBody>
        </p:sp>
        <p:sp>
          <p:nvSpPr>
            <p:cNvPr id="391" name="Freeform 389"/>
            <p:cNvSpPr>
              <a:spLocks/>
            </p:cNvSpPr>
            <p:nvPr/>
          </p:nvSpPr>
          <p:spPr bwMode="auto">
            <a:xfrm>
              <a:off x="3785" y="3685"/>
              <a:ext cx="35" cy="64"/>
            </a:xfrm>
            <a:custGeom>
              <a:avLst/>
              <a:gdLst>
                <a:gd name="T0" fmla="*/ 0 w 35"/>
                <a:gd name="T1" fmla="*/ 63 h 64"/>
                <a:gd name="T2" fmla="*/ 0 w 35"/>
                <a:gd name="T3" fmla="*/ 15 h 64"/>
                <a:gd name="T4" fmla="*/ 34 w 35"/>
                <a:gd name="T5" fmla="*/ 0 h 64"/>
                <a:gd name="T6" fmla="*/ 32 w 35"/>
                <a:gd name="T7" fmla="*/ 46 h 64"/>
                <a:gd name="T8" fmla="*/ 0 w 35"/>
                <a:gd name="T9" fmla="*/ 63 h 64"/>
                <a:gd name="T10" fmla="*/ 0 60000 65536"/>
                <a:gd name="T11" fmla="*/ 0 60000 65536"/>
                <a:gd name="T12" fmla="*/ 0 60000 65536"/>
                <a:gd name="T13" fmla="*/ 0 60000 65536"/>
                <a:gd name="T14" fmla="*/ 0 60000 65536"/>
                <a:gd name="T15" fmla="*/ 0 w 35"/>
                <a:gd name="T16" fmla="*/ 0 h 64"/>
                <a:gd name="T17" fmla="*/ 35 w 35"/>
                <a:gd name="T18" fmla="*/ 64 h 64"/>
              </a:gdLst>
              <a:ahLst/>
              <a:cxnLst>
                <a:cxn ang="T10">
                  <a:pos x="T0" y="T1"/>
                </a:cxn>
                <a:cxn ang="T11">
                  <a:pos x="T2" y="T3"/>
                </a:cxn>
                <a:cxn ang="T12">
                  <a:pos x="T4" y="T5"/>
                </a:cxn>
                <a:cxn ang="T13">
                  <a:pos x="T6" y="T7"/>
                </a:cxn>
                <a:cxn ang="T14">
                  <a:pos x="T8" y="T9"/>
                </a:cxn>
              </a:cxnLst>
              <a:rect l="T15" t="T16" r="T17" b="T18"/>
              <a:pathLst>
                <a:path w="35" h="64">
                  <a:moveTo>
                    <a:pt x="0" y="63"/>
                  </a:moveTo>
                  <a:lnTo>
                    <a:pt x="0" y="15"/>
                  </a:lnTo>
                  <a:lnTo>
                    <a:pt x="34" y="0"/>
                  </a:lnTo>
                  <a:lnTo>
                    <a:pt x="32" y="46"/>
                  </a:lnTo>
                  <a:lnTo>
                    <a:pt x="0" y="63"/>
                  </a:lnTo>
                </a:path>
              </a:pathLst>
            </a:custGeom>
            <a:noFill/>
            <a:ln w="12700" cap="rnd">
              <a:solidFill>
                <a:srgbClr val="000000"/>
              </a:solidFill>
              <a:round/>
              <a:headEnd type="none" w="sm" len="sm"/>
              <a:tailEnd type="none" w="sm" len="sm"/>
            </a:ln>
          </p:spPr>
          <p:txBody>
            <a:bodyPr/>
            <a:lstStyle/>
            <a:p>
              <a:endParaRPr lang="en-US" sz="2400"/>
            </a:p>
          </p:txBody>
        </p:sp>
        <p:sp>
          <p:nvSpPr>
            <p:cNvPr id="392" name="Freeform 390"/>
            <p:cNvSpPr>
              <a:spLocks/>
            </p:cNvSpPr>
            <p:nvPr/>
          </p:nvSpPr>
          <p:spPr bwMode="auto">
            <a:xfrm>
              <a:off x="3732" y="3722"/>
              <a:ext cx="36" cy="66"/>
            </a:xfrm>
            <a:custGeom>
              <a:avLst/>
              <a:gdLst>
                <a:gd name="T0" fmla="*/ 0 w 36"/>
                <a:gd name="T1" fmla="*/ 65 h 66"/>
                <a:gd name="T2" fmla="*/ 0 w 36"/>
                <a:gd name="T3" fmla="*/ 17 h 66"/>
                <a:gd name="T4" fmla="*/ 35 w 36"/>
                <a:gd name="T5" fmla="*/ 0 h 66"/>
                <a:gd name="T6" fmla="*/ 34 w 36"/>
                <a:gd name="T7" fmla="*/ 47 h 66"/>
                <a:gd name="T8" fmla="*/ 0 w 36"/>
                <a:gd name="T9" fmla="*/ 65 h 66"/>
                <a:gd name="T10" fmla="*/ 0 60000 65536"/>
                <a:gd name="T11" fmla="*/ 0 60000 65536"/>
                <a:gd name="T12" fmla="*/ 0 60000 65536"/>
                <a:gd name="T13" fmla="*/ 0 60000 65536"/>
                <a:gd name="T14" fmla="*/ 0 60000 65536"/>
                <a:gd name="T15" fmla="*/ 0 w 36"/>
                <a:gd name="T16" fmla="*/ 0 h 66"/>
                <a:gd name="T17" fmla="*/ 36 w 36"/>
                <a:gd name="T18" fmla="*/ 66 h 66"/>
              </a:gdLst>
              <a:ahLst/>
              <a:cxnLst>
                <a:cxn ang="T10">
                  <a:pos x="T0" y="T1"/>
                </a:cxn>
                <a:cxn ang="T11">
                  <a:pos x="T2" y="T3"/>
                </a:cxn>
                <a:cxn ang="T12">
                  <a:pos x="T4" y="T5"/>
                </a:cxn>
                <a:cxn ang="T13">
                  <a:pos x="T6" y="T7"/>
                </a:cxn>
                <a:cxn ang="T14">
                  <a:pos x="T8" y="T9"/>
                </a:cxn>
              </a:cxnLst>
              <a:rect l="T15" t="T16" r="T17" b="T18"/>
              <a:pathLst>
                <a:path w="36" h="66">
                  <a:moveTo>
                    <a:pt x="0" y="65"/>
                  </a:moveTo>
                  <a:lnTo>
                    <a:pt x="0" y="17"/>
                  </a:lnTo>
                  <a:lnTo>
                    <a:pt x="35" y="0"/>
                  </a:lnTo>
                  <a:lnTo>
                    <a:pt x="34" y="47"/>
                  </a:lnTo>
                  <a:lnTo>
                    <a:pt x="0" y="65"/>
                  </a:lnTo>
                </a:path>
              </a:pathLst>
            </a:custGeom>
            <a:solidFill>
              <a:srgbClr val="480060"/>
            </a:solidFill>
            <a:ln w="9525" cap="rnd">
              <a:noFill/>
              <a:round/>
              <a:headEnd/>
              <a:tailEnd/>
            </a:ln>
          </p:spPr>
          <p:txBody>
            <a:bodyPr/>
            <a:lstStyle/>
            <a:p>
              <a:endParaRPr lang="en-US" sz="2400"/>
            </a:p>
          </p:txBody>
        </p:sp>
        <p:sp>
          <p:nvSpPr>
            <p:cNvPr id="393" name="Freeform 391"/>
            <p:cNvSpPr>
              <a:spLocks/>
            </p:cNvSpPr>
            <p:nvPr/>
          </p:nvSpPr>
          <p:spPr bwMode="auto">
            <a:xfrm>
              <a:off x="3732" y="3722"/>
              <a:ext cx="36" cy="66"/>
            </a:xfrm>
            <a:custGeom>
              <a:avLst/>
              <a:gdLst>
                <a:gd name="T0" fmla="*/ 0 w 36"/>
                <a:gd name="T1" fmla="*/ 65 h 66"/>
                <a:gd name="T2" fmla="*/ 0 w 36"/>
                <a:gd name="T3" fmla="*/ 17 h 66"/>
                <a:gd name="T4" fmla="*/ 35 w 36"/>
                <a:gd name="T5" fmla="*/ 0 h 66"/>
                <a:gd name="T6" fmla="*/ 34 w 36"/>
                <a:gd name="T7" fmla="*/ 47 h 66"/>
                <a:gd name="T8" fmla="*/ 0 w 36"/>
                <a:gd name="T9" fmla="*/ 65 h 66"/>
                <a:gd name="T10" fmla="*/ 0 60000 65536"/>
                <a:gd name="T11" fmla="*/ 0 60000 65536"/>
                <a:gd name="T12" fmla="*/ 0 60000 65536"/>
                <a:gd name="T13" fmla="*/ 0 60000 65536"/>
                <a:gd name="T14" fmla="*/ 0 60000 65536"/>
                <a:gd name="T15" fmla="*/ 0 w 36"/>
                <a:gd name="T16" fmla="*/ 0 h 66"/>
                <a:gd name="T17" fmla="*/ 36 w 36"/>
                <a:gd name="T18" fmla="*/ 66 h 66"/>
              </a:gdLst>
              <a:ahLst/>
              <a:cxnLst>
                <a:cxn ang="T10">
                  <a:pos x="T0" y="T1"/>
                </a:cxn>
                <a:cxn ang="T11">
                  <a:pos x="T2" y="T3"/>
                </a:cxn>
                <a:cxn ang="T12">
                  <a:pos x="T4" y="T5"/>
                </a:cxn>
                <a:cxn ang="T13">
                  <a:pos x="T6" y="T7"/>
                </a:cxn>
                <a:cxn ang="T14">
                  <a:pos x="T8" y="T9"/>
                </a:cxn>
              </a:cxnLst>
              <a:rect l="T15" t="T16" r="T17" b="T18"/>
              <a:pathLst>
                <a:path w="36" h="66">
                  <a:moveTo>
                    <a:pt x="0" y="65"/>
                  </a:moveTo>
                  <a:lnTo>
                    <a:pt x="0" y="17"/>
                  </a:lnTo>
                  <a:lnTo>
                    <a:pt x="35" y="0"/>
                  </a:lnTo>
                  <a:lnTo>
                    <a:pt x="34" y="47"/>
                  </a:lnTo>
                  <a:lnTo>
                    <a:pt x="0" y="65"/>
                  </a:lnTo>
                </a:path>
              </a:pathLst>
            </a:custGeom>
            <a:noFill/>
            <a:ln w="12700" cap="rnd">
              <a:solidFill>
                <a:srgbClr val="000000"/>
              </a:solidFill>
              <a:round/>
              <a:headEnd type="none" w="sm" len="sm"/>
              <a:tailEnd type="none" w="sm" len="sm"/>
            </a:ln>
          </p:spPr>
          <p:txBody>
            <a:bodyPr/>
            <a:lstStyle/>
            <a:p>
              <a:endParaRPr lang="en-US" sz="2400"/>
            </a:p>
          </p:txBody>
        </p:sp>
        <p:sp>
          <p:nvSpPr>
            <p:cNvPr id="394" name="Freeform 392"/>
            <p:cNvSpPr>
              <a:spLocks/>
            </p:cNvSpPr>
            <p:nvPr/>
          </p:nvSpPr>
          <p:spPr bwMode="auto">
            <a:xfrm>
              <a:off x="3942" y="3516"/>
              <a:ext cx="122" cy="74"/>
            </a:xfrm>
            <a:custGeom>
              <a:avLst/>
              <a:gdLst>
                <a:gd name="T0" fmla="*/ 0 w 122"/>
                <a:gd name="T1" fmla="*/ 42 h 74"/>
                <a:gd name="T2" fmla="*/ 118 w 122"/>
                <a:gd name="T3" fmla="*/ 73 h 74"/>
                <a:gd name="T4" fmla="*/ 121 w 122"/>
                <a:gd name="T5" fmla="*/ 28 h 74"/>
                <a:gd name="T6" fmla="*/ 1 w 122"/>
                <a:gd name="T7" fmla="*/ 0 h 74"/>
                <a:gd name="T8" fmla="*/ 0 w 122"/>
                <a:gd name="T9" fmla="*/ 42 h 74"/>
                <a:gd name="T10" fmla="*/ 0 60000 65536"/>
                <a:gd name="T11" fmla="*/ 0 60000 65536"/>
                <a:gd name="T12" fmla="*/ 0 60000 65536"/>
                <a:gd name="T13" fmla="*/ 0 60000 65536"/>
                <a:gd name="T14" fmla="*/ 0 60000 65536"/>
                <a:gd name="T15" fmla="*/ 0 w 122"/>
                <a:gd name="T16" fmla="*/ 0 h 74"/>
                <a:gd name="T17" fmla="*/ 122 w 122"/>
                <a:gd name="T18" fmla="*/ 74 h 74"/>
              </a:gdLst>
              <a:ahLst/>
              <a:cxnLst>
                <a:cxn ang="T10">
                  <a:pos x="T0" y="T1"/>
                </a:cxn>
                <a:cxn ang="T11">
                  <a:pos x="T2" y="T3"/>
                </a:cxn>
                <a:cxn ang="T12">
                  <a:pos x="T4" y="T5"/>
                </a:cxn>
                <a:cxn ang="T13">
                  <a:pos x="T6" y="T7"/>
                </a:cxn>
                <a:cxn ang="T14">
                  <a:pos x="T8" y="T9"/>
                </a:cxn>
              </a:cxnLst>
              <a:rect l="T15" t="T16" r="T17" b="T18"/>
              <a:pathLst>
                <a:path w="122" h="74">
                  <a:moveTo>
                    <a:pt x="0" y="42"/>
                  </a:moveTo>
                  <a:lnTo>
                    <a:pt x="118" y="73"/>
                  </a:lnTo>
                  <a:lnTo>
                    <a:pt x="121" y="28"/>
                  </a:lnTo>
                  <a:lnTo>
                    <a:pt x="1" y="0"/>
                  </a:lnTo>
                  <a:lnTo>
                    <a:pt x="0" y="42"/>
                  </a:lnTo>
                </a:path>
              </a:pathLst>
            </a:custGeom>
            <a:solidFill>
              <a:srgbClr val="A0E0E0"/>
            </a:solidFill>
            <a:ln w="9525" cap="rnd">
              <a:noFill/>
              <a:round/>
              <a:headEnd/>
              <a:tailEnd/>
            </a:ln>
          </p:spPr>
          <p:txBody>
            <a:bodyPr/>
            <a:lstStyle/>
            <a:p>
              <a:endParaRPr lang="en-US" sz="2400"/>
            </a:p>
          </p:txBody>
        </p:sp>
        <p:sp>
          <p:nvSpPr>
            <p:cNvPr id="395" name="Freeform 393"/>
            <p:cNvSpPr>
              <a:spLocks/>
            </p:cNvSpPr>
            <p:nvPr/>
          </p:nvSpPr>
          <p:spPr bwMode="auto">
            <a:xfrm>
              <a:off x="3942" y="3516"/>
              <a:ext cx="122" cy="74"/>
            </a:xfrm>
            <a:custGeom>
              <a:avLst/>
              <a:gdLst>
                <a:gd name="T0" fmla="*/ 0 w 122"/>
                <a:gd name="T1" fmla="*/ 42 h 74"/>
                <a:gd name="T2" fmla="*/ 118 w 122"/>
                <a:gd name="T3" fmla="*/ 73 h 74"/>
                <a:gd name="T4" fmla="*/ 121 w 122"/>
                <a:gd name="T5" fmla="*/ 28 h 74"/>
                <a:gd name="T6" fmla="*/ 1 w 122"/>
                <a:gd name="T7" fmla="*/ 0 h 74"/>
                <a:gd name="T8" fmla="*/ 0 w 122"/>
                <a:gd name="T9" fmla="*/ 42 h 74"/>
                <a:gd name="T10" fmla="*/ 0 60000 65536"/>
                <a:gd name="T11" fmla="*/ 0 60000 65536"/>
                <a:gd name="T12" fmla="*/ 0 60000 65536"/>
                <a:gd name="T13" fmla="*/ 0 60000 65536"/>
                <a:gd name="T14" fmla="*/ 0 60000 65536"/>
                <a:gd name="T15" fmla="*/ 0 w 122"/>
                <a:gd name="T16" fmla="*/ 0 h 74"/>
                <a:gd name="T17" fmla="*/ 122 w 122"/>
                <a:gd name="T18" fmla="*/ 74 h 74"/>
              </a:gdLst>
              <a:ahLst/>
              <a:cxnLst>
                <a:cxn ang="T10">
                  <a:pos x="T0" y="T1"/>
                </a:cxn>
                <a:cxn ang="T11">
                  <a:pos x="T2" y="T3"/>
                </a:cxn>
                <a:cxn ang="T12">
                  <a:pos x="T4" y="T5"/>
                </a:cxn>
                <a:cxn ang="T13">
                  <a:pos x="T6" y="T7"/>
                </a:cxn>
                <a:cxn ang="T14">
                  <a:pos x="T8" y="T9"/>
                </a:cxn>
              </a:cxnLst>
              <a:rect l="T15" t="T16" r="T17" b="T18"/>
              <a:pathLst>
                <a:path w="122" h="74">
                  <a:moveTo>
                    <a:pt x="0" y="42"/>
                  </a:moveTo>
                  <a:lnTo>
                    <a:pt x="118" y="73"/>
                  </a:lnTo>
                  <a:lnTo>
                    <a:pt x="121" y="28"/>
                  </a:lnTo>
                  <a:lnTo>
                    <a:pt x="1" y="0"/>
                  </a:lnTo>
                  <a:lnTo>
                    <a:pt x="0" y="42"/>
                  </a:lnTo>
                </a:path>
              </a:pathLst>
            </a:custGeom>
            <a:noFill/>
            <a:ln w="12700" cap="rnd">
              <a:solidFill>
                <a:srgbClr val="000000"/>
              </a:solidFill>
              <a:round/>
              <a:headEnd type="none" w="sm" len="sm"/>
              <a:tailEnd type="none" w="sm" len="sm"/>
            </a:ln>
          </p:spPr>
          <p:txBody>
            <a:bodyPr/>
            <a:lstStyle/>
            <a:p>
              <a:endParaRPr lang="en-US" sz="2400"/>
            </a:p>
          </p:txBody>
        </p:sp>
        <p:sp>
          <p:nvSpPr>
            <p:cNvPr id="396" name="Freeform 394"/>
            <p:cNvSpPr>
              <a:spLocks/>
            </p:cNvSpPr>
            <p:nvPr/>
          </p:nvSpPr>
          <p:spPr bwMode="auto">
            <a:xfrm>
              <a:off x="3883" y="3541"/>
              <a:ext cx="47" cy="58"/>
            </a:xfrm>
            <a:custGeom>
              <a:avLst/>
              <a:gdLst>
                <a:gd name="T0" fmla="*/ 0 w 47"/>
                <a:gd name="T1" fmla="*/ 45 h 58"/>
                <a:gd name="T2" fmla="*/ 45 w 47"/>
                <a:gd name="T3" fmla="*/ 57 h 58"/>
                <a:gd name="T4" fmla="*/ 46 w 47"/>
                <a:gd name="T5" fmla="*/ 12 h 58"/>
                <a:gd name="T6" fmla="*/ 0 w 47"/>
                <a:gd name="T7" fmla="*/ 0 h 58"/>
                <a:gd name="T8" fmla="*/ 0 w 47"/>
                <a:gd name="T9" fmla="*/ 45 h 58"/>
                <a:gd name="T10" fmla="*/ 0 60000 65536"/>
                <a:gd name="T11" fmla="*/ 0 60000 65536"/>
                <a:gd name="T12" fmla="*/ 0 60000 65536"/>
                <a:gd name="T13" fmla="*/ 0 60000 65536"/>
                <a:gd name="T14" fmla="*/ 0 60000 65536"/>
                <a:gd name="T15" fmla="*/ 0 w 47"/>
                <a:gd name="T16" fmla="*/ 0 h 58"/>
                <a:gd name="T17" fmla="*/ 47 w 47"/>
                <a:gd name="T18" fmla="*/ 58 h 58"/>
              </a:gdLst>
              <a:ahLst/>
              <a:cxnLst>
                <a:cxn ang="T10">
                  <a:pos x="T0" y="T1"/>
                </a:cxn>
                <a:cxn ang="T11">
                  <a:pos x="T2" y="T3"/>
                </a:cxn>
                <a:cxn ang="T12">
                  <a:pos x="T4" y="T5"/>
                </a:cxn>
                <a:cxn ang="T13">
                  <a:pos x="T6" y="T7"/>
                </a:cxn>
                <a:cxn ang="T14">
                  <a:pos x="T8" y="T9"/>
                </a:cxn>
              </a:cxnLst>
              <a:rect l="T15" t="T16" r="T17" b="T18"/>
              <a:pathLst>
                <a:path w="47" h="58">
                  <a:moveTo>
                    <a:pt x="0" y="45"/>
                  </a:moveTo>
                  <a:lnTo>
                    <a:pt x="45" y="57"/>
                  </a:lnTo>
                  <a:lnTo>
                    <a:pt x="46" y="12"/>
                  </a:lnTo>
                  <a:lnTo>
                    <a:pt x="0" y="0"/>
                  </a:lnTo>
                  <a:lnTo>
                    <a:pt x="0" y="45"/>
                  </a:lnTo>
                </a:path>
              </a:pathLst>
            </a:custGeom>
            <a:solidFill>
              <a:srgbClr val="A0E0E0"/>
            </a:solidFill>
            <a:ln w="9525" cap="rnd">
              <a:noFill/>
              <a:round/>
              <a:headEnd/>
              <a:tailEnd/>
            </a:ln>
          </p:spPr>
          <p:txBody>
            <a:bodyPr/>
            <a:lstStyle/>
            <a:p>
              <a:endParaRPr lang="en-US" sz="2400"/>
            </a:p>
          </p:txBody>
        </p:sp>
        <p:sp>
          <p:nvSpPr>
            <p:cNvPr id="397" name="Freeform 395"/>
            <p:cNvSpPr>
              <a:spLocks/>
            </p:cNvSpPr>
            <p:nvPr/>
          </p:nvSpPr>
          <p:spPr bwMode="auto">
            <a:xfrm>
              <a:off x="3883" y="3541"/>
              <a:ext cx="47" cy="58"/>
            </a:xfrm>
            <a:custGeom>
              <a:avLst/>
              <a:gdLst>
                <a:gd name="T0" fmla="*/ 0 w 47"/>
                <a:gd name="T1" fmla="*/ 45 h 58"/>
                <a:gd name="T2" fmla="*/ 45 w 47"/>
                <a:gd name="T3" fmla="*/ 57 h 58"/>
                <a:gd name="T4" fmla="*/ 46 w 47"/>
                <a:gd name="T5" fmla="*/ 12 h 58"/>
                <a:gd name="T6" fmla="*/ 0 w 47"/>
                <a:gd name="T7" fmla="*/ 0 h 58"/>
                <a:gd name="T8" fmla="*/ 0 w 47"/>
                <a:gd name="T9" fmla="*/ 45 h 58"/>
                <a:gd name="T10" fmla="*/ 0 60000 65536"/>
                <a:gd name="T11" fmla="*/ 0 60000 65536"/>
                <a:gd name="T12" fmla="*/ 0 60000 65536"/>
                <a:gd name="T13" fmla="*/ 0 60000 65536"/>
                <a:gd name="T14" fmla="*/ 0 60000 65536"/>
                <a:gd name="T15" fmla="*/ 0 w 47"/>
                <a:gd name="T16" fmla="*/ 0 h 58"/>
                <a:gd name="T17" fmla="*/ 47 w 47"/>
                <a:gd name="T18" fmla="*/ 58 h 58"/>
              </a:gdLst>
              <a:ahLst/>
              <a:cxnLst>
                <a:cxn ang="T10">
                  <a:pos x="T0" y="T1"/>
                </a:cxn>
                <a:cxn ang="T11">
                  <a:pos x="T2" y="T3"/>
                </a:cxn>
                <a:cxn ang="T12">
                  <a:pos x="T4" y="T5"/>
                </a:cxn>
                <a:cxn ang="T13">
                  <a:pos x="T6" y="T7"/>
                </a:cxn>
                <a:cxn ang="T14">
                  <a:pos x="T8" y="T9"/>
                </a:cxn>
              </a:cxnLst>
              <a:rect l="T15" t="T16" r="T17" b="T18"/>
              <a:pathLst>
                <a:path w="47" h="58">
                  <a:moveTo>
                    <a:pt x="0" y="45"/>
                  </a:moveTo>
                  <a:lnTo>
                    <a:pt x="45" y="57"/>
                  </a:lnTo>
                  <a:lnTo>
                    <a:pt x="46" y="12"/>
                  </a:lnTo>
                  <a:lnTo>
                    <a:pt x="0" y="0"/>
                  </a:lnTo>
                  <a:lnTo>
                    <a:pt x="0" y="45"/>
                  </a:lnTo>
                </a:path>
              </a:pathLst>
            </a:custGeom>
            <a:noFill/>
            <a:ln w="12700" cap="rnd">
              <a:solidFill>
                <a:srgbClr val="000000"/>
              </a:solidFill>
              <a:round/>
              <a:headEnd type="none" w="sm" len="sm"/>
              <a:tailEnd type="none" w="sm" len="sm"/>
            </a:ln>
          </p:spPr>
          <p:txBody>
            <a:bodyPr/>
            <a:lstStyle/>
            <a:p>
              <a:endParaRPr lang="en-US" sz="2400"/>
            </a:p>
          </p:txBody>
        </p:sp>
        <p:sp>
          <p:nvSpPr>
            <p:cNvPr id="398" name="Freeform 396"/>
            <p:cNvSpPr>
              <a:spLocks/>
            </p:cNvSpPr>
            <p:nvPr/>
          </p:nvSpPr>
          <p:spPr bwMode="auto">
            <a:xfrm>
              <a:off x="3822" y="3569"/>
              <a:ext cx="79" cy="67"/>
            </a:xfrm>
            <a:custGeom>
              <a:avLst/>
              <a:gdLst>
                <a:gd name="T0" fmla="*/ 0 w 79"/>
                <a:gd name="T1" fmla="*/ 46 h 67"/>
                <a:gd name="T2" fmla="*/ 74 w 79"/>
                <a:gd name="T3" fmla="*/ 66 h 67"/>
                <a:gd name="T4" fmla="*/ 78 w 79"/>
                <a:gd name="T5" fmla="*/ 19 h 67"/>
                <a:gd name="T6" fmla="*/ 1 w 79"/>
                <a:gd name="T7" fmla="*/ 0 h 67"/>
                <a:gd name="T8" fmla="*/ 0 w 79"/>
                <a:gd name="T9" fmla="*/ 46 h 67"/>
                <a:gd name="T10" fmla="*/ 0 60000 65536"/>
                <a:gd name="T11" fmla="*/ 0 60000 65536"/>
                <a:gd name="T12" fmla="*/ 0 60000 65536"/>
                <a:gd name="T13" fmla="*/ 0 60000 65536"/>
                <a:gd name="T14" fmla="*/ 0 60000 65536"/>
                <a:gd name="T15" fmla="*/ 0 w 79"/>
                <a:gd name="T16" fmla="*/ 0 h 67"/>
                <a:gd name="T17" fmla="*/ 79 w 79"/>
                <a:gd name="T18" fmla="*/ 67 h 67"/>
              </a:gdLst>
              <a:ahLst/>
              <a:cxnLst>
                <a:cxn ang="T10">
                  <a:pos x="T0" y="T1"/>
                </a:cxn>
                <a:cxn ang="T11">
                  <a:pos x="T2" y="T3"/>
                </a:cxn>
                <a:cxn ang="T12">
                  <a:pos x="T4" y="T5"/>
                </a:cxn>
                <a:cxn ang="T13">
                  <a:pos x="T6" y="T7"/>
                </a:cxn>
                <a:cxn ang="T14">
                  <a:pos x="T8" y="T9"/>
                </a:cxn>
              </a:cxnLst>
              <a:rect l="T15" t="T16" r="T17" b="T18"/>
              <a:pathLst>
                <a:path w="79" h="67">
                  <a:moveTo>
                    <a:pt x="0" y="46"/>
                  </a:moveTo>
                  <a:lnTo>
                    <a:pt x="74" y="66"/>
                  </a:lnTo>
                  <a:lnTo>
                    <a:pt x="78" y="19"/>
                  </a:lnTo>
                  <a:lnTo>
                    <a:pt x="1" y="0"/>
                  </a:lnTo>
                  <a:lnTo>
                    <a:pt x="0" y="46"/>
                  </a:lnTo>
                </a:path>
              </a:pathLst>
            </a:custGeom>
            <a:solidFill>
              <a:srgbClr val="A0E0E0"/>
            </a:solidFill>
            <a:ln w="9525" cap="rnd">
              <a:noFill/>
              <a:round/>
              <a:headEnd/>
              <a:tailEnd/>
            </a:ln>
          </p:spPr>
          <p:txBody>
            <a:bodyPr/>
            <a:lstStyle/>
            <a:p>
              <a:endParaRPr lang="en-US" sz="2400"/>
            </a:p>
          </p:txBody>
        </p:sp>
        <p:sp>
          <p:nvSpPr>
            <p:cNvPr id="399" name="Freeform 397"/>
            <p:cNvSpPr>
              <a:spLocks/>
            </p:cNvSpPr>
            <p:nvPr/>
          </p:nvSpPr>
          <p:spPr bwMode="auto">
            <a:xfrm>
              <a:off x="3822" y="3569"/>
              <a:ext cx="79" cy="67"/>
            </a:xfrm>
            <a:custGeom>
              <a:avLst/>
              <a:gdLst>
                <a:gd name="T0" fmla="*/ 0 w 79"/>
                <a:gd name="T1" fmla="*/ 46 h 67"/>
                <a:gd name="T2" fmla="*/ 74 w 79"/>
                <a:gd name="T3" fmla="*/ 66 h 67"/>
                <a:gd name="T4" fmla="*/ 78 w 79"/>
                <a:gd name="T5" fmla="*/ 19 h 67"/>
                <a:gd name="T6" fmla="*/ 1 w 79"/>
                <a:gd name="T7" fmla="*/ 0 h 67"/>
                <a:gd name="T8" fmla="*/ 0 w 79"/>
                <a:gd name="T9" fmla="*/ 46 h 67"/>
                <a:gd name="T10" fmla="*/ 0 60000 65536"/>
                <a:gd name="T11" fmla="*/ 0 60000 65536"/>
                <a:gd name="T12" fmla="*/ 0 60000 65536"/>
                <a:gd name="T13" fmla="*/ 0 60000 65536"/>
                <a:gd name="T14" fmla="*/ 0 60000 65536"/>
                <a:gd name="T15" fmla="*/ 0 w 79"/>
                <a:gd name="T16" fmla="*/ 0 h 67"/>
                <a:gd name="T17" fmla="*/ 79 w 79"/>
                <a:gd name="T18" fmla="*/ 67 h 67"/>
              </a:gdLst>
              <a:ahLst/>
              <a:cxnLst>
                <a:cxn ang="T10">
                  <a:pos x="T0" y="T1"/>
                </a:cxn>
                <a:cxn ang="T11">
                  <a:pos x="T2" y="T3"/>
                </a:cxn>
                <a:cxn ang="T12">
                  <a:pos x="T4" y="T5"/>
                </a:cxn>
                <a:cxn ang="T13">
                  <a:pos x="T6" y="T7"/>
                </a:cxn>
                <a:cxn ang="T14">
                  <a:pos x="T8" y="T9"/>
                </a:cxn>
              </a:cxnLst>
              <a:rect l="T15" t="T16" r="T17" b="T18"/>
              <a:pathLst>
                <a:path w="79" h="67">
                  <a:moveTo>
                    <a:pt x="0" y="46"/>
                  </a:moveTo>
                  <a:lnTo>
                    <a:pt x="74" y="66"/>
                  </a:lnTo>
                  <a:lnTo>
                    <a:pt x="78" y="19"/>
                  </a:lnTo>
                  <a:lnTo>
                    <a:pt x="1" y="0"/>
                  </a:lnTo>
                  <a:lnTo>
                    <a:pt x="0" y="46"/>
                  </a:lnTo>
                </a:path>
              </a:pathLst>
            </a:custGeom>
            <a:noFill/>
            <a:ln w="12700" cap="rnd">
              <a:solidFill>
                <a:srgbClr val="000000"/>
              </a:solidFill>
              <a:round/>
              <a:headEnd type="none" w="sm" len="sm"/>
              <a:tailEnd type="none" w="sm" len="sm"/>
            </a:ln>
          </p:spPr>
          <p:txBody>
            <a:bodyPr/>
            <a:lstStyle/>
            <a:p>
              <a:endParaRPr lang="en-US" sz="2400"/>
            </a:p>
          </p:txBody>
        </p:sp>
        <p:sp>
          <p:nvSpPr>
            <p:cNvPr id="400" name="Freeform 398"/>
            <p:cNvSpPr>
              <a:spLocks/>
            </p:cNvSpPr>
            <p:nvPr/>
          </p:nvSpPr>
          <p:spPr bwMode="auto">
            <a:xfrm>
              <a:off x="3757" y="3597"/>
              <a:ext cx="32" cy="57"/>
            </a:xfrm>
            <a:custGeom>
              <a:avLst/>
              <a:gdLst>
                <a:gd name="T0" fmla="*/ 0 w 32"/>
                <a:gd name="T1" fmla="*/ 48 h 57"/>
                <a:gd name="T2" fmla="*/ 30 w 32"/>
                <a:gd name="T3" fmla="*/ 56 h 57"/>
                <a:gd name="T4" fmla="*/ 31 w 32"/>
                <a:gd name="T5" fmla="*/ 9 h 57"/>
                <a:gd name="T6" fmla="*/ 1 w 32"/>
                <a:gd name="T7" fmla="*/ 0 h 57"/>
                <a:gd name="T8" fmla="*/ 0 w 32"/>
                <a:gd name="T9" fmla="*/ 48 h 57"/>
                <a:gd name="T10" fmla="*/ 0 60000 65536"/>
                <a:gd name="T11" fmla="*/ 0 60000 65536"/>
                <a:gd name="T12" fmla="*/ 0 60000 65536"/>
                <a:gd name="T13" fmla="*/ 0 60000 65536"/>
                <a:gd name="T14" fmla="*/ 0 60000 65536"/>
                <a:gd name="T15" fmla="*/ 0 w 32"/>
                <a:gd name="T16" fmla="*/ 0 h 57"/>
                <a:gd name="T17" fmla="*/ 32 w 32"/>
                <a:gd name="T18" fmla="*/ 57 h 57"/>
              </a:gdLst>
              <a:ahLst/>
              <a:cxnLst>
                <a:cxn ang="T10">
                  <a:pos x="T0" y="T1"/>
                </a:cxn>
                <a:cxn ang="T11">
                  <a:pos x="T2" y="T3"/>
                </a:cxn>
                <a:cxn ang="T12">
                  <a:pos x="T4" y="T5"/>
                </a:cxn>
                <a:cxn ang="T13">
                  <a:pos x="T6" y="T7"/>
                </a:cxn>
                <a:cxn ang="T14">
                  <a:pos x="T8" y="T9"/>
                </a:cxn>
              </a:cxnLst>
              <a:rect l="T15" t="T16" r="T17" b="T18"/>
              <a:pathLst>
                <a:path w="32" h="57">
                  <a:moveTo>
                    <a:pt x="0" y="48"/>
                  </a:moveTo>
                  <a:lnTo>
                    <a:pt x="30" y="56"/>
                  </a:lnTo>
                  <a:lnTo>
                    <a:pt x="31" y="9"/>
                  </a:lnTo>
                  <a:lnTo>
                    <a:pt x="1" y="0"/>
                  </a:lnTo>
                  <a:lnTo>
                    <a:pt x="0" y="48"/>
                  </a:lnTo>
                </a:path>
              </a:pathLst>
            </a:custGeom>
            <a:solidFill>
              <a:srgbClr val="A0E0E0"/>
            </a:solidFill>
            <a:ln w="9525" cap="rnd">
              <a:noFill/>
              <a:round/>
              <a:headEnd/>
              <a:tailEnd/>
            </a:ln>
          </p:spPr>
          <p:txBody>
            <a:bodyPr/>
            <a:lstStyle/>
            <a:p>
              <a:endParaRPr lang="en-US" sz="2400"/>
            </a:p>
          </p:txBody>
        </p:sp>
        <p:sp>
          <p:nvSpPr>
            <p:cNvPr id="401" name="Freeform 399"/>
            <p:cNvSpPr>
              <a:spLocks/>
            </p:cNvSpPr>
            <p:nvPr/>
          </p:nvSpPr>
          <p:spPr bwMode="auto">
            <a:xfrm>
              <a:off x="3757" y="3597"/>
              <a:ext cx="32" cy="57"/>
            </a:xfrm>
            <a:custGeom>
              <a:avLst/>
              <a:gdLst>
                <a:gd name="T0" fmla="*/ 0 w 32"/>
                <a:gd name="T1" fmla="*/ 48 h 57"/>
                <a:gd name="T2" fmla="*/ 30 w 32"/>
                <a:gd name="T3" fmla="*/ 56 h 57"/>
                <a:gd name="T4" fmla="*/ 31 w 32"/>
                <a:gd name="T5" fmla="*/ 9 h 57"/>
                <a:gd name="T6" fmla="*/ 1 w 32"/>
                <a:gd name="T7" fmla="*/ 0 h 57"/>
                <a:gd name="T8" fmla="*/ 0 w 32"/>
                <a:gd name="T9" fmla="*/ 48 h 57"/>
                <a:gd name="T10" fmla="*/ 0 60000 65536"/>
                <a:gd name="T11" fmla="*/ 0 60000 65536"/>
                <a:gd name="T12" fmla="*/ 0 60000 65536"/>
                <a:gd name="T13" fmla="*/ 0 60000 65536"/>
                <a:gd name="T14" fmla="*/ 0 60000 65536"/>
                <a:gd name="T15" fmla="*/ 0 w 32"/>
                <a:gd name="T16" fmla="*/ 0 h 57"/>
                <a:gd name="T17" fmla="*/ 32 w 32"/>
                <a:gd name="T18" fmla="*/ 57 h 57"/>
              </a:gdLst>
              <a:ahLst/>
              <a:cxnLst>
                <a:cxn ang="T10">
                  <a:pos x="T0" y="T1"/>
                </a:cxn>
                <a:cxn ang="T11">
                  <a:pos x="T2" y="T3"/>
                </a:cxn>
                <a:cxn ang="T12">
                  <a:pos x="T4" y="T5"/>
                </a:cxn>
                <a:cxn ang="T13">
                  <a:pos x="T6" y="T7"/>
                </a:cxn>
                <a:cxn ang="T14">
                  <a:pos x="T8" y="T9"/>
                </a:cxn>
              </a:cxnLst>
              <a:rect l="T15" t="T16" r="T17" b="T18"/>
              <a:pathLst>
                <a:path w="32" h="57">
                  <a:moveTo>
                    <a:pt x="0" y="48"/>
                  </a:moveTo>
                  <a:lnTo>
                    <a:pt x="30" y="56"/>
                  </a:lnTo>
                  <a:lnTo>
                    <a:pt x="31" y="9"/>
                  </a:lnTo>
                  <a:lnTo>
                    <a:pt x="1" y="0"/>
                  </a:lnTo>
                  <a:lnTo>
                    <a:pt x="0" y="48"/>
                  </a:lnTo>
                </a:path>
              </a:pathLst>
            </a:custGeom>
            <a:noFill/>
            <a:ln w="12700" cap="rnd">
              <a:solidFill>
                <a:srgbClr val="000000"/>
              </a:solidFill>
              <a:round/>
              <a:headEnd type="none" w="sm" len="sm"/>
              <a:tailEnd type="none" w="sm" len="sm"/>
            </a:ln>
          </p:spPr>
          <p:txBody>
            <a:bodyPr/>
            <a:lstStyle/>
            <a:p>
              <a:endParaRPr lang="en-US" sz="2400"/>
            </a:p>
          </p:txBody>
        </p:sp>
        <p:sp>
          <p:nvSpPr>
            <p:cNvPr id="402" name="Freeform 400"/>
            <p:cNvSpPr>
              <a:spLocks/>
            </p:cNvSpPr>
            <p:nvPr/>
          </p:nvSpPr>
          <p:spPr bwMode="auto">
            <a:xfrm>
              <a:off x="3685" y="3628"/>
              <a:ext cx="18" cy="54"/>
            </a:xfrm>
            <a:custGeom>
              <a:avLst/>
              <a:gdLst>
                <a:gd name="T0" fmla="*/ 0 w 18"/>
                <a:gd name="T1" fmla="*/ 47 h 54"/>
                <a:gd name="T2" fmla="*/ 15 w 18"/>
                <a:gd name="T3" fmla="*/ 53 h 54"/>
                <a:gd name="T4" fmla="*/ 17 w 18"/>
                <a:gd name="T5" fmla="*/ 3 h 54"/>
                <a:gd name="T6" fmla="*/ 2 w 18"/>
                <a:gd name="T7" fmla="*/ 0 h 54"/>
                <a:gd name="T8" fmla="*/ 0 w 18"/>
                <a:gd name="T9" fmla="*/ 47 h 54"/>
                <a:gd name="T10" fmla="*/ 0 60000 65536"/>
                <a:gd name="T11" fmla="*/ 0 60000 65536"/>
                <a:gd name="T12" fmla="*/ 0 60000 65536"/>
                <a:gd name="T13" fmla="*/ 0 60000 65536"/>
                <a:gd name="T14" fmla="*/ 0 60000 65536"/>
                <a:gd name="T15" fmla="*/ 0 w 18"/>
                <a:gd name="T16" fmla="*/ 0 h 54"/>
                <a:gd name="T17" fmla="*/ 18 w 18"/>
                <a:gd name="T18" fmla="*/ 54 h 54"/>
              </a:gdLst>
              <a:ahLst/>
              <a:cxnLst>
                <a:cxn ang="T10">
                  <a:pos x="T0" y="T1"/>
                </a:cxn>
                <a:cxn ang="T11">
                  <a:pos x="T2" y="T3"/>
                </a:cxn>
                <a:cxn ang="T12">
                  <a:pos x="T4" y="T5"/>
                </a:cxn>
                <a:cxn ang="T13">
                  <a:pos x="T6" y="T7"/>
                </a:cxn>
                <a:cxn ang="T14">
                  <a:pos x="T8" y="T9"/>
                </a:cxn>
              </a:cxnLst>
              <a:rect l="T15" t="T16" r="T17" b="T18"/>
              <a:pathLst>
                <a:path w="18" h="54">
                  <a:moveTo>
                    <a:pt x="0" y="47"/>
                  </a:moveTo>
                  <a:lnTo>
                    <a:pt x="15" y="53"/>
                  </a:lnTo>
                  <a:lnTo>
                    <a:pt x="17" y="3"/>
                  </a:lnTo>
                  <a:lnTo>
                    <a:pt x="2" y="0"/>
                  </a:lnTo>
                  <a:lnTo>
                    <a:pt x="0" y="47"/>
                  </a:lnTo>
                </a:path>
              </a:pathLst>
            </a:custGeom>
            <a:solidFill>
              <a:srgbClr val="A0E0E0"/>
            </a:solidFill>
            <a:ln w="9525" cap="rnd">
              <a:noFill/>
              <a:round/>
              <a:headEnd/>
              <a:tailEnd/>
            </a:ln>
          </p:spPr>
          <p:txBody>
            <a:bodyPr/>
            <a:lstStyle/>
            <a:p>
              <a:endParaRPr lang="en-US" sz="2400"/>
            </a:p>
          </p:txBody>
        </p:sp>
        <p:sp>
          <p:nvSpPr>
            <p:cNvPr id="403" name="Freeform 401"/>
            <p:cNvSpPr>
              <a:spLocks/>
            </p:cNvSpPr>
            <p:nvPr/>
          </p:nvSpPr>
          <p:spPr bwMode="auto">
            <a:xfrm>
              <a:off x="3685" y="3628"/>
              <a:ext cx="18" cy="54"/>
            </a:xfrm>
            <a:custGeom>
              <a:avLst/>
              <a:gdLst>
                <a:gd name="T0" fmla="*/ 0 w 18"/>
                <a:gd name="T1" fmla="*/ 47 h 54"/>
                <a:gd name="T2" fmla="*/ 15 w 18"/>
                <a:gd name="T3" fmla="*/ 53 h 54"/>
                <a:gd name="T4" fmla="*/ 17 w 18"/>
                <a:gd name="T5" fmla="*/ 3 h 54"/>
                <a:gd name="T6" fmla="*/ 2 w 18"/>
                <a:gd name="T7" fmla="*/ 0 h 54"/>
                <a:gd name="T8" fmla="*/ 0 w 18"/>
                <a:gd name="T9" fmla="*/ 47 h 54"/>
                <a:gd name="T10" fmla="*/ 0 60000 65536"/>
                <a:gd name="T11" fmla="*/ 0 60000 65536"/>
                <a:gd name="T12" fmla="*/ 0 60000 65536"/>
                <a:gd name="T13" fmla="*/ 0 60000 65536"/>
                <a:gd name="T14" fmla="*/ 0 60000 65536"/>
                <a:gd name="T15" fmla="*/ 0 w 18"/>
                <a:gd name="T16" fmla="*/ 0 h 54"/>
                <a:gd name="T17" fmla="*/ 18 w 18"/>
                <a:gd name="T18" fmla="*/ 54 h 54"/>
              </a:gdLst>
              <a:ahLst/>
              <a:cxnLst>
                <a:cxn ang="T10">
                  <a:pos x="T0" y="T1"/>
                </a:cxn>
                <a:cxn ang="T11">
                  <a:pos x="T2" y="T3"/>
                </a:cxn>
                <a:cxn ang="T12">
                  <a:pos x="T4" y="T5"/>
                </a:cxn>
                <a:cxn ang="T13">
                  <a:pos x="T6" y="T7"/>
                </a:cxn>
                <a:cxn ang="T14">
                  <a:pos x="T8" y="T9"/>
                </a:cxn>
              </a:cxnLst>
              <a:rect l="T15" t="T16" r="T17" b="T18"/>
              <a:pathLst>
                <a:path w="18" h="54">
                  <a:moveTo>
                    <a:pt x="0" y="47"/>
                  </a:moveTo>
                  <a:lnTo>
                    <a:pt x="15" y="53"/>
                  </a:lnTo>
                  <a:lnTo>
                    <a:pt x="17" y="3"/>
                  </a:lnTo>
                  <a:lnTo>
                    <a:pt x="2" y="0"/>
                  </a:lnTo>
                  <a:lnTo>
                    <a:pt x="0" y="47"/>
                  </a:lnTo>
                </a:path>
              </a:pathLst>
            </a:custGeom>
            <a:noFill/>
            <a:ln w="12700" cap="rnd">
              <a:solidFill>
                <a:srgbClr val="000000"/>
              </a:solidFill>
              <a:round/>
              <a:headEnd type="none" w="sm" len="sm"/>
              <a:tailEnd type="none" w="sm" len="sm"/>
            </a:ln>
          </p:spPr>
          <p:txBody>
            <a:bodyPr/>
            <a:lstStyle/>
            <a:p>
              <a:endParaRPr lang="en-US" sz="2400"/>
            </a:p>
          </p:txBody>
        </p:sp>
        <p:sp>
          <p:nvSpPr>
            <p:cNvPr id="404" name="Freeform 402"/>
            <p:cNvSpPr>
              <a:spLocks/>
            </p:cNvSpPr>
            <p:nvPr/>
          </p:nvSpPr>
          <p:spPr bwMode="auto">
            <a:xfrm>
              <a:off x="3943" y="3504"/>
              <a:ext cx="148" cy="42"/>
            </a:xfrm>
            <a:custGeom>
              <a:avLst/>
              <a:gdLst>
                <a:gd name="T0" fmla="*/ 0 w 148"/>
                <a:gd name="T1" fmla="*/ 12 h 42"/>
                <a:gd name="T2" fmla="*/ 119 w 148"/>
                <a:gd name="T3" fmla="*/ 41 h 42"/>
                <a:gd name="T4" fmla="*/ 147 w 148"/>
                <a:gd name="T5" fmla="*/ 28 h 42"/>
                <a:gd name="T6" fmla="*/ 27 w 148"/>
                <a:gd name="T7" fmla="*/ 0 h 42"/>
                <a:gd name="T8" fmla="*/ 0 w 148"/>
                <a:gd name="T9" fmla="*/ 12 h 42"/>
                <a:gd name="T10" fmla="*/ 0 60000 65536"/>
                <a:gd name="T11" fmla="*/ 0 60000 65536"/>
                <a:gd name="T12" fmla="*/ 0 60000 65536"/>
                <a:gd name="T13" fmla="*/ 0 60000 65536"/>
                <a:gd name="T14" fmla="*/ 0 60000 65536"/>
                <a:gd name="T15" fmla="*/ 0 w 148"/>
                <a:gd name="T16" fmla="*/ 0 h 42"/>
                <a:gd name="T17" fmla="*/ 148 w 148"/>
                <a:gd name="T18" fmla="*/ 42 h 42"/>
              </a:gdLst>
              <a:ahLst/>
              <a:cxnLst>
                <a:cxn ang="T10">
                  <a:pos x="T0" y="T1"/>
                </a:cxn>
                <a:cxn ang="T11">
                  <a:pos x="T2" y="T3"/>
                </a:cxn>
                <a:cxn ang="T12">
                  <a:pos x="T4" y="T5"/>
                </a:cxn>
                <a:cxn ang="T13">
                  <a:pos x="T6" y="T7"/>
                </a:cxn>
                <a:cxn ang="T14">
                  <a:pos x="T8" y="T9"/>
                </a:cxn>
              </a:cxnLst>
              <a:rect l="T15" t="T16" r="T17" b="T18"/>
              <a:pathLst>
                <a:path w="148" h="42">
                  <a:moveTo>
                    <a:pt x="0" y="12"/>
                  </a:moveTo>
                  <a:lnTo>
                    <a:pt x="119" y="41"/>
                  </a:lnTo>
                  <a:lnTo>
                    <a:pt x="147" y="28"/>
                  </a:lnTo>
                  <a:lnTo>
                    <a:pt x="27" y="0"/>
                  </a:lnTo>
                  <a:lnTo>
                    <a:pt x="0" y="12"/>
                  </a:lnTo>
                </a:path>
              </a:pathLst>
            </a:custGeom>
            <a:solidFill>
              <a:srgbClr val="507070"/>
            </a:solidFill>
            <a:ln w="9525" cap="rnd">
              <a:noFill/>
              <a:round/>
              <a:headEnd/>
              <a:tailEnd/>
            </a:ln>
          </p:spPr>
          <p:txBody>
            <a:bodyPr/>
            <a:lstStyle/>
            <a:p>
              <a:endParaRPr lang="en-US" sz="2400"/>
            </a:p>
          </p:txBody>
        </p:sp>
        <p:sp>
          <p:nvSpPr>
            <p:cNvPr id="405" name="Freeform 403"/>
            <p:cNvSpPr>
              <a:spLocks/>
            </p:cNvSpPr>
            <p:nvPr/>
          </p:nvSpPr>
          <p:spPr bwMode="auto">
            <a:xfrm>
              <a:off x="3943" y="3504"/>
              <a:ext cx="148" cy="42"/>
            </a:xfrm>
            <a:custGeom>
              <a:avLst/>
              <a:gdLst>
                <a:gd name="T0" fmla="*/ 0 w 148"/>
                <a:gd name="T1" fmla="*/ 12 h 42"/>
                <a:gd name="T2" fmla="*/ 119 w 148"/>
                <a:gd name="T3" fmla="*/ 41 h 42"/>
                <a:gd name="T4" fmla="*/ 147 w 148"/>
                <a:gd name="T5" fmla="*/ 28 h 42"/>
                <a:gd name="T6" fmla="*/ 27 w 148"/>
                <a:gd name="T7" fmla="*/ 0 h 42"/>
                <a:gd name="T8" fmla="*/ 0 w 148"/>
                <a:gd name="T9" fmla="*/ 12 h 42"/>
                <a:gd name="T10" fmla="*/ 0 60000 65536"/>
                <a:gd name="T11" fmla="*/ 0 60000 65536"/>
                <a:gd name="T12" fmla="*/ 0 60000 65536"/>
                <a:gd name="T13" fmla="*/ 0 60000 65536"/>
                <a:gd name="T14" fmla="*/ 0 60000 65536"/>
                <a:gd name="T15" fmla="*/ 0 w 148"/>
                <a:gd name="T16" fmla="*/ 0 h 42"/>
                <a:gd name="T17" fmla="*/ 148 w 148"/>
                <a:gd name="T18" fmla="*/ 42 h 42"/>
              </a:gdLst>
              <a:ahLst/>
              <a:cxnLst>
                <a:cxn ang="T10">
                  <a:pos x="T0" y="T1"/>
                </a:cxn>
                <a:cxn ang="T11">
                  <a:pos x="T2" y="T3"/>
                </a:cxn>
                <a:cxn ang="T12">
                  <a:pos x="T4" y="T5"/>
                </a:cxn>
                <a:cxn ang="T13">
                  <a:pos x="T6" y="T7"/>
                </a:cxn>
                <a:cxn ang="T14">
                  <a:pos x="T8" y="T9"/>
                </a:cxn>
              </a:cxnLst>
              <a:rect l="T15" t="T16" r="T17" b="T18"/>
              <a:pathLst>
                <a:path w="148" h="42">
                  <a:moveTo>
                    <a:pt x="0" y="12"/>
                  </a:moveTo>
                  <a:lnTo>
                    <a:pt x="119" y="41"/>
                  </a:lnTo>
                  <a:lnTo>
                    <a:pt x="147" y="28"/>
                  </a:lnTo>
                  <a:lnTo>
                    <a:pt x="27" y="0"/>
                  </a:lnTo>
                  <a:lnTo>
                    <a:pt x="0" y="12"/>
                  </a:lnTo>
                </a:path>
              </a:pathLst>
            </a:custGeom>
            <a:noFill/>
            <a:ln w="12700" cap="rnd">
              <a:solidFill>
                <a:srgbClr val="000000"/>
              </a:solidFill>
              <a:round/>
              <a:headEnd type="none" w="sm" len="sm"/>
              <a:tailEnd type="none" w="sm" len="sm"/>
            </a:ln>
          </p:spPr>
          <p:txBody>
            <a:bodyPr/>
            <a:lstStyle/>
            <a:p>
              <a:endParaRPr lang="en-US" sz="2400"/>
            </a:p>
          </p:txBody>
        </p:sp>
        <p:sp>
          <p:nvSpPr>
            <p:cNvPr id="406" name="Freeform 404"/>
            <p:cNvSpPr>
              <a:spLocks/>
            </p:cNvSpPr>
            <p:nvPr/>
          </p:nvSpPr>
          <p:spPr bwMode="auto">
            <a:xfrm>
              <a:off x="3883" y="3529"/>
              <a:ext cx="76" cy="25"/>
            </a:xfrm>
            <a:custGeom>
              <a:avLst/>
              <a:gdLst>
                <a:gd name="T0" fmla="*/ 0 w 76"/>
                <a:gd name="T1" fmla="*/ 11 h 25"/>
                <a:gd name="T2" fmla="*/ 44 w 76"/>
                <a:gd name="T3" fmla="*/ 24 h 25"/>
                <a:gd name="T4" fmla="*/ 75 w 76"/>
                <a:gd name="T5" fmla="*/ 10 h 25"/>
                <a:gd name="T6" fmla="*/ 30 w 76"/>
                <a:gd name="T7" fmla="*/ 0 h 25"/>
                <a:gd name="T8" fmla="*/ 0 w 76"/>
                <a:gd name="T9" fmla="*/ 11 h 25"/>
                <a:gd name="T10" fmla="*/ 0 60000 65536"/>
                <a:gd name="T11" fmla="*/ 0 60000 65536"/>
                <a:gd name="T12" fmla="*/ 0 60000 65536"/>
                <a:gd name="T13" fmla="*/ 0 60000 65536"/>
                <a:gd name="T14" fmla="*/ 0 60000 65536"/>
                <a:gd name="T15" fmla="*/ 0 w 76"/>
                <a:gd name="T16" fmla="*/ 0 h 25"/>
                <a:gd name="T17" fmla="*/ 76 w 76"/>
                <a:gd name="T18" fmla="*/ 25 h 25"/>
              </a:gdLst>
              <a:ahLst/>
              <a:cxnLst>
                <a:cxn ang="T10">
                  <a:pos x="T0" y="T1"/>
                </a:cxn>
                <a:cxn ang="T11">
                  <a:pos x="T2" y="T3"/>
                </a:cxn>
                <a:cxn ang="T12">
                  <a:pos x="T4" y="T5"/>
                </a:cxn>
                <a:cxn ang="T13">
                  <a:pos x="T6" y="T7"/>
                </a:cxn>
                <a:cxn ang="T14">
                  <a:pos x="T8" y="T9"/>
                </a:cxn>
              </a:cxnLst>
              <a:rect l="T15" t="T16" r="T17" b="T18"/>
              <a:pathLst>
                <a:path w="76" h="25">
                  <a:moveTo>
                    <a:pt x="0" y="11"/>
                  </a:moveTo>
                  <a:lnTo>
                    <a:pt x="44" y="24"/>
                  </a:lnTo>
                  <a:lnTo>
                    <a:pt x="75" y="10"/>
                  </a:lnTo>
                  <a:lnTo>
                    <a:pt x="30" y="0"/>
                  </a:lnTo>
                  <a:lnTo>
                    <a:pt x="0" y="11"/>
                  </a:lnTo>
                </a:path>
              </a:pathLst>
            </a:custGeom>
            <a:solidFill>
              <a:srgbClr val="507070"/>
            </a:solidFill>
            <a:ln w="9525" cap="rnd">
              <a:noFill/>
              <a:round/>
              <a:headEnd/>
              <a:tailEnd/>
            </a:ln>
          </p:spPr>
          <p:txBody>
            <a:bodyPr/>
            <a:lstStyle/>
            <a:p>
              <a:endParaRPr lang="en-US" sz="2400"/>
            </a:p>
          </p:txBody>
        </p:sp>
        <p:sp>
          <p:nvSpPr>
            <p:cNvPr id="407" name="Freeform 405"/>
            <p:cNvSpPr>
              <a:spLocks/>
            </p:cNvSpPr>
            <p:nvPr/>
          </p:nvSpPr>
          <p:spPr bwMode="auto">
            <a:xfrm>
              <a:off x="3883" y="3529"/>
              <a:ext cx="76" cy="25"/>
            </a:xfrm>
            <a:custGeom>
              <a:avLst/>
              <a:gdLst>
                <a:gd name="T0" fmla="*/ 0 w 76"/>
                <a:gd name="T1" fmla="*/ 11 h 25"/>
                <a:gd name="T2" fmla="*/ 44 w 76"/>
                <a:gd name="T3" fmla="*/ 24 h 25"/>
                <a:gd name="T4" fmla="*/ 75 w 76"/>
                <a:gd name="T5" fmla="*/ 10 h 25"/>
                <a:gd name="T6" fmla="*/ 30 w 76"/>
                <a:gd name="T7" fmla="*/ 0 h 25"/>
                <a:gd name="T8" fmla="*/ 0 w 76"/>
                <a:gd name="T9" fmla="*/ 11 h 25"/>
                <a:gd name="T10" fmla="*/ 0 60000 65536"/>
                <a:gd name="T11" fmla="*/ 0 60000 65536"/>
                <a:gd name="T12" fmla="*/ 0 60000 65536"/>
                <a:gd name="T13" fmla="*/ 0 60000 65536"/>
                <a:gd name="T14" fmla="*/ 0 60000 65536"/>
                <a:gd name="T15" fmla="*/ 0 w 76"/>
                <a:gd name="T16" fmla="*/ 0 h 25"/>
                <a:gd name="T17" fmla="*/ 76 w 76"/>
                <a:gd name="T18" fmla="*/ 25 h 25"/>
              </a:gdLst>
              <a:ahLst/>
              <a:cxnLst>
                <a:cxn ang="T10">
                  <a:pos x="T0" y="T1"/>
                </a:cxn>
                <a:cxn ang="T11">
                  <a:pos x="T2" y="T3"/>
                </a:cxn>
                <a:cxn ang="T12">
                  <a:pos x="T4" y="T5"/>
                </a:cxn>
                <a:cxn ang="T13">
                  <a:pos x="T6" y="T7"/>
                </a:cxn>
                <a:cxn ang="T14">
                  <a:pos x="T8" y="T9"/>
                </a:cxn>
              </a:cxnLst>
              <a:rect l="T15" t="T16" r="T17" b="T18"/>
              <a:pathLst>
                <a:path w="76" h="25">
                  <a:moveTo>
                    <a:pt x="0" y="11"/>
                  </a:moveTo>
                  <a:lnTo>
                    <a:pt x="44" y="24"/>
                  </a:lnTo>
                  <a:lnTo>
                    <a:pt x="75" y="10"/>
                  </a:lnTo>
                  <a:lnTo>
                    <a:pt x="30" y="0"/>
                  </a:lnTo>
                  <a:lnTo>
                    <a:pt x="0" y="11"/>
                  </a:lnTo>
                </a:path>
              </a:pathLst>
            </a:custGeom>
            <a:noFill/>
            <a:ln w="12700" cap="rnd">
              <a:solidFill>
                <a:srgbClr val="000000"/>
              </a:solidFill>
              <a:round/>
              <a:headEnd type="none" w="sm" len="sm"/>
              <a:tailEnd type="none" w="sm" len="sm"/>
            </a:ln>
          </p:spPr>
          <p:txBody>
            <a:bodyPr/>
            <a:lstStyle/>
            <a:p>
              <a:endParaRPr lang="en-US" sz="2400"/>
            </a:p>
          </p:txBody>
        </p:sp>
        <p:sp>
          <p:nvSpPr>
            <p:cNvPr id="408" name="Freeform 406"/>
            <p:cNvSpPr>
              <a:spLocks/>
            </p:cNvSpPr>
            <p:nvPr/>
          </p:nvSpPr>
          <p:spPr bwMode="auto">
            <a:xfrm>
              <a:off x="3823" y="3554"/>
              <a:ext cx="109" cy="36"/>
            </a:xfrm>
            <a:custGeom>
              <a:avLst/>
              <a:gdLst>
                <a:gd name="T0" fmla="*/ 0 w 109"/>
                <a:gd name="T1" fmla="*/ 14 h 36"/>
                <a:gd name="T2" fmla="*/ 77 w 109"/>
                <a:gd name="T3" fmla="*/ 35 h 36"/>
                <a:gd name="T4" fmla="*/ 108 w 109"/>
                <a:gd name="T5" fmla="*/ 19 h 36"/>
                <a:gd name="T6" fmla="*/ 32 w 109"/>
                <a:gd name="T7" fmla="*/ 0 h 36"/>
                <a:gd name="T8" fmla="*/ 0 w 109"/>
                <a:gd name="T9" fmla="*/ 14 h 36"/>
                <a:gd name="T10" fmla="*/ 0 60000 65536"/>
                <a:gd name="T11" fmla="*/ 0 60000 65536"/>
                <a:gd name="T12" fmla="*/ 0 60000 65536"/>
                <a:gd name="T13" fmla="*/ 0 60000 65536"/>
                <a:gd name="T14" fmla="*/ 0 60000 65536"/>
                <a:gd name="T15" fmla="*/ 0 w 109"/>
                <a:gd name="T16" fmla="*/ 0 h 36"/>
                <a:gd name="T17" fmla="*/ 109 w 109"/>
                <a:gd name="T18" fmla="*/ 36 h 36"/>
              </a:gdLst>
              <a:ahLst/>
              <a:cxnLst>
                <a:cxn ang="T10">
                  <a:pos x="T0" y="T1"/>
                </a:cxn>
                <a:cxn ang="T11">
                  <a:pos x="T2" y="T3"/>
                </a:cxn>
                <a:cxn ang="T12">
                  <a:pos x="T4" y="T5"/>
                </a:cxn>
                <a:cxn ang="T13">
                  <a:pos x="T6" y="T7"/>
                </a:cxn>
                <a:cxn ang="T14">
                  <a:pos x="T8" y="T9"/>
                </a:cxn>
              </a:cxnLst>
              <a:rect l="T15" t="T16" r="T17" b="T18"/>
              <a:pathLst>
                <a:path w="109" h="36">
                  <a:moveTo>
                    <a:pt x="0" y="14"/>
                  </a:moveTo>
                  <a:lnTo>
                    <a:pt x="77" y="35"/>
                  </a:lnTo>
                  <a:lnTo>
                    <a:pt x="108" y="19"/>
                  </a:lnTo>
                  <a:lnTo>
                    <a:pt x="32" y="0"/>
                  </a:lnTo>
                  <a:lnTo>
                    <a:pt x="0" y="14"/>
                  </a:lnTo>
                </a:path>
              </a:pathLst>
            </a:custGeom>
            <a:solidFill>
              <a:srgbClr val="507070"/>
            </a:solidFill>
            <a:ln w="9525" cap="rnd">
              <a:noFill/>
              <a:round/>
              <a:headEnd/>
              <a:tailEnd/>
            </a:ln>
          </p:spPr>
          <p:txBody>
            <a:bodyPr/>
            <a:lstStyle/>
            <a:p>
              <a:endParaRPr lang="en-US" sz="2400"/>
            </a:p>
          </p:txBody>
        </p:sp>
        <p:sp>
          <p:nvSpPr>
            <p:cNvPr id="409" name="Freeform 407"/>
            <p:cNvSpPr>
              <a:spLocks/>
            </p:cNvSpPr>
            <p:nvPr/>
          </p:nvSpPr>
          <p:spPr bwMode="auto">
            <a:xfrm>
              <a:off x="3823" y="3554"/>
              <a:ext cx="109" cy="36"/>
            </a:xfrm>
            <a:custGeom>
              <a:avLst/>
              <a:gdLst>
                <a:gd name="T0" fmla="*/ 0 w 109"/>
                <a:gd name="T1" fmla="*/ 14 h 36"/>
                <a:gd name="T2" fmla="*/ 77 w 109"/>
                <a:gd name="T3" fmla="*/ 35 h 36"/>
                <a:gd name="T4" fmla="*/ 108 w 109"/>
                <a:gd name="T5" fmla="*/ 19 h 36"/>
                <a:gd name="T6" fmla="*/ 32 w 109"/>
                <a:gd name="T7" fmla="*/ 0 h 36"/>
                <a:gd name="T8" fmla="*/ 0 w 109"/>
                <a:gd name="T9" fmla="*/ 14 h 36"/>
                <a:gd name="T10" fmla="*/ 0 60000 65536"/>
                <a:gd name="T11" fmla="*/ 0 60000 65536"/>
                <a:gd name="T12" fmla="*/ 0 60000 65536"/>
                <a:gd name="T13" fmla="*/ 0 60000 65536"/>
                <a:gd name="T14" fmla="*/ 0 60000 65536"/>
                <a:gd name="T15" fmla="*/ 0 w 109"/>
                <a:gd name="T16" fmla="*/ 0 h 36"/>
                <a:gd name="T17" fmla="*/ 109 w 109"/>
                <a:gd name="T18" fmla="*/ 36 h 36"/>
              </a:gdLst>
              <a:ahLst/>
              <a:cxnLst>
                <a:cxn ang="T10">
                  <a:pos x="T0" y="T1"/>
                </a:cxn>
                <a:cxn ang="T11">
                  <a:pos x="T2" y="T3"/>
                </a:cxn>
                <a:cxn ang="T12">
                  <a:pos x="T4" y="T5"/>
                </a:cxn>
                <a:cxn ang="T13">
                  <a:pos x="T6" y="T7"/>
                </a:cxn>
                <a:cxn ang="T14">
                  <a:pos x="T8" y="T9"/>
                </a:cxn>
              </a:cxnLst>
              <a:rect l="T15" t="T16" r="T17" b="T18"/>
              <a:pathLst>
                <a:path w="109" h="36">
                  <a:moveTo>
                    <a:pt x="0" y="14"/>
                  </a:moveTo>
                  <a:lnTo>
                    <a:pt x="77" y="35"/>
                  </a:lnTo>
                  <a:lnTo>
                    <a:pt x="108" y="19"/>
                  </a:lnTo>
                  <a:lnTo>
                    <a:pt x="32" y="0"/>
                  </a:lnTo>
                  <a:lnTo>
                    <a:pt x="0" y="14"/>
                  </a:lnTo>
                </a:path>
              </a:pathLst>
            </a:custGeom>
            <a:noFill/>
            <a:ln w="12700" cap="rnd">
              <a:solidFill>
                <a:srgbClr val="000000"/>
              </a:solidFill>
              <a:round/>
              <a:headEnd type="none" w="sm" len="sm"/>
              <a:tailEnd type="none" w="sm" len="sm"/>
            </a:ln>
          </p:spPr>
          <p:txBody>
            <a:bodyPr/>
            <a:lstStyle/>
            <a:p>
              <a:endParaRPr lang="en-US" sz="2400"/>
            </a:p>
          </p:txBody>
        </p:sp>
        <p:sp>
          <p:nvSpPr>
            <p:cNvPr id="410" name="Freeform 408"/>
            <p:cNvSpPr>
              <a:spLocks/>
            </p:cNvSpPr>
            <p:nvPr/>
          </p:nvSpPr>
          <p:spPr bwMode="auto">
            <a:xfrm>
              <a:off x="3759" y="3582"/>
              <a:ext cx="64" cy="25"/>
            </a:xfrm>
            <a:custGeom>
              <a:avLst/>
              <a:gdLst>
                <a:gd name="T0" fmla="*/ 0 w 64"/>
                <a:gd name="T1" fmla="*/ 14 h 25"/>
                <a:gd name="T2" fmla="*/ 29 w 64"/>
                <a:gd name="T3" fmla="*/ 24 h 25"/>
                <a:gd name="T4" fmla="*/ 63 w 64"/>
                <a:gd name="T5" fmla="*/ 8 h 25"/>
                <a:gd name="T6" fmla="*/ 31 w 64"/>
                <a:gd name="T7" fmla="*/ 0 h 25"/>
                <a:gd name="T8" fmla="*/ 0 w 64"/>
                <a:gd name="T9" fmla="*/ 14 h 25"/>
                <a:gd name="T10" fmla="*/ 0 60000 65536"/>
                <a:gd name="T11" fmla="*/ 0 60000 65536"/>
                <a:gd name="T12" fmla="*/ 0 60000 65536"/>
                <a:gd name="T13" fmla="*/ 0 60000 65536"/>
                <a:gd name="T14" fmla="*/ 0 60000 65536"/>
                <a:gd name="T15" fmla="*/ 0 w 64"/>
                <a:gd name="T16" fmla="*/ 0 h 25"/>
                <a:gd name="T17" fmla="*/ 64 w 64"/>
                <a:gd name="T18" fmla="*/ 25 h 25"/>
              </a:gdLst>
              <a:ahLst/>
              <a:cxnLst>
                <a:cxn ang="T10">
                  <a:pos x="T0" y="T1"/>
                </a:cxn>
                <a:cxn ang="T11">
                  <a:pos x="T2" y="T3"/>
                </a:cxn>
                <a:cxn ang="T12">
                  <a:pos x="T4" y="T5"/>
                </a:cxn>
                <a:cxn ang="T13">
                  <a:pos x="T6" y="T7"/>
                </a:cxn>
                <a:cxn ang="T14">
                  <a:pos x="T8" y="T9"/>
                </a:cxn>
              </a:cxnLst>
              <a:rect l="T15" t="T16" r="T17" b="T18"/>
              <a:pathLst>
                <a:path w="64" h="25">
                  <a:moveTo>
                    <a:pt x="0" y="14"/>
                  </a:moveTo>
                  <a:lnTo>
                    <a:pt x="29" y="24"/>
                  </a:lnTo>
                  <a:lnTo>
                    <a:pt x="63" y="8"/>
                  </a:lnTo>
                  <a:lnTo>
                    <a:pt x="31" y="0"/>
                  </a:lnTo>
                  <a:lnTo>
                    <a:pt x="0" y="14"/>
                  </a:lnTo>
                </a:path>
              </a:pathLst>
            </a:custGeom>
            <a:solidFill>
              <a:srgbClr val="507070"/>
            </a:solidFill>
            <a:ln w="9525" cap="rnd">
              <a:noFill/>
              <a:round/>
              <a:headEnd/>
              <a:tailEnd/>
            </a:ln>
          </p:spPr>
          <p:txBody>
            <a:bodyPr/>
            <a:lstStyle/>
            <a:p>
              <a:endParaRPr lang="en-US" sz="2400"/>
            </a:p>
          </p:txBody>
        </p:sp>
        <p:sp>
          <p:nvSpPr>
            <p:cNvPr id="411" name="Freeform 409"/>
            <p:cNvSpPr>
              <a:spLocks/>
            </p:cNvSpPr>
            <p:nvPr/>
          </p:nvSpPr>
          <p:spPr bwMode="auto">
            <a:xfrm>
              <a:off x="3759" y="3582"/>
              <a:ext cx="64" cy="25"/>
            </a:xfrm>
            <a:custGeom>
              <a:avLst/>
              <a:gdLst>
                <a:gd name="T0" fmla="*/ 0 w 64"/>
                <a:gd name="T1" fmla="*/ 14 h 25"/>
                <a:gd name="T2" fmla="*/ 29 w 64"/>
                <a:gd name="T3" fmla="*/ 24 h 25"/>
                <a:gd name="T4" fmla="*/ 63 w 64"/>
                <a:gd name="T5" fmla="*/ 8 h 25"/>
                <a:gd name="T6" fmla="*/ 31 w 64"/>
                <a:gd name="T7" fmla="*/ 0 h 25"/>
                <a:gd name="T8" fmla="*/ 0 w 64"/>
                <a:gd name="T9" fmla="*/ 14 h 25"/>
                <a:gd name="T10" fmla="*/ 0 60000 65536"/>
                <a:gd name="T11" fmla="*/ 0 60000 65536"/>
                <a:gd name="T12" fmla="*/ 0 60000 65536"/>
                <a:gd name="T13" fmla="*/ 0 60000 65536"/>
                <a:gd name="T14" fmla="*/ 0 60000 65536"/>
                <a:gd name="T15" fmla="*/ 0 w 64"/>
                <a:gd name="T16" fmla="*/ 0 h 25"/>
                <a:gd name="T17" fmla="*/ 64 w 64"/>
                <a:gd name="T18" fmla="*/ 25 h 25"/>
              </a:gdLst>
              <a:ahLst/>
              <a:cxnLst>
                <a:cxn ang="T10">
                  <a:pos x="T0" y="T1"/>
                </a:cxn>
                <a:cxn ang="T11">
                  <a:pos x="T2" y="T3"/>
                </a:cxn>
                <a:cxn ang="T12">
                  <a:pos x="T4" y="T5"/>
                </a:cxn>
                <a:cxn ang="T13">
                  <a:pos x="T6" y="T7"/>
                </a:cxn>
                <a:cxn ang="T14">
                  <a:pos x="T8" y="T9"/>
                </a:cxn>
              </a:cxnLst>
              <a:rect l="T15" t="T16" r="T17" b="T18"/>
              <a:pathLst>
                <a:path w="64" h="25">
                  <a:moveTo>
                    <a:pt x="0" y="14"/>
                  </a:moveTo>
                  <a:lnTo>
                    <a:pt x="29" y="24"/>
                  </a:lnTo>
                  <a:lnTo>
                    <a:pt x="63" y="8"/>
                  </a:lnTo>
                  <a:lnTo>
                    <a:pt x="31" y="0"/>
                  </a:lnTo>
                  <a:lnTo>
                    <a:pt x="0" y="14"/>
                  </a:lnTo>
                </a:path>
              </a:pathLst>
            </a:custGeom>
            <a:noFill/>
            <a:ln w="12700" cap="rnd">
              <a:solidFill>
                <a:srgbClr val="000000"/>
              </a:solidFill>
              <a:round/>
              <a:headEnd type="none" w="sm" len="sm"/>
              <a:tailEnd type="none" w="sm" len="sm"/>
            </a:ln>
          </p:spPr>
          <p:txBody>
            <a:bodyPr/>
            <a:lstStyle/>
            <a:p>
              <a:endParaRPr lang="en-US" sz="2400"/>
            </a:p>
          </p:txBody>
        </p:sp>
        <p:sp>
          <p:nvSpPr>
            <p:cNvPr id="412" name="Freeform 410"/>
            <p:cNvSpPr>
              <a:spLocks/>
            </p:cNvSpPr>
            <p:nvPr/>
          </p:nvSpPr>
          <p:spPr bwMode="auto">
            <a:xfrm>
              <a:off x="3688" y="3613"/>
              <a:ext cx="52" cy="19"/>
            </a:xfrm>
            <a:custGeom>
              <a:avLst/>
              <a:gdLst>
                <a:gd name="T0" fmla="*/ 0 w 52"/>
                <a:gd name="T1" fmla="*/ 14 h 19"/>
                <a:gd name="T2" fmla="*/ 15 w 52"/>
                <a:gd name="T3" fmla="*/ 18 h 19"/>
                <a:gd name="T4" fmla="*/ 51 w 52"/>
                <a:gd name="T5" fmla="*/ 3 h 19"/>
                <a:gd name="T6" fmla="*/ 35 w 52"/>
                <a:gd name="T7" fmla="*/ 0 h 19"/>
                <a:gd name="T8" fmla="*/ 0 w 52"/>
                <a:gd name="T9" fmla="*/ 14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4"/>
                  </a:moveTo>
                  <a:lnTo>
                    <a:pt x="15" y="18"/>
                  </a:lnTo>
                  <a:lnTo>
                    <a:pt x="51" y="3"/>
                  </a:lnTo>
                  <a:lnTo>
                    <a:pt x="35" y="0"/>
                  </a:lnTo>
                  <a:lnTo>
                    <a:pt x="0" y="14"/>
                  </a:lnTo>
                </a:path>
              </a:pathLst>
            </a:custGeom>
            <a:solidFill>
              <a:srgbClr val="507070"/>
            </a:solidFill>
            <a:ln w="9525" cap="rnd">
              <a:noFill/>
              <a:round/>
              <a:headEnd/>
              <a:tailEnd/>
            </a:ln>
          </p:spPr>
          <p:txBody>
            <a:bodyPr/>
            <a:lstStyle/>
            <a:p>
              <a:endParaRPr lang="en-US" sz="2400"/>
            </a:p>
          </p:txBody>
        </p:sp>
        <p:sp>
          <p:nvSpPr>
            <p:cNvPr id="413" name="Freeform 411"/>
            <p:cNvSpPr>
              <a:spLocks/>
            </p:cNvSpPr>
            <p:nvPr/>
          </p:nvSpPr>
          <p:spPr bwMode="auto">
            <a:xfrm>
              <a:off x="3688" y="3613"/>
              <a:ext cx="52" cy="19"/>
            </a:xfrm>
            <a:custGeom>
              <a:avLst/>
              <a:gdLst>
                <a:gd name="T0" fmla="*/ 0 w 52"/>
                <a:gd name="T1" fmla="*/ 14 h 19"/>
                <a:gd name="T2" fmla="*/ 15 w 52"/>
                <a:gd name="T3" fmla="*/ 18 h 19"/>
                <a:gd name="T4" fmla="*/ 51 w 52"/>
                <a:gd name="T5" fmla="*/ 3 h 19"/>
                <a:gd name="T6" fmla="*/ 35 w 52"/>
                <a:gd name="T7" fmla="*/ 0 h 19"/>
                <a:gd name="T8" fmla="*/ 0 w 52"/>
                <a:gd name="T9" fmla="*/ 14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4"/>
                  </a:moveTo>
                  <a:lnTo>
                    <a:pt x="15" y="18"/>
                  </a:lnTo>
                  <a:lnTo>
                    <a:pt x="51" y="3"/>
                  </a:lnTo>
                  <a:lnTo>
                    <a:pt x="35" y="0"/>
                  </a:lnTo>
                  <a:lnTo>
                    <a:pt x="0" y="14"/>
                  </a:lnTo>
                </a:path>
              </a:pathLst>
            </a:custGeom>
            <a:noFill/>
            <a:ln w="12700" cap="rnd">
              <a:solidFill>
                <a:srgbClr val="000000"/>
              </a:solidFill>
              <a:round/>
              <a:headEnd type="none" w="sm" len="sm"/>
              <a:tailEnd type="none" w="sm" len="sm"/>
            </a:ln>
          </p:spPr>
          <p:txBody>
            <a:bodyPr/>
            <a:lstStyle/>
            <a:p>
              <a:endParaRPr lang="en-US" sz="2400"/>
            </a:p>
          </p:txBody>
        </p:sp>
        <p:sp>
          <p:nvSpPr>
            <p:cNvPr id="414" name="Freeform 412"/>
            <p:cNvSpPr>
              <a:spLocks/>
            </p:cNvSpPr>
            <p:nvPr/>
          </p:nvSpPr>
          <p:spPr bwMode="auto">
            <a:xfrm>
              <a:off x="4060" y="3532"/>
              <a:ext cx="31" cy="58"/>
            </a:xfrm>
            <a:custGeom>
              <a:avLst/>
              <a:gdLst>
                <a:gd name="T0" fmla="*/ 0 w 31"/>
                <a:gd name="T1" fmla="*/ 57 h 58"/>
                <a:gd name="T2" fmla="*/ 2 w 31"/>
                <a:gd name="T3" fmla="*/ 12 h 58"/>
                <a:gd name="T4" fmla="*/ 30 w 31"/>
                <a:gd name="T5" fmla="*/ 0 h 58"/>
                <a:gd name="T6" fmla="*/ 25 w 31"/>
                <a:gd name="T7" fmla="*/ 43 h 58"/>
                <a:gd name="T8" fmla="*/ 0 w 31"/>
                <a:gd name="T9" fmla="*/ 57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0" y="57"/>
                  </a:moveTo>
                  <a:lnTo>
                    <a:pt x="2" y="12"/>
                  </a:lnTo>
                  <a:lnTo>
                    <a:pt x="30" y="0"/>
                  </a:lnTo>
                  <a:lnTo>
                    <a:pt x="25" y="43"/>
                  </a:lnTo>
                  <a:lnTo>
                    <a:pt x="0" y="57"/>
                  </a:lnTo>
                </a:path>
              </a:pathLst>
            </a:custGeom>
            <a:solidFill>
              <a:srgbClr val="669999"/>
            </a:solidFill>
            <a:ln w="9525" cap="rnd">
              <a:noFill/>
              <a:round/>
              <a:headEnd/>
              <a:tailEnd/>
            </a:ln>
          </p:spPr>
          <p:txBody>
            <a:bodyPr/>
            <a:lstStyle/>
            <a:p>
              <a:endParaRPr lang="en-US" sz="2400"/>
            </a:p>
          </p:txBody>
        </p:sp>
        <p:sp>
          <p:nvSpPr>
            <p:cNvPr id="415" name="Freeform 413"/>
            <p:cNvSpPr>
              <a:spLocks/>
            </p:cNvSpPr>
            <p:nvPr/>
          </p:nvSpPr>
          <p:spPr bwMode="auto">
            <a:xfrm>
              <a:off x="4060" y="3532"/>
              <a:ext cx="31" cy="58"/>
            </a:xfrm>
            <a:custGeom>
              <a:avLst/>
              <a:gdLst>
                <a:gd name="T0" fmla="*/ 0 w 31"/>
                <a:gd name="T1" fmla="*/ 57 h 58"/>
                <a:gd name="T2" fmla="*/ 2 w 31"/>
                <a:gd name="T3" fmla="*/ 12 h 58"/>
                <a:gd name="T4" fmla="*/ 30 w 31"/>
                <a:gd name="T5" fmla="*/ 0 h 58"/>
                <a:gd name="T6" fmla="*/ 25 w 31"/>
                <a:gd name="T7" fmla="*/ 43 h 58"/>
                <a:gd name="T8" fmla="*/ 0 w 31"/>
                <a:gd name="T9" fmla="*/ 57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0" y="57"/>
                  </a:moveTo>
                  <a:lnTo>
                    <a:pt x="2" y="12"/>
                  </a:lnTo>
                  <a:lnTo>
                    <a:pt x="30" y="0"/>
                  </a:lnTo>
                  <a:lnTo>
                    <a:pt x="25" y="43"/>
                  </a:lnTo>
                  <a:lnTo>
                    <a:pt x="0" y="57"/>
                  </a:lnTo>
                </a:path>
              </a:pathLst>
            </a:custGeom>
            <a:noFill/>
            <a:ln w="12700" cap="rnd">
              <a:solidFill>
                <a:srgbClr val="000000"/>
              </a:solidFill>
              <a:round/>
              <a:headEnd type="none" w="sm" len="sm"/>
              <a:tailEnd type="none" w="sm" len="sm"/>
            </a:ln>
          </p:spPr>
          <p:txBody>
            <a:bodyPr/>
            <a:lstStyle/>
            <a:p>
              <a:endParaRPr lang="en-US" sz="2400"/>
            </a:p>
          </p:txBody>
        </p:sp>
        <p:sp>
          <p:nvSpPr>
            <p:cNvPr id="416" name="Freeform 414"/>
            <p:cNvSpPr>
              <a:spLocks/>
            </p:cNvSpPr>
            <p:nvPr/>
          </p:nvSpPr>
          <p:spPr bwMode="auto">
            <a:xfrm>
              <a:off x="3928" y="3540"/>
              <a:ext cx="32" cy="59"/>
            </a:xfrm>
            <a:custGeom>
              <a:avLst/>
              <a:gdLst>
                <a:gd name="T0" fmla="*/ 0 w 32"/>
                <a:gd name="T1" fmla="*/ 58 h 59"/>
                <a:gd name="T2" fmla="*/ 0 w 32"/>
                <a:gd name="T3" fmla="*/ 13 h 59"/>
                <a:gd name="T4" fmla="*/ 31 w 32"/>
                <a:gd name="T5" fmla="*/ 0 h 59"/>
                <a:gd name="T6" fmla="*/ 28 w 32"/>
                <a:gd name="T7" fmla="*/ 43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0" y="13"/>
                  </a:lnTo>
                  <a:lnTo>
                    <a:pt x="31" y="0"/>
                  </a:lnTo>
                  <a:lnTo>
                    <a:pt x="28" y="43"/>
                  </a:lnTo>
                  <a:lnTo>
                    <a:pt x="0" y="58"/>
                  </a:lnTo>
                </a:path>
              </a:pathLst>
            </a:custGeom>
            <a:solidFill>
              <a:srgbClr val="669999"/>
            </a:solidFill>
            <a:ln w="9525" cap="rnd">
              <a:noFill/>
              <a:round/>
              <a:headEnd/>
              <a:tailEnd/>
            </a:ln>
          </p:spPr>
          <p:txBody>
            <a:bodyPr/>
            <a:lstStyle/>
            <a:p>
              <a:endParaRPr lang="en-US" sz="2400"/>
            </a:p>
          </p:txBody>
        </p:sp>
        <p:sp>
          <p:nvSpPr>
            <p:cNvPr id="417" name="Freeform 415"/>
            <p:cNvSpPr>
              <a:spLocks/>
            </p:cNvSpPr>
            <p:nvPr/>
          </p:nvSpPr>
          <p:spPr bwMode="auto">
            <a:xfrm>
              <a:off x="3928" y="3540"/>
              <a:ext cx="32" cy="59"/>
            </a:xfrm>
            <a:custGeom>
              <a:avLst/>
              <a:gdLst>
                <a:gd name="T0" fmla="*/ 0 w 32"/>
                <a:gd name="T1" fmla="*/ 58 h 59"/>
                <a:gd name="T2" fmla="*/ 0 w 32"/>
                <a:gd name="T3" fmla="*/ 13 h 59"/>
                <a:gd name="T4" fmla="*/ 31 w 32"/>
                <a:gd name="T5" fmla="*/ 0 h 59"/>
                <a:gd name="T6" fmla="*/ 28 w 32"/>
                <a:gd name="T7" fmla="*/ 43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0" y="13"/>
                  </a:lnTo>
                  <a:lnTo>
                    <a:pt x="31" y="0"/>
                  </a:lnTo>
                  <a:lnTo>
                    <a:pt x="28" y="43"/>
                  </a:lnTo>
                  <a:lnTo>
                    <a:pt x="0" y="58"/>
                  </a:lnTo>
                </a:path>
              </a:pathLst>
            </a:custGeom>
            <a:noFill/>
            <a:ln w="12700" cap="rnd">
              <a:solidFill>
                <a:srgbClr val="000000"/>
              </a:solidFill>
              <a:round/>
              <a:headEnd type="none" w="sm" len="sm"/>
              <a:tailEnd type="none" w="sm" len="sm"/>
            </a:ln>
          </p:spPr>
          <p:txBody>
            <a:bodyPr/>
            <a:lstStyle/>
            <a:p>
              <a:endParaRPr lang="en-US" sz="2400"/>
            </a:p>
          </p:txBody>
        </p:sp>
        <p:sp>
          <p:nvSpPr>
            <p:cNvPr id="418" name="Freeform 416"/>
            <p:cNvSpPr>
              <a:spLocks/>
            </p:cNvSpPr>
            <p:nvPr/>
          </p:nvSpPr>
          <p:spPr bwMode="auto">
            <a:xfrm>
              <a:off x="3897" y="3573"/>
              <a:ext cx="35" cy="63"/>
            </a:xfrm>
            <a:custGeom>
              <a:avLst/>
              <a:gdLst>
                <a:gd name="T0" fmla="*/ 0 w 35"/>
                <a:gd name="T1" fmla="*/ 62 h 63"/>
                <a:gd name="T2" fmla="*/ 3 w 35"/>
                <a:gd name="T3" fmla="*/ 15 h 63"/>
                <a:gd name="T4" fmla="*/ 34 w 35"/>
                <a:gd name="T5" fmla="*/ 0 h 63"/>
                <a:gd name="T6" fmla="*/ 31 w 35"/>
                <a:gd name="T7" fmla="*/ 47 h 63"/>
                <a:gd name="T8" fmla="*/ 0 w 35"/>
                <a:gd name="T9" fmla="*/ 6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0" y="62"/>
                  </a:moveTo>
                  <a:lnTo>
                    <a:pt x="3" y="15"/>
                  </a:lnTo>
                  <a:lnTo>
                    <a:pt x="34" y="0"/>
                  </a:lnTo>
                  <a:lnTo>
                    <a:pt x="31" y="47"/>
                  </a:lnTo>
                  <a:lnTo>
                    <a:pt x="0" y="62"/>
                  </a:lnTo>
                </a:path>
              </a:pathLst>
            </a:custGeom>
            <a:solidFill>
              <a:srgbClr val="669999"/>
            </a:solidFill>
            <a:ln w="9525" cap="rnd">
              <a:noFill/>
              <a:round/>
              <a:headEnd/>
              <a:tailEnd/>
            </a:ln>
          </p:spPr>
          <p:txBody>
            <a:bodyPr/>
            <a:lstStyle/>
            <a:p>
              <a:endParaRPr lang="en-US" sz="2400"/>
            </a:p>
          </p:txBody>
        </p:sp>
        <p:sp>
          <p:nvSpPr>
            <p:cNvPr id="419" name="Freeform 417"/>
            <p:cNvSpPr>
              <a:spLocks/>
            </p:cNvSpPr>
            <p:nvPr/>
          </p:nvSpPr>
          <p:spPr bwMode="auto">
            <a:xfrm>
              <a:off x="3897" y="3573"/>
              <a:ext cx="35" cy="63"/>
            </a:xfrm>
            <a:custGeom>
              <a:avLst/>
              <a:gdLst>
                <a:gd name="T0" fmla="*/ 0 w 35"/>
                <a:gd name="T1" fmla="*/ 62 h 63"/>
                <a:gd name="T2" fmla="*/ 3 w 35"/>
                <a:gd name="T3" fmla="*/ 15 h 63"/>
                <a:gd name="T4" fmla="*/ 34 w 35"/>
                <a:gd name="T5" fmla="*/ 0 h 63"/>
                <a:gd name="T6" fmla="*/ 31 w 35"/>
                <a:gd name="T7" fmla="*/ 47 h 63"/>
                <a:gd name="T8" fmla="*/ 0 w 35"/>
                <a:gd name="T9" fmla="*/ 6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0" y="62"/>
                  </a:moveTo>
                  <a:lnTo>
                    <a:pt x="3" y="15"/>
                  </a:lnTo>
                  <a:lnTo>
                    <a:pt x="34" y="0"/>
                  </a:lnTo>
                  <a:lnTo>
                    <a:pt x="31" y="47"/>
                  </a:lnTo>
                  <a:lnTo>
                    <a:pt x="0" y="62"/>
                  </a:lnTo>
                </a:path>
              </a:pathLst>
            </a:custGeom>
            <a:noFill/>
            <a:ln w="12700" cap="rnd">
              <a:solidFill>
                <a:srgbClr val="000000"/>
              </a:solidFill>
              <a:round/>
              <a:headEnd type="none" w="sm" len="sm"/>
              <a:tailEnd type="none" w="sm" len="sm"/>
            </a:ln>
          </p:spPr>
          <p:txBody>
            <a:bodyPr/>
            <a:lstStyle/>
            <a:p>
              <a:endParaRPr lang="en-US" sz="2400"/>
            </a:p>
          </p:txBody>
        </p:sp>
        <p:sp>
          <p:nvSpPr>
            <p:cNvPr id="420" name="Freeform 418"/>
            <p:cNvSpPr>
              <a:spLocks/>
            </p:cNvSpPr>
            <p:nvPr/>
          </p:nvSpPr>
          <p:spPr bwMode="auto">
            <a:xfrm>
              <a:off x="3787" y="3590"/>
              <a:ext cx="36" cy="64"/>
            </a:xfrm>
            <a:custGeom>
              <a:avLst/>
              <a:gdLst>
                <a:gd name="T0" fmla="*/ 0 w 36"/>
                <a:gd name="T1" fmla="*/ 63 h 64"/>
                <a:gd name="T2" fmla="*/ 0 w 36"/>
                <a:gd name="T3" fmla="*/ 16 h 64"/>
                <a:gd name="T4" fmla="*/ 35 w 36"/>
                <a:gd name="T5" fmla="*/ 0 h 64"/>
                <a:gd name="T6" fmla="*/ 33 w 36"/>
                <a:gd name="T7" fmla="*/ 46 h 64"/>
                <a:gd name="T8" fmla="*/ 0 w 36"/>
                <a:gd name="T9" fmla="*/ 6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0" y="63"/>
                  </a:moveTo>
                  <a:lnTo>
                    <a:pt x="0" y="16"/>
                  </a:lnTo>
                  <a:lnTo>
                    <a:pt x="35" y="0"/>
                  </a:lnTo>
                  <a:lnTo>
                    <a:pt x="33" y="46"/>
                  </a:lnTo>
                  <a:lnTo>
                    <a:pt x="0" y="63"/>
                  </a:lnTo>
                </a:path>
              </a:pathLst>
            </a:custGeom>
            <a:solidFill>
              <a:srgbClr val="669999"/>
            </a:solidFill>
            <a:ln w="9525" cap="rnd">
              <a:noFill/>
              <a:round/>
              <a:headEnd/>
              <a:tailEnd/>
            </a:ln>
          </p:spPr>
          <p:txBody>
            <a:bodyPr/>
            <a:lstStyle/>
            <a:p>
              <a:endParaRPr lang="en-US" sz="2400"/>
            </a:p>
          </p:txBody>
        </p:sp>
        <p:sp>
          <p:nvSpPr>
            <p:cNvPr id="421" name="Freeform 419"/>
            <p:cNvSpPr>
              <a:spLocks/>
            </p:cNvSpPr>
            <p:nvPr/>
          </p:nvSpPr>
          <p:spPr bwMode="auto">
            <a:xfrm>
              <a:off x="3787" y="3590"/>
              <a:ext cx="36" cy="64"/>
            </a:xfrm>
            <a:custGeom>
              <a:avLst/>
              <a:gdLst>
                <a:gd name="T0" fmla="*/ 0 w 36"/>
                <a:gd name="T1" fmla="*/ 63 h 64"/>
                <a:gd name="T2" fmla="*/ 0 w 36"/>
                <a:gd name="T3" fmla="*/ 16 h 64"/>
                <a:gd name="T4" fmla="*/ 35 w 36"/>
                <a:gd name="T5" fmla="*/ 0 h 64"/>
                <a:gd name="T6" fmla="*/ 33 w 36"/>
                <a:gd name="T7" fmla="*/ 46 h 64"/>
                <a:gd name="T8" fmla="*/ 0 w 36"/>
                <a:gd name="T9" fmla="*/ 6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0" y="63"/>
                  </a:moveTo>
                  <a:lnTo>
                    <a:pt x="0" y="16"/>
                  </a:lnTo>
                  <a:lnTo>
                    <a:pt x="35" y="0"/>
                  </a:lnTo>
                  <a:lnTo>
                    <a:pt x="33" y="46"/>
                  </a:lnTo>
                  <a:lnTo>
                    <a:pt x="0" y="63"/>
                  </a:lnTo>
                </a:path>
              </a:pathLst>
            </a:custGeom>
            <a:noFill/>
            <a:ln w="12700" cap="rnd">
              <a:solidFill>
                <a:srgbClr val="000000"/>
              </a:solidFill>
              <a:round/>
              <a:headEnd type="none" w="sm" len="sm"/>
              <a:tailEnd type="none" w="sm" len="sm"/>
            </a:ln>
          </p:spPr>
          <p:txBody>
            <a:bodyPr/>
            <a:lstStyle/>
            <a:p>
              <a:endParaRPr lang="en-US" sz="2400"/>
            </a:p>
          </p:txBody>
        </p:sp>
        <p:sp>
          <p:nvSpPr>
            <p:cNvPr id="422" name="Freeform 420"/>
            <p:cNvSpPr>
              <a:spLocks/>
            </p:cNvSpPr>
            <p:nvPr/>
          </p:nvSpPr>
          <p:spPr bwMode="auto">
            <a:xfrm>
              <a:off x="3701" y="3616"/>
              <a:ext cx="38" cy="66"/>
            </a:xfrm>
            <a:custGeom>
              <a:avLst/>
              <a:gdLst>
                <a:gd name="T0" fmla="*/ 0 w 38"/>
                <a:gd name="T1" fmla="*/ 65 h 66"/>
                <a:gd name="T2" fmla="*/ 1 w 38"/>
                <a:gd name="T3" fmla="*/ 15 h 66"/>
                <a:gd name="T4" fmla="*/ 37 w 38"/>
                <a:gd name="T5" fmla="*/ 0 h 66"/>
                <a:gd name="T6" fmla="*/ 37 w 38"/>
                <a:gd name="T7" fmla="*/ 48 h 66"/>
                <a:gd name="T8" fmla="*/ 0 w 38"/>
                <a:gd name="T9" fmla="*/ 65 h 66"/>
                <a:gd name="T10" fmla="*/ 0 60000 65536"/>
                <a:gd name="T11" fmla="*/ 0 60000 65536"/>
                <a:gd name="T12" fmla="*/ 0 60000 65536"/>
                <a:gd name="T13" fmla="*/ 0 60000 65536"/>
                <a:gd name="T14" fmla="*/ 0 60000 65536"/>
                <a:gd name="T15" fmla="*/ 0 w 38"/>
                <a:gd name="T16" fmla="*/ 0 h 66"/>
                <a:gd name="T17" fmla="*/ 38 w 38"/>
                <a:gd name="T18" fmla="*/ 66 h 66"/>
              </a:gdLst>
              <a:ahLst/>
              <a:cxnLst>
                <a:cxn ang="T10">
                  <a:pos x="T0" y="T1"/>
                </a:cxn>
                <a:cxn ang="T11">
                  <a:pos x="T2" y="T3"/>
                </a:cxn>
                <a:cxn ang="T12">
                  <a:pos x="T4" y="T5"/>
                </a:cxn>
                <a:cxn ang="T13">
                  <a:pos x="T6" y="T7"/>
                </a:cxn>
                <a:cxn ang="T14">
                  <a:pos x="T8" y="T9"/>
                </a:cxn>
              </a:cxnLst>
              <a:rect l="T15" t="T16" r="T17" b="T18"/>
              <a:pathLst>
                <a:path w="38" h="66">
                  <a:moveTo>
                    <a:pt x="0" y="65"/>
                  </a:moveTo>
                  <a:lnTo>
                    <a:pt x="1" y="15"/>
                  </a:lnTo>
                  <a:lnTo>
                    <a:pt x="37" y="0"/>
                  </a:lnTo>
                  <a:lnTo>
                    <a:pt x="37" y="48"/>
                  </a:lnTo>
                  <a:lnTo>
                    <a:pt x="0" y="65"/>
                  </a:lnTo>
                </a:path>
              </a:pathLst>
            </a:custGeom>
            <a:solidFill>
              <a:srgbClr val="669999"/>
            </a:solidFill>
            <a:ln w="9525" cap="rnd">
              <a:noFill/>
              <a:round/>
              <a:headEnd/>
              <a:tailEnd/>
            </a:ln>
          </p:spPr>
          <p:txBody>
            <a:bodyPr/>
            <a:lstStyle/>
            <a:p>
              <a:endParaRPr lang="en-US" sz="2400"/>
            </a:p>
          </p:txBody>
        </p:sp>
        <p:sp>
          <p:nvSpPr>
            <p:cNvPr id="423" name="Freeform 421"/>
            <p:cNvSpPr>
              <a:spLocks/>
            </p:cNvSpPr>
            <p:nvPr/>
          </p:nvSpPr>
          <p:spPr bwMode="auto">
            <a:xfrm>
              <a:off x="3701" y="3616"/>
              <a:ext cx="38" cy="66"/>
            </a:xfrm>
            <a:custGeom>
              <a:avLst/>
              <a:gdLst>
                <a:gd name="T0" fmla="*/ 0 w 38"/>
                <a:gd name="T1" fmla="*/ 65 h 66"/>
                <a:gd name="T2" fmla="*/ 1 w 38"/>
                <a:gd name="T3" fmla="*/ 15 h 66"/>
                <a:gd name="T4" fmla="*/ 37 w 38"/>
                <a:gd name="T5" fmla="*/ 0 h 66"/>
                <a:gd name="T6" fmla="*/ 37 w 38"/>
                <a:gd name="T7" fmla="*/ 48 h 66"/>
                <a:gd name="T8" fmla="*/ 0 w 38"/>
                <a:gd name="T9" fmla="*/ 65 h 66"/>
                <a:gd name="T10" fmla="*/ 0 60000 65536"/>
                <a:gd name="T11" fmla="*/ 0 60000 65536"/>
                <a:gd name="T12" fmla="*/ 0 60000 65536"/>
                <a:gd name="T13" fmla="*/ 0 60000 65536"/>
                <a:gd name="T14" fmla="*/ 0 60000 65536"/>
                <a:gd name="T15" fmla="*/ 0 w 38"/>
                <a:gd name="T16" fmla="*/ 0 h 66"/>
                <a:gd name="T17" fmla="*/ 38 w 38"/>
                <a:gd name="T18" fmla="*/ 66 h 66"/>
              </a:gdLst>
              <a:ahLst/>
              <a:cxnLst>
                <a:cxn ang="T10">
                  <a:pos x="T0" y="T1"/>
                </a:cxn>
                <a:cxn ang="T11">
                  <a:pos x="T2" y="T3"/>
                </a:cxn>
                <a:cxn ang="T12">
                  <a:pos x="T4" y="T5"/>
                </a:cxn>
                <a:cxn ang="T13">
                  <a:pos x="T6" y="T7"/>
                </a:cxn>
                <a:cxn ang="T14">
                  <a:pos x="T8" y="T9"/>
                </a:cxn>
              </a:cxnLst>
              <a:rect l="T15" t="T16" r="T17" b="T18"/>
              <a:pathLst>
                <a:path w="38" h="66">
                  <a:moveTo>
                    <a:pt x="0" y="65"/>
                  </a:moveTo>
                  <a:lnTo>
                    <a:pt x="1" y="15"/>
                  </a:lnTo>
                  <a:lnTo>
                    <a:pt x="37" y="0"/>
                  </a:lnTo>
                  <a:lnTo>
                    <a:pt x="37" y="48"/>
                  </a:lnTo>
                  <a:lnTo>
                    <a:pt x="0" y="65"/>
                  </a:lnTo>
                </a:path>
              </a:pathLst>
            </a:custGeom>
            <a:noFill/>
            <a:ln w="12700" cap="rnd">
              <a:solidFill>
                <a:srgbClr val="000000"/>
              </a:solidFill>
              <a:round/>
              <a:headEnd type="none" w="sm" len="sm"/>
              <a:tailEnd type="none" w="sm" len="sm"/>
            </a:ln>
          </p:spPr>
          <p:txBody>
            <a:bodyPr/>
            <a:lstStyle/>
            <a:p>
              <a:endParaRPr lang="en-US" sz="2400"/>
            </a:p>
          </p:txBody>
        </p:sp>
        <p:sp>
          <p:nvSpPr>
            <p:cNvPr id="424" name="Freeform 422"/>
            <p:cNvSpPr>
              <a:spLocks/>
            </p:cNvSpPr>
            <p:nvPr/>
          </p:nvSpPr>
          <p:spPr bwMode="auto">
            <a:xfrm>
              <a:off x="3945" y="3427"/>
              <a:ext cx="108" cy="70"/>
            </a:xfrm>
            <a:custGeom>
              <a:avLst/>
              <a:gdLst>
                <a:gd name="T0" fmla="*/ 0 w 108"/>
                <a:gd name="T1" fmla="*/ 44 h 70"/>
                <a:gd name="T2" fmla="*/ 104 w 108"/>
                <a:gd name="T3" fmla="*/ 69 h 70"/>
                <a:gd name="T4" fmla="*/ 107 w 108"/>
                <a:gd name="T5" fmla="*/ 23 h 70"/>
                <a:gd name="T6" fmla="*/ 2 w 108"/>
                <a:gd name="T7" fmla="*/ 0 h 70"/>
                <a:gd name="T8" fmla="*/ 0 w 108"/>
                <a:gd name="T9" fmla="*/ 44 h 70"/>
                <a:gd name="T10" fmla="*/ 0 60000 65536"/>
                <a:gd name="T11" fmla="*/ 0 60000 65536"/>
                <a:gd name="T12" fmla="*/ 0 60000 65536"/>
                <a:gd name="T13" fmla="*/ 0 60000 65536"/>
                <a:gd name="T14" fmla="*/ 0 60000 65536"/>
                <a:gd name="T15" fmla="*/ 0 w 108"/>
                <a:gd name="T16" fmla="*/ 0 h 70"/>
                <a:gd name="T17" fmla="*/ 108 w 108"/>
                <a:gd name="T18" fmla="*/ 70 h 70"/>
              </a:gdLst>
              <a:ahLst/>
              <a:cxnLst>
                <a:cxn ang="T10">
                  <a:pos x="T0" y="T1"/>
                </a:cxn>
                <a:cxn ang="T11">
                  <a:pos x="T2" y="T3"/>
                </a:cxn>
                <a:cxn ang="T12">
                  <a:pos x="T4" y="T5"/>
                </a:cxn>
                <a:cxn ang="T13">
                  <a:pos x="T6" y="T7"/>
                </a:cxn>
                <a:cxn ang="T14">
                  <a:pos x="T8" y="T9"/>
                </a:cxn>
              </a:cxnLst>
              <a:rect l="T15" t="T16" r="T17" b="T18"/>
              <a:pathLst>
                <a:path w="108" h="70">
                  <a:moveTo>
                    <a:pt x="0" y="44"/>
                  </a:moveTo>
                  <a:lnTo>
                    <a:pt x="104" y="69"/>
                  </a:lnTo>
                  <a:lnTo>
                    <a:pt x="107" y="23"/>
                  </a:lnTo>
                  <a:lnTo>
                    <a:pt x="2" y="0"/>
                  </a:lnTo>
                  <a:lnTo>
                    <a:pt x="0" y="44"/>
                  </a:lnTo>
                </a:path>
              </a:pathLst>
            </a:custGeom>
            <a:solidFill>
              <a:srgbClr val="FF8080"/>
            </a:solidFill>
            <a:ln w="9525" cap="rnd">
              <a:noFill/>
              <a:round/>
              <a:headEnd/>
              <a:tailEnd/>
            </a:ln>
          </p:spPr>
          <p:txBody>
            <a:bodyPr/>
            <a:lstStyle/>
            <a:p>
              <a:endParaRPr lang="en-US" sz="2400"/>
            </a:p>
          </p:txBody>
        </p:sp>
        <p:sp>
          <p:nvSpPr>
            <p:cNvPr id="425" name="Freeform 423"/>
            <p:cNvSpPr>
              <a:spLocks/>
            </p:cNvSpPr>
            <p:nvPr/>
          </p:nvSpPr>
          <p:spPr bwMode="auto">
            <a:xfrm>
              <a:off x="3945" y="3427"/>
              <a:ext cx="108" cy="70"/>
            </a:xfrm>
            <a:custGeom>
              <a:avLst/>
              <a:gdLst>
                <a:gd name="T0" fmla="*/ 0 w 108"/>
                <a:gd name="T1" fmla="*/ 44 h 70"/>
                <a:gd name="T2" fmla="*/ 104 w 108"/>
                <a:gd name="T3" fmla="*/ 69 h 70"/>
                <a:gd name="T4" fmla="*/ 107 w 108"/>
                <a:gd name="T5" fmla="*/ 23 h 70"/>
                <a:gd name="T6" fmla="*/ 2 w 108"/>
                <a:gd name="T7" fmla="*/ 0 h 70"/>
                <a:gd name="T8" fmla="*/ 0 w 108"/>
                <a:gd name="T9" fmla="*/ 44 h 70"/>
                <a:gd name="T10" fmla="*/ 0 60000 65536"/>
                <a:gd name="T11" fmla="*/ 0 60000 65536"/>
                <a:gd name="T12" fmla="*/ 0 60000 65536"/>
                <a:gd name="T13" fmla="*/ 0 60000 65536"/>
                <a:gd name="T14" fmla="*/ 0 60000 65536"/>
                <a:gd name="T15" fmla="*/ 0 w 108"/>
                <a:gd name="T16" fmla="*/ 0 h 70"/>
                <a:gd name="T17" fmla="*/ 108 w 108"/>
                <a:gd name="T18" fmla="*/ 70 h 70"/>
              </a:gdLst>
              <a:ahLst/>
              <a:cxnLst>
                <a:cxn ang="T10">
                  <a:pos x="T0" y="T1"/>
                </a:cxn>
                <a:cxn ang="T11">
                  <a:pos x="T2" y="T3"/>
                </a:cxn>
                <a:cxn ang="T12">
                  <a:pos x="T4" y="T5"/>
                </a:cxn>
                <a:cxn ang="T13">
                  <a:pos x="T6" y="T7"/>
                </a:cxn>
                <a:cxn ang="T14">
                  <a:pos x="T8" y="T9"/>
                </a:cxn>
              </a:cxnLst>
              <a:rect l="T15" t="T16" r="T17" b="T18"/>
              <a:pathLst>
                <a:path w="108" h="70">
                  <a:moveTo>
                    <a:pt x="0" y="44"/>
                  </a:moveTo>
                  <a:lnTo>
                    <a:pt x="104" y="69"/>
                  </a:lnTo>
                  <a:lnTo>
                    <a:pt x="107" y="23"/>
                  </a:lnTo>
                  <a:lnTo>
                    <a:pt x="2" y="0"/>
                  </a:lnTo>
                  <a:lnTo>
                    <a:pt x="0" y="44"/>
                  </a:lnTo>
                </a:path>
              </a:pathLst>
            </a:custGeom>
            <a:noFill/>
            <a:ln w="12700" cap="rnd">
              <a:solidFill>
                <a:srgbClr val="000000"/>
              </a:solidFill>
              <a:round/>
              <a:headEnd type="none" w="sm" len="sm"/>
              <a:tailEnd type="none" w="sm" len="sm"/>
            </a:ln>
          </p:spPr>
          <p:txBody>
            <a:bodyPr/>
            <a:lstStyle/>
            <a:p>
              <a:endParaRPr lang="en-US" sz="2400"/>
            </a:p>
          </p:txBody>
        </p:sp>
        <p:sp>
          <p:nvSpPr>
            <p:cNvPr id="426" name="Freeform 424"/>
            <p:cNvSpPr>
              <a:spLocks/>
            </p:cNvSpPr>
            <p:nvPr/>
          </p:nvSpPr>
          <p:spPr bwMode="auto">
            <a:xfrm>
              <a:off x="3887" y="3450"/>
              <a:ext cx="33" cy="54"/>
            </a:xfrm>
            <a:custGeom>
              <a:avLst/>
              <a:gdLst>
                <a:gd name="T0" fmla="*/ 0 w 33"/>
                <a:gd name="T1" fmla="*/ 44 h 54"/>
                <a:gd name="T2" fmla="*/ 30 w 33"/>
                <a:gd name="T3" fmla="*/ 53 h 54"/>
                <a:gd name="T4" fmla="*/ 32 w 33"/>
                <a:gd name="T5" fmla="*/ 7 h 54"/>
                <a:gd name="T6" fmla="*/ 3 w 33"/>
                <a:gd name="T7" fmla="*/ 0 h 54"/>
                <a:gd name="T8" fmla="*/ 0 w 33"/>
                <a:gd name="T9" fmla="*/ 4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0" y="44"/>
                  </a:moveTo>
                  <a:lnTo>
                    <a:pt x="30" y="53"/>
                  </a:lnTo>
                  <a:lnTo>
                    <a:pt x="32" y="7"/>
                  </a:lnTo>
                  <a:lnTo>
                    <a:pt x="3" y="0"/>
                  </a:lnTo>
                  <a:lnTo>
                    <a:pt x="0" y="44"/>
                  </a:lnTo>
                </a:path>
              </a:pathLst>
            </a:custGeom>
            <a:solidFill>
              <a:srgbClr val="FF8080"/>
            </a:solidFill>
            <a:ln w="9525" cap="rnd">
              <a:noFill/>
              <a:round/>
              <a:headEnd/>
              <a:tailEnd/>
            </a:ln>
          </p:spPr>
          <p:txBody>
            <a:bodyPr/>
            <a:lstStyle/>
            <a:p>
              <a:endParaRPr lang="en-US" sz="2400"/>
            </a:p>
          </p:txBody>
        </p:sp>
        <p:sp>
          <p:nvSpPr>
            <p:cNvPr id="427" name="Freeform 425"/>
            <p:cNvSpPr>
              <a:spLocks/>
            </p:cNvSpPr>
            <p:nvPr/>
          </p:nvSpPr>
          <p:spPr bwMode="auto">
            <a:xfrm>
              <a:off x="3887" y="3450"/>
              <a:ext cx="33" cy="54"/>
            </a:xfrm>
            <a:custGeom>
              <a:avLst/>
              <a:gdLst>
                <a:gd name="T0" fmla="*/ 0 w 33"/>
                <a:gd name="T1" fmla="*/ 44 h 54"/>
                <a:gd name="T2" fmla="*/ 30 w 33"/>
                <a:gd name="T3" fmla="*/ 53 h 54"/>
                <a:gd name="T4" fmla="*/ 32 w 33"/>
                <a:gd name="T5" fmla="*/ 7 h 54"/>
                <a:gd name="T6" fmla="*/ 3 w 33"/>
                <a:gd name="T7" fmla="*/ 0 h 54"/>
                <a:gd name="T8" fmla="*/ 0 w 33"/>
                <a:gd name="T9" fmla="*/ 4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0" y="44"/>
                  </a:moveTo>
                  <a:lnTo>
                    <a:pt x="30" y="53"/>
                  </a:lnTo>
                  <a:lnTo>
                    <a:pt x="32" y="7"/>
                  </a:lnTo>
                  <a:lnTo>
                    <a:pt x="3" y="0"/>
                  </a:lnTo>
                  <a:lnTo>
                    <a:pt x="0" y="44"/>
                  </a:lnTo>
                </a:path>
              </a:pathLst>
            </a:custGeom>
            <a:noFill/>
            <a:ln w="12700" cap="rnd">
              <a:solidFill>
                <a:srgbClr val="000000"/>
              </a:solidFill>
              <a:round/>
              <a:headEnd type="none" w="sm" len="sm"/>
              <a:tailEnd type="none" w="sm" len="sm"/>
            </a:ln>
          </p:spPr>
          <p:txBody>
            <a:bodyPr/>
            <a:lstStyle/>
            <a:p>
              <a:endParaRPr lang="en-US" sz="2400"/>
            </a:p>
          </p:txBody>
        </p:sp>
        <p:sp>
          <p:nvSpPr>
            <p:cNvPr id="428" name="Freeform 426"/>
            <p:cNvSpPr>
              <a:spLocks/>
            </p:cNvSpPr>
            <p:nvPr/>
          </p:nvSpPr>
          <p:spPr bwMode="auto">
            <a:xfrm>
              <a:off x="3824" y="3473"/>
              <a:ext cx="65" cy="65"/>
            </a:xfrm>
            <a:custGeom>
              <a:avLst/>
              <a:gdLst>
                <a:gd name="T0" fmla="*/ 0 w 65"/>
                <a:gd name="T1" fmla="*/ 48 h 65"/>
                <a:gd name="T2" fmla="*/ 63 w 65"/>
                <a:gd name="T3" fmla="*/ 64 h 65"/>
                <a:gd name="T4" fmla="*/ 64 w 65"/>
                <a:gd name="T5" fmla="*/ 15 h 65"/>
                <a:gd name="T6" fmla="*/ 1 w 65"/>
                <a:gd name="T7" fmla="*/ 0 h 65"/>
                <a:gd name="T8" fmla="*/ 0 w 65"/>
                <a:gd name="T9" fmla="*/ 48 h 65"/>
                <a:gd name="T10" fmla="*/ 0 60000 65536"/>
                <a:gd name="T11" fmla="*/ 0 60000 65536"/>
                <a:gd name="T12" fmla="*/ 0 60000 65536"/>
                <a:gd name="T13" fmla="*/ 0 60000 65536"/>
                <a:gd name="T14" fmla="*/ 0 60000 65536"/>
                <a:gd name="T15" fmla="*/ 0 w 65"/>
                <a:gd name="T16" fmla="*/ 0 h 65"/>
                <a:gd name="T17" fmla="*/ 65 w 65"/>
                <a:gd name="T18" fmla="*/ 65 h 65"/>
              </a:gdLst>
              <a:ahLst/>
              <a:cxnLst>
                <a:cxn ang="T10">
                  <a:pos x="T0" y="T1"/>
                </a:cxn>
                <a:cxn ang="T11">
                  <a:pos x="T2" y="T3"/>
                </a:cxn>
                <a:cxn ang="T12">
                  <a:pos x="T4" y="T5"/>
                </a:cxn>
                <a:cxn ang="T13">
                  <a:pos x="T6" y="T7"/>
                </a:cxn>
                <a:cxn ang="T14">
                  <a:pos x="T8" y="T9"/>
                </a:cxn>
              </a:cxnLst>
              <a:rect l="T15" t="T16" r="T17" b="T18"/>
              <a:pathLst>
                <a:path w="65" h="65">
                  <a:moveTo>
                    <a:pt x="0" y="48"/>
                  </a:moveTo>
                  <a:lnTo>
                    <a:pt x="63" y="64"/>
                  </a:lnTo>
                  <a:lnTo>
                    <a:pt x="64" y="15"/>
                  </a:lnTo>
                  <a:lnTo>
                    <a:pt x="1" y="0"/>
                  </a:lnTo>
                  <a:lnTo>
                    <a:pt x="0" y="48"/>
                  </a:lnTo>
                </a:path>
              </a:pathLst>
            </a:custGeom>
            <a:solidFill>
              <a:srgbClr val="FF8080"/>
            </a:solidFill>
            <a:ln w="9525" cap="rnd">
              <a:noFill/>
              <a:round/>
              <a:headEnd/>
              <a:tailEnd/>
            </a:ln>
          </p:spPr>
          <p:txBody>
            <a:bodyPr/>
            <a:lstStyle/>
            <a:p>
              <a:endParaRPr lang="en-US" sz="2400"/>
            </a:p>
          </p:txBody>
        </p:sp>
        <p:sp>
          <p:nvSpPr>
            <p:cNvPr id="429" name="Freeform 427"/>
            <p:cNvSpPr>
              <a:spLocks/>
            </p:cNvSpPr>
            <p:nvPr/>
          </p:nvSpPr>
          <p:spPr bwMode="auto">
            <a:xfrm>
              <a:off x="3824" y="3473"/>
              <a:ext cx="65" cy="65"/>
            </a:xfrm>
            <a:custGeom>
              <a:avLst/>
              <a:gdLst>
                <a:gd name="T0" fmla="*/ 0 w 65"/>
                <a:gd name="T1" fmla="*/ 48 h 65"/>
                <a:gd name="T2" fmla="*/ 63 w 65"/>
                <a:gd name="T3" fmla="*/ 64 h 65"/>
                <a:gd name="T4" fmla="*/ 64 w 65"/>
                <a:gd name="T5" fmla="*/ 15 h 65"/>
                <a:gd name="T6" fmla="*/ 1 w 65"/>
                <a:gd name="T7" fmla="*/ 0 h 65"/>
                <a:gd name="T8" fmla="*/ 0 w 65"/>
                <a:gd name="T9" fmla="*/ 48 h 65"/>
                <a:gd name="T10" fmla="*/ 0 60000 65536"/>
                <a:gd name="T11" fmla="*/ 0 60000 65536"/>
                <a:gd name="T12" fmla="*/ 0 60000 65536"/>
                <a:gd name="T13" fmla="*/ 0 60000 65536"/>
                <a:gd name="T14" fmla="*/ 0 60000 65536"/>
                <a:gd name="T15" fmla="*/ 0 w 65"/>
                <a:gd name="T16" fmla="*/ 0 h 65"/>
                <a:gd name="T17" fmla="*/ 65 w 65"/>
                <a:gd name="T18" fmla="*/ 65 h 65"/>
              </a:gdLst>
              <a:ahLst/>
              <a:cxnLst>
                <a:cxn ang="T10">
                  <a:pos x="T0" y="T1"/>
                </a:cxn>
                <a:cxn ang="T11">
                  <a:pos x="T2" y="T3"/>
                </a:cxn>
                <a:cxn ang="T12">
                  <a:pos x="T4" y="T5"/>
                </a:cxn>
                <a:cxn ang="T13">
                  <a:pos x="T6" y="T7"/>
                </a:cxn>
                <a:cxn ang="T14">
                  <a:pos x="T8" y="T9"/>
                </a:cxn>
              </a:cxnLst>
              <a:rect l="T15" t="T16" r="T17" b="T18"/>
              <a:pathLst>
                <a:path w="65" h="65">
                  <a:moveTo>
                    <a:pt x="0" y="48"/>
                  </a:moveTo>
                  <a:lnTo>
                    <a:pt x="63" y="64"/>
                  </a:lnTo>
                  <a:lnTo>
                    <a:pt x="64" y="15"/>
                  </a:lnTo>
                  <a:lnTo>
                    <a:pt x="1" y="0"/>
                  </a:lnTo>
                  <a:lnTo>
                    <a:pt x="0" y="48"/>
                  </a:lnTo>
                </a:path>
              </a:pathLst>
            </a:custGeom>
            <a:noFill/>
            <a:ln w="12700" cap="rnd">
              <a:solidFill>
                <a:srgbClr val="000000"/>
              </a:solidFill>
              <a:round/>
              <a:headEnd type="none" w="sm" len="sm"/>
              <a:tailEnd type="none" w="sm" len="sm"/>
            </a:ln>
          </p:spPr>
          <p:txBody>
            <a:bodyPr/>
            <a:lstStyle/>
            <a:p>
              <a:endParaRPr lang="en-US" sz="2400"/>
            </a:p>
          </p:txBody>
        </p:sp>
        <p:sp>
          <p:nvSpPr>
            <p:cNvPr id="430" name="Freeform 428"/>
            <p:cNvSpPr>
              <a:spLocks/>
            </p:cNvSpPr>
            <p:nvPr/>
          </p:nvSpPr>
          <p:spPr bwMode="auto">
            <a:xfrm>
              <a:off x="3759" y="3501"/>
              <a:ext cx="34" cy="57"/>
            </a:xfrm>
            <a:custGeom>
              <a:avLst/>
              <a:gdLst>
                <a:gd name="T0" fmla="*/ 0 w 34"/>
                <a:gd name="T1" fmla="*/ 48 h 57"/>
                <a:gd name="T2" fmla="*/ 31 w 34"/>
                <a:gd name="T3" fmla="*/ 56 h 57"/>
                <a:gd name="T4" fmla="*/ 33 w 34"/>
                <a:gd name="T5" fmla="*/ 7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1" y="56"/>
                  </a:lnTo>
                  <a:lnTo>
                    <a:pt x="33" y="7"/>
                  </a:lnTo>
                  <a:lnTo>
                    <a:pt x="0" y="0"/>
                  </a:lnTo>
                  <a:lnTo>
                    <a:pt x="0" y="48"/>
                  </a:lnTo>
                </a:path>
              </a:pathLst>
            </a:custGeom>
            <a:solidFill>
              <a:srgbClr val="FF8080"/>
            </a:solidFill>
            <a:ln w="9525" cap="rnd">
              <a:noFill/>
              <a:round/>
              <a:headEnd/>
              <a:tailEnd/>
            </a:ln>
          </p:spPr>
          <p:txBody>
            <a:bodyPr/>
            <a:lstStyle/>
            <a:p>
              <a:endParaRPr lang="en-US" sz="2400"/>
            </a:p>
          </p:txBody>
        </p:sp>
        <p:sp>
          <p:nvSpPr>
            <p:cNvPr id="431" name="Freeform 429"/>
            <p:cNvSpPr>
              <a:spLocks/>
            </p:cNvSpPr>
            <p:nvPr/>
          </p:nvSpPr>
          <p:spPr bwMode="auto">
            <a:xfrm>
              <a:off x="3759" y="3501"/>
              <a:ext cx="34" cy="57"/>
            </a:xfrm>
            <a:custGeom>
              <a:avLst/>
              <a:gdLst>
                <a:gd name="T0" fmla="*/ 0 w 34"/>
                <a:gd name="T1" fmla="*/ 48 h 57"/>
                <a:gd name="T2" fmla="*/ 31 w 34"/>
                <a:gd name="T3" fmla="*/ 56 h 57"/>
                <a:gd name="T4" fmla="*/ 33 w 34"/>
                <a:gd name="T5" fmla="*/ 7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1" y="56"/>
                  </a:lnTo>
                  <a:lnTo>
                    <a:pt x="33" y="7"/>
                  </a:lnTo>
                  <a:lnTo>
                    <a:pt x="0" y="0"/>
                  </a:lnTo>
                  <a:lnTo>
                    <a:pt x="0" y="48"/>
                  </a:lnTo>
                </a:path>
              </a:pathLst>
            </a:custGeom>
            <a:noFill/>
            <a:ln w="12700" cap="rnd">
              <a:solidFill>
                <a:srgbClr val="000000"/>
              </a:solidFill>
              <a:round/>
              <a:headEnd type="none" w="sm" len="sm"/>
              <a:tailEnd type="none" w="sm" len="sm"/>
            </a:ln>
          </p:spPr>
          <p:txBody>
            <a:bodyPr/>
            <a:lstStyle/>
            <a:p>
              <a:endParaRPr lang="en-US" sz="2400"/>
            </a:p>
          </p:txBody>
        </p:sp>
        <p:sp>
          <p:nvSpPr>
            <p:cNvPr id="432" name="Freeform 430"/>
            <p:cNvSpPr>
              <a:spLocks/>
            </p:cNvSpPr>
            <p:nvPr/>
          </p:nvSpPr>
          <p:spPr bwMode="auto">
            <a:xfrm>
              <a:off x="3688" y="3528"/>
              <a:ext cx="19" cy="55"/>
            </a:xfrm>
            <a:custGeom>
              <a:avLst/>
              <a:gdLst>
                <a:gd name="T0" fmla="*/ 0 w 19"/>
                <a:gd name="T1" fmla="*/ 50 h 55"/>
                <a:gd name="T2" fmla="*/ 15 w 19"/>
                <a:gd name="T3" fmla="*/ 54 h 55"/>
                <a:gd name="T4" fmla="*/ 18 w 19"/>
                <a:gd name="T5" fmla="*/ 3 h 55"/>
                <a:gd name="T6" fmla="*/ 1 w 19"/>
                <a:gd name="T7" fmla="*/ 0 h 55"/>
                <a:gd name="T8" fmla="*/ 0 w 19"/>
                <a:gd name="T9" fmla="*/ 50 h 55"/>
                <a:gd name="T10" fmla="*/ 0 60000 65536"/>
                <a:gd name="T11" fmla="*/ 0 60000 65536"/>
                <a:gd name="T12" fmla="*/ 0 60000 65536"/>
                <a:gd name="T13" fmla="*/ 0 60000 65536"/>
                <a:gd name="T14" fmla="*/ 0 60000 65536"/>
                <a:gd name="T15" fmla="*/ 0 w 19"/>
                <a:gd name="T16" fmla="*/ 0 h 55"/>
                <a:gd name="T17" fmla="*/ 19 w 19"/>
                <a:gd name="T18" fmla="*/ 55 h 55"/>
              </a:gdLst>
              <a:ahLst/>
              <a:cxnLst>
                <a:cxn ang="T10">
                  <a:pos x="T0" y="T1"/>
                </a:cxn>
                <a:cxn ang="T11">
                  <a:pos x="T2" y="T3"/>
                </a:cxn>
                <a:cxn ang="T12">
                  <a:pos x="T4" y="T5"/>
                </a:cxn>
                <a:cxn ang="T13">
                  <a:pos x="T6" y="T7"/>
                </a:cxn>
                <a:cxn ang="T14">
                  <a:pos x="T8" y="T9"/>
                </a:cxn>
              </a:cxnLst>
              <a:rect l="T15" t="T16" r="T17" b="T18"/>
              <a:pathLst>
                <a:path w="19" h="55">
                  <a:moveTo>
                    <a:pt x="0" y="50"/>
                  </a:moveTo>
                  <a:lnTo>
                    <a:pt x="15" y="54"/>
                  </a:lnTo>
                  <a:lnTo>
                    <a:pt x="18" y="3"/>
                  </a:lnTo>
                  <a:lnTo>
                    <a:pt x="1" y="0"/>
                  </a:lnTo>
                  <a:lnTo>
                    <a:pt x="0" y="50"/>
                  </a:lnTo>
                </a:path>
              </a:pathLst>
            </a:custGeom>
            <a:solidFill>
              <a:srgbClr val="FF8080"/>
            </a:solidFill>
            <a:ln w="9525" cap="rnd">
              <a:noFill/>
              <a:round/>
              <a:headEnd/>
              <a:tailEnd/>
            </a:ln>
          </p:spPr>
          <p:txBody>
            <a:bodyPr/>
            <a:lstStyle/>
            <a:p>
              <a:endParaRPr lang="en-US" sz="2400"/>
            </a:p>
          </p:txBody>
        </p:sp>
        <p:sp>
          <p:nvSpPr>
            <p:cNvPr id="433" name="Freeform 431"/>
            <p:cNvSpPr>
              <a:spLocks/>
            </p:cNvSpPr>
            <p:nvPr/>
          </p:nvSpPr>
          <p:spPr bwMode="auto">
            <a:xfrm>
              <a:off x="3688" y="3528"/>
              <a:ext cx="19" cy="55"/>
            </a:xfrm>
            <a:custGeom>
              <a:avLst/>
              <a:gdLst>
                <a:gd name="T0" fmla="*/ 0 w 19"/>
                <a:gd name="T1" fmla="*/ 50 h 55"/>
                <a:gd name="T2" fmla="*/ 15 w 19"/>
                <a:gd name="T3" fmla="*/ 54 h 55"/>
                <a:gd name="T4" fmla="*/ 18 w 19"/>
                <a:gd name="T5" fmla="*/ 3 h 55"/>
                <a:gd name="T6" fmla="*/ 1 w 19"/>
                <a:gd name="T7" fmla="*/ 0 h 55"/>
                <a:gd name="T8" fmla="*/ 0 w 19"/>
                <a:gd name="T9" fmla="*/ 50 h 55"/>
                <a:gd name="T10" fmla="*/ 0 60000 65536"/>
                <a:gd name="T11" fmla="*/ 0 60000 65536"/>
                <a:gd name="T12" fmla="*/ 0 60000 65536"/>
                <a:gd name="T13" fmla="*/ 0 60000 65536"/>
                <a:gd name="T14" fmla="*/ 0 60000 65536"/>
                <a:gd name="T15" fmla="*/ 0 w 19"/>
                <a:gd name="T16" fmla="*/ 0 h 55"/>
                <a:gd name="T17" fmla="*/ 19 w 19"/>
                <a:gd name="T18" fmla="*/ 55 h 55"/>
              </a:gdLst>
              <a:ahLst/>
              <a:cxnLst>
                <a:cxn ang="T10">
                  <a:pos x="T0" y="T1"/>
                </a:cxn>
                <a:cxn ang="T11">
                  <a:pos x="T2" y="T3"/>
                </a:cxn>
                <a:cxn ang="T12">
                  <a:pos x="T4" y="T5"/>
                </a:cxn>
                <a:cxn ang="T13">
                  <a:pos x="T6" y="T7"/>
                </a:cxn>
                <a:cxn ang="T14">
                  <a:pos x="T8" y="T9"/>
                </a:cxn>
              </a:cxnLst>
              <a:rect l="T15" t="T16" r="T17" b="T18"/>
              <a:pathLst>
                <a:path w="19" h="55">
                  <a:moveTo>
                    <a:pt x="0" y="50"/>
                  </a:moveTo>
                  <a:lnTo>
                    <a:pt x="15" y="54"/>
                  </a:lnTo>
                  <a:lnTo>
                    <a:pt x="18" y="3"/>
                  </a:lnTo>
                  <a:lnTo>
                    <a:pt x="1" y="0"/>
                  </a:lnTo>
                  <a:lnTo>
                    <a:pt x="0" y="50"/>
                  </a:lnTo>
                </a:path>
              </a:pathLst>
            </a:custGeom>
            <a:noFill/>
            <a:ln w="12700" cap="rnd">
              <a:solidFill>
                <a:srgbClr val="000000"/>
              </a:solidFill>
              <a:round/>
              <a:headEnd type="none" w="sm" len="sm"/>
              <a:tailEnd type="none" w="sm" len="sm"/>
            </a:ln>
          </p:spPr>
          <p:txBody>
            <a:bodyPr/>
            <a:lstStyle/>
            <a:p>
              <a:endParaRPr lang="en-US" sz="2400"/>
            </a:p>
          </p:txBody>
        </p:sp>
        <p:sp>
          <p:nvSpPr>
            <p:cNvPr id="434" name="Freeform 432"/>
            <p:cNvSpPr>
              <a:spLocks/>
            </p:cNvSpPr>
            <p:nvPr/>
          </p:nvSpPr>
          <p:spPr bwMode="auto">
            <a:xfrm>
              <a:off x="3947" y="3417"/>
              <a:ext cx="132" cy="34"/>
            </a:xfrm>
            <a:custGeom>
              <a:avLst/>
              <a:gdLst>
                <a:gd name="T0" fmla="*/ 0 w 132"/>
                <a:gd name="T1" fmla="*/ 10 h 34"/>
                <a:gd name="T2" fmla="*/ 104 w 132"/>
                <a:gd name="T3" fmla="*/ 33 h 34"/>
                <a:gd name="T4" fmla="*/ 131 w 132"/>
                <a:gd name="T5" fmla="*/ 21 h 34"/>
                <a:gd name="T6" fmla="*/ 26 w 132"/>
                <a:gd name="T7" fmla="*/ 0 h 34"/>
                <a:gd name="T8" fmla="*/ 0 w 132"/>
                <a:gd name="T9" fmla="*/ 10 h 34"/>
                <a:gd name="T10" fmla="*/ 0 60000 65536"/>
                <a:gd name="T11" fmla="*/ 0 60000 65536"/>
                <a:gd name="T12" fmla="*/ 0 60000 65536"/>
                <a:gd name="T13" fmla="*/ 0 60000 65536"/>
                <a:gd name="T14" fmla="*/ 0 60000 65536"/>
                <a:gd name="T15" fmla="*/ 0 w 132"/>
                <a:gd name="T16" fmla="*/ 0 h 34"/>
                <a:gd name="T17" fmla="*/ 132 w 132"/>
                <a:gd name="T18" fmla="*/ 34 h 34"/>
              </a:gdLst>
              <a:ahLst/>
              <a:cxnLst>
                <a:cxn ang="T10">
                  <a:pos x="T0" y="T1"/>
                </a:cxn>
                <a:cxn ang="T11">
                  <a:pos x="T2" y="T3"/>
                </a:cxn>
                <a:cxn ang="T12">
                  <a:pos x="T4" y="T5"/>
                </a:cxn>
                <a:cxn ang="T13">
                  <a:pos x="T6" y="T7"/>
                </a:cxn>
                <a:cxn ang="T14">
                  <a:pos x="T8" y="T9"/>
                </a:cxn>
              </a:cxnLst>
              <a:rect l="T15" t="T16" r="T17" b="T18"/>
              <a:pathLst>
                <a:path w="132" h="34">
                  <a:moveTo>
                    <a:pt x="0" y="10"/>
                  </a:moveTo>
                  <a:lnTo>
                    <a:pt x="104" y="33"/>
                  </a:lnTo>
                  <a:lnTo>
                    <a:pt x="131" y="21"/>
                  </a:lnTo>
                  <a:lnTo>
                    <a:pt x="26" y="0"/>
                  </a:lnTo>
                  <a:lnTo>
                    <a:pt x="0" y="10"/>
                  </a:lnTo>
                </a:path>
              </a:pathLst>
            </a:custGeom>
            <a:solidFill>
              <a:srgbClr val="7F4040"/>
            </a:solidFill>
            <a:ln w="9525" cap="rnd">
              <a:noFill/>
              <a:round/>
              <a:headEnd/>
              <a:tailEnd/>
            </a:ln>
          </p:spPr>
          <p:txBody>
            <a:bodyPr/>
            <a:lstStyle/>
            <a:p>
              <a:endParaRPr lang="en-US" sz="2400"/>
            </a:p>
          </p:txBody>
        </p:sp>
        <p:sp>
          <p:nvSpPr>
            <p:cNvPr id="435" name="Freeform 433"/>
            <p:cNvSpPr>
              <a:spLocks/>
            </p:cNvSpPr>
            <p:nvPr/>
          </p:nvSpPr>
          <p:spPr bwMode="auto">
            <a:xfrm>
              <a:off x="3947" y="3417"/>
              <a:ext cx="132" cy="34"/>
            </a:xfrm>
            <a:custGeom>
              <a:avLst/>
              <a:gdLst>
                <a:gd name="T0" fmla="*/ 0 w 132"/>
                <a:gd name="T1" fmla="*/ 10 h 34"/>
                <a:gd name="T2" fmla="*/ 104 w 132"/>
                <a:gd name="T3" fmla="*/ 33 h 34"/>
                <a:gd name="T4" fmla="*/ 131 w 132"/>
                <a:gd name="T5" fmla="*/ 21 h 34"/>
                <a:gd name="T6" fmla="*/ 26 w 132"/>
                <a:gd name="T7" fmla="*/ 0 h 34"/>
                <a:gd name="T8" fmla="*/ 0 w 132"/>
                <a:gd name="T9" fmla="*/ 10 h 34"/>
                <a:gd name="T10" fmla="*/ 0 60000 65536"/>
                <a:gd name="T11" fmla="*/ 0 60000 65536"/>
                <a:gd name="T12" fmla="*/ 0 60000 65536"/>
                <a:gd name="T13" fmla="*/ 0 60000 65536"/>
                <a:gd name="T14" fmla="*/ 0 60000 65536"/>
                <a:gd name="T15" fmla="*/ 0 w 132"/>
                <a:gd name="T16" fmla="*/ 0 h 34"/>
                <a:gd name="T17" fmla="*/ 132 w 132"/>
                <a:gd name="T18" fmla="*/ 34 h 34"/>
              </a:gdLst>
              <a:ahLst/>
              <a:cxnLst>
                <a:cxn ang="T10">
                  <a:pos x="T0" y="T1"/>
                </a:cxn>
                <a:cxn ang="T11">
                  <a:pos x="T2" y="T3"/>
                </a:cxn>
                <a:cxn ang="T12">
                  <a:pos x="T4" y="T5"/>
                </a:cxn>
                <a:cxn ang="T13">
                  <a:pos x="T6" y="T7"/>
                </a:cxn>
                <a:cxn ang="T14">
                  <a:pos x="T8" y="T9"/>
                </a:cxn>
              </a:cxnLst>
              <a:rect l="T15" t="T16" r="T17" b="T18"/>
              <a:pathLst>
                <a:path w="132" h="34">
                  <a:moveTo>
                    <a:pt x="0" y="10"/>
                  </a:moveTo>
                  <a:lnTo>
                    <a:pt x="104" y="33"/>
                  </a:lnTo>
                  <a:lnTo>
                    <a:pt x="131" y="21"/>
                  </a:lnTo>
                  <a:lnTo>
                    <a:pt x="26" y="0"/>
                  </a:lnTo>
                  <a:lnTo>
                    <a:pt x="0" y="10"/>
                  </a:lnTo>
                </a:path>
              </a:pathLst>
            </a:custGeom>
            <a:noFill/>
            <a:ln w="12700" cap="rnd">
              <a:solidFill>
                <a:srgbClr val="000000"/>
              </a:solidFill>
              <a:round/>
              <a:headEnd type="none" w="sm" len="sm"/>
              <a:tailEnd type="none" w="sm" len="sm"/>
            </a:ln>
          </p:spPr>
          <p:txBody>
            <a:bodyPr/>
            <a:lstStyle/>
            <a:p>
              <a:endParaRPr lang="en-US" sz="2400"/>
            </a:p>
          </p:txBody>
        </p:sp>
        <p:sp>
          <p:nvSpPr>
            <p:cNvPr id="436" name="Freeform 434"/>
            <p:cNvSpPr>
              <a:spLocks/>
            </p:cNvSpPr>
            <p:nvPr/>
          </p:nvSpPr>
          <p:spPr bwMode="auto">
            <a:xfrm>
              <a:off x="3889" y="3438"/>
              <a:ext cx="60" cy="20"/>
            </a:xfrm>
            <a:custGeom>
              <a:avLst/>
              <a:gdLst>
                <a:gd name="T0" fmla="*/ 0 w 60"/>
                <a:gd name="T1" fmla="*/ 11 h 20"/>
                <a:gd name="T2" fmla="*/ 28 w 60"/>
                <a:gd name="T3" fmla="*/ 19 h 20"/>
                <a:gd name="T4" fmla="*/ 59 w 60"/>
                <a:gd name="T5" fmla="*/ 6 h 20"/>
                <a:gd name="T6" fmla="*/ 27 w 60"/>
                <a:gd name="T7" fmla="*/ 0 h 20"/>
                <a:gd name="T8" fmla="*/ 0 w 60"/>
                <a:gd name="T9" fmla="*/ 11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11"/>
                  </a:moveTo>
                  <a:lnTo>
                    <a:pt x="28" y="19"/>
                  </a:lnTo>
                  <a:lnTo>
                    <a:pt x="59" y="6"/>
                  </a:lnTo>
                  <a:lnTo>
                    <a:pt x="27" y="0"/>
                  </a:lnTo>
                  <a:lnTo>
                    <a:pt x="0" y="11"/>
                  </a:lnTo>
                </a:path>
              </a:pathLst>
            </a:custGeom>
            <a:solidFill>
              <a:srgbClr val="7F4040"/>
            </a:solidFill>
            <a:ln w="9525" cap="rnd">
              <a:noFill/>
              <a:round/>
              <a:headEnd/>
              <a:tailEnd/>
            </a:ln>
          </p:spPr>
          <p:txBody>
            <a:bodyPr/>
            <a:lstStyle/>
            <a:p>
              <a:endParaRPr lang="en-US" sz="2400"/>
            </a:p>
          </p:txBody>
        </p:sp>
        <p:sp>
          <p:nvSpPr>
            <p:cNvPr id="437" name="Freeform 435"/>
            <p:cNvSpPr>
              <a:spLocks/>
            </p:cNvSpPr>
            <p:nvPr/>
          </p:nvSpPr>
          <p:spPr bwMode="auto">
            <a:xfrm>
              <a:off x="3889" y="3438"/>
              <a:ext cx="60" cy="20"/>
            </a:xfrm>
            <a:custGeom>
              <a:avLst/>
              <a:gdLst>
                <a:gd name="T0" fmla="*/ 0 w 60"/>
                <a:gd name="T1" fmla="*/ 11 h 20"/>
                <a:gd name="T2" fmla="*/ 28 w 60"/>
                <a:gd name="T3" fmla="*/ 19 h 20"/>
                <a:gd name="T4" fmla="*/ 59 w 60"/>
                <a:gd name="T5" fmla="*/ 6 h 20"/>
                <a:gd name="T6" fmla="*/ 27 w 60"/>
                <a:gd name="T7" fmla="*/ 0 h 20"/>
                <a:gd name="T8" fmla="*/ 0 w 60"/>
                <a:gd name="T9" fmla="*/ 11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11"/>
                  </a:moveTo>
                  <a:lnTo>
                    <a:pt x="28" y="19"/>
                  </a:lnTo>
                  <a:lnTo>
                    <a:pt x="59" y="6"/>
                  </a:lnTo>
                  <a:lnTo>
                    <a:pt x="27" y="0"/>
                  </a:lnTo>
                  <a:lnTo>
                    <a:pt x="0" y="11"/>
                  </a:lnTo>
                </a:path>
              </a:pathLst>
            </a:custGeom>
            <a:noFill/>
            <a:ln w="12700" cap="rnd">
              <a:solidFill>
                <a:srgbClr val="000000"/>
              </a:solidFill>
              <a:round/>
              <a:headEnd type="none" w="sm" len="sm"/>
              <a:tailEnd type="none" w="sm" len="sm"/>
            </a:ln>
          </p:spPr>
          <p:txBody>
            <a:bodyPr/>
            <a:lstStyle/>
            <a:p>
              <a:endParaRPr lang="en-US" sz="2400"/>
            </a:p>
          </p:txBody>
        </p:sp>
        <p:sp>
          <p:nvSpPr>
            <p:cNvPr id="438" name="Freeform 436"/>
            <p:cNvSpPr>
              <a:spLocks/>
            </p:cNvSpPr>
            <p:nvPr/>
          </p:nvSpPr>
          <p:spPr bwMode="auto">
            <a:xfrm>
              <a:off x="3826" y="3461"/>
              <a:ext cx="94" cy="29"/>
            </a:xfrm>
            <a:custGeom>
              <a:avLst/>
              <a:gdLst>
                <a:gd name="T0" fmla="*/ 0 w 94"/>
                <a:gd name="T1" fmla="*/ 12 h 29"/>
                <a:gd name="T2" fmla="*/ 62 w 94"/>
                <a:gd name="T3" fmla="*/ 28 h 29"/>
                <a:gd name="T4" fmla="*/ 93 w 94"/>
                <a:gd name="T5" fmla="*/ 14 h 29"/>
                <a:gd name="T6" fmla="*/ 31 w 94"/>
                <a:gd name="T7" fmla="*/ 0 h 29"/>
                <a:gd name="T8" fmla="*/ 0 w 94"/>
                <a:gd name="T9" fmla="*/ 12 h 29"/>
                <a:gd name="T10" fmla="*/ 0 60000 65536"/>
                <a:gd name="T11" fmla="*/ 0 60000 65536"/>
                <a:gd name="T12" fmla="*/ 0 60000 65536"/>
                <a:gd name="T13" fmla="*/ 0 60000 65536"/>
                <a:gd name="T14" fmla="*/ 0 60000 65536"/>
                <a:gd name="T15" fmla="*/ 0 w 94"/>
                <a:gd name="T16" fmla="*/ 0 h 29"/>
                <a:gd name="T17" fmla="*/ 94 w 94"/>
                <a:gd name="T18" fmla="*/ 29 h 29"/>
              </a:gdLst>
              <a:ahLst/>
              <a:cxnLst>
                <a:cxn ang="T10">
                  <a:pos x="T0" y="T1"/>
                </a:cxn>
                <a:cxn ang="T11">
                  <a:pos x="T2" y="T3"/>
                </a:cxn>
                <a:cxn ang="T12">
                  <a:pos x="T4" y="T5"/>
                </a:cxn>
                <a:cxn ang="T13">
                  <a:pos x="T6" y="T7"/>
                </a:cxn>
                <a:cxn ang="T14">
                  <a:pos x="T8" y="T9"/>
                </a:cxn>
              </a:cxnLst>
              <a:rect l="T15" t="T16" r="T17" b="T18"/>
              <a:pathLst>
                <a:path w="94" h="29">
                  <a:moveTo>
                    <a:pt x="0" y="12"/>
                  </a:moveTo>
                  <a:lnTo>
                    <a:pt x="62" y="28"/>
                  </a:lnTo>
                  <a:lnTo>
                    <a:pt x="93" y="14"/>
                  </a:lnTo>
                  <a:lnTo>
                    <a:pt x="31" y="0"/>
                  </a:lnTo>
                  <a:lnTo>
                    <a:pt x="0" y="12"/>
                  </a:lnTo>
                </a:path>
              </a:pathLst>
            </a:custGeom>
            <a:solidFill>
              <a:srgbClr val="7F4040"/>
            </a:solidFill>
            <a:ln w="9525" cap="rnd">
              <a:noFill/>
              <a:round/>
              <a:headEnd/>
              <a:tailEnd/>
            </a:ln>
          </p:spPr>
          <p:txBody>
            <a:bodyPr/>
            <a:lstStyle/>
            <a:p>
              <a:endParaRPr lang="en-US" sz="2400"/>
            </a:p>
          </p:txBody>
        </p:sp>
        <p:sp>
          <p:nvSpPr>
            <p:cNvPr id="439" name="Freeform 437"/>
            <p:cNvSpPr>
              <a:spLocks/>
            </p:cNvSpPr>
            <p:nvPr/>
          </p:nvSpPr>
          <p:spPr bwMode="auto">
            <a:xfrm>
              <a:off x="3826" y="3461"/>
              <a:ext cx="94" cy="29"/>
            </a:xfrm>
            <a:custGeom>
              <a:avLst/>
              <a:gdLst>
                <a:gd name="T0" fmla="*/ 0 w 94"/>
                <a:gd name="T1" fmla="*/ 12 h 29"/>
                <a:gd name="T2" fmla="*/ 62 w 94"/>
                <a:gd name="T3" fmla="*/ 28 h 29"/>
                <a:gd name="T4" fmla="*/ 93 w 94"/>
                <a:gd name="T5" fmla="*/ 14 h 29"/>
                <a:gd name="T6" fmla="*/ 31 w 94"/>
                <a:gd name="T7" fmla="*/ 0 h 29"/>
                <a:gd name="T8" fmla="*/ 0 w 94"/>
                <a:gd name="T9" fmla="*/ 12 h 29"/>
                <a:gd name="T10" fmla="*/ 0 60000 65536"/>
                <a:gd name="T11" fmla="*/ 0 60000 65536"/>
                <a:gd name="T12" fmla="*/ 0 60000 65536"/>
                <a:gd name="T13" fmla="*/ 0 60000 65536"/>
                <a:gd name="T14" fmla="*/ 0 60000 65536"/>
                <a:gd name="T15" fmla="*/ 0 w 94"/>
                <a:gd name="T16" fmla="*/ 0 h 29"/>
                <a:gd name="T17" fmla="*/ 94 w 94"/>
                <a:gd name="T18" fmla="*/ 29 h 29"/>
              </a:gdLst>
              <a:ahLst/>
              <a:cxnLst>
                <a:cxn ang="T10">
                  <a:pos x="T0" y="T1"/>
                </a:cxn>
                <a:cxn ang="T11">
                  <a:pos x="T2" y="T3"/>
                </a:cxn>
                <a:cxn ang="T12">
                  <a:pos x="T4" y="T5"/>
                </a:cxn>
                <a:cxn ang="T13">
                  <a:pos x="T6" y="T7"/>
                </a:cxn>
                <a:cxn ang="T14">
                  <a:pos x="T8" y="T9"/>
                </a:cxn>
              </a:cxnLst>
              <a:rect l="T15" t="T16" r="T17" b="T18"/>
              <a:pathLst>
                <a:path w="94" h="29">
                  <a:moveTo>
                    <a:pt x="0" y="12"/>
                  </a:moveTo>
                  <a:lnTo>
                    <a:pt x="62" y="28"/>
                  </a:lnTo>
                  <a:lnTo>
                    <a:pt x="93" y="14"/>
                  </a:lnTo>
                  <a:lnTo>
                    <a:pt x="31" y="0"/>
                  </a:lnTo>
                  <a:lnTo>
                    <a:pt x="0" y="12"/>
                  </a:lnTo>
                </a:path>
              </a:pathLst>
            </a:custGeom>
            <a:noFill/>
            <a:ln w="12700" cap="rnd">
              <a:solidFill>
                <a:srgbClr val="000000"/>
              </a:solidFill>
              <a:round/>
              <a:headEnd type="none" w="sm" len="sm"/>
              <a:tailEnd type="none" w="sm" len="sm"/>
            </a:ln>
          </p:spPr>
          <p:txBody>
            <a:bodyPr/>
            <a:lstStyle/>
            <a:p>
              <a:endParaRPr lang="en-US" sz="2400"/>
            </a:p>
          </p:txBody>
        </p:sp>
        <p:sp>
          <p:nvSpPr>
            <p:cNvPr id="440" name="Freeform 438"/>
            <p:cNvSpPr>
              <a:spLocks/>
            </p:cNvSpPr>
            <p:nvPr/>
          </p:nvSpPr>
          <p:spPr bwMode="auto">
            <a:xfrm>
              <a:off x="3759" y="3486"/>
              <a:ext cx="66" cy="23"/>
            </a:xfrm>
            <a:custGeom>
              <a:avLst/>
              <a:gdLst>
                <a:gd name="T0" fmla="*/ 0 w 66"/>
                <a:gd name="T1" fmla="*/ 14 h 23"/>
                <a:gd name="T2" fmla="*/ 32 w 66"/>
                <a:gd name="T3" fmla="*/ 22 h 23"/>
                <a:gd name="T4" fmla="*/ 65 w 66"/>
                <a:gd name="T5" fmla="*/ 8 h 23"/>
                <a:gd name="T6" fmla="*/ 34 w 66"/>
                <a:gd name="T7" fmla="*/ 0 h 23"/>
                <a:gd name="T8" fmla="*/ 0 w 66"/>
                <a:gd name="T9" fmla="*/ 14 h 23"/>
                <a:gd name="T10" fmla="*/ 0 60000 65536"/>
                <a:gd name="T11" fmla="*/ 0 60000 65536"/>
                <a:gd name="T12" fmla="*/ 0 60000 65536"/>
                <a:gd name="T13" fmla="*/ 0 60000 65536"/>
                <a:gd name="T14" fmla="*/ 0 60000 65536"/>
                <a:gd name="T15" fmla="*/ 0 w 66"/>
                <a:gd name="T16" fmla="*/ 0 h 23"/>
                <a:gd name="T17" fmla="*/ 66 w 66"/>
                <a:gd name="T18" fmla="*/ 23 h 23"/>
              </a:gdLst>
              <a:ahLst/>
              <a:cxnLst>
                <a:cxn ang="T10">
                  <a:pos x="T0" y="T1"/>
                </a:cxn>
                <a:cxn ang="T11">
                  <a:pos x="T2" y="T3"/>
                </a:cxn>
                <a:cxn ang="T12">
                  <a:pos x="T4" y="T5"/>
                </a:cxn>
                <a:cxn ang="T13">
                  <a:pos x="T6" y="T7"/>
                </a:cxn>
                <a:cxn ang="T14">
                  <a:pos x="T8" y="T9"/>
                </a:cxn>
              </a:cxnLst>
              <a:rect l="T15" t="T16" r="T17" b="T18"/>
              <a:pathLst>
                <a:path w="66" h="23">
                  <a:moveTo>
                    <a:pt x="0" y="14"/>
                  </a:moveTo>
                  <a:lnTo>
                    <a:pt x="32" y="22"/>
                  </a:lnTo>
                  <a:lnTo>
                    <a:pt x="65" y="8"/>
                  </a:lnTo>
                  <a:lnTo>
                    <a:pt x="34" y="0"/>
                  </a:lnTo>
                  <a:lnTo>
                    <a:pt x="0" y="14"/>
                  </a:lnTo>
                </a:path>
              </a:pathLst>
            </a:custGeom>
            <a:solidFill>
              <a:srgbClr val="7F4040"/>
            </a:solidFill>
            <a:ln w="9525" cap="rnd">
              <a:noFill/>
              <a:round/>
              <a:headEnd/>
              <a:tailEnd/>
            </a:ln>
          </p:spPr>
          <p:txBody>
            <a:bodyPr/>
            <a:lstStyle/>
            <a:p>
              <a:endParaRPr lang="en-US" sz="2400"/>
            </a:p>
          </p:txBody>
        </p:sp>
        <p:sp>
          <p:nvSpPr>
            <p:cNvPr id="441" name="Freeform 439"/>
            <p:cNvSpPr>
              <a:spLocks/>
            </p:cNvSpPr>
            <p:nvPr/>
          </p:nvSpPr>
          <p:spPr bwMode="auto">
            <a:xfrm>
              <a:off x="3759" y="3486"/>
              <a:ext cx="66" cy="23"/>
            </a:xfrm>
            <a:custGeom>
              <a:avLst/>
              <a:gdLst>
                <a:gd name="T0" fmla="*/ 0 w 66"/>
                <a:gd name="T1" fmla="*/ 14 h 23"/>
                <a:gd name="T2" fmla="*/ 32 w 66"/>
                <a:gd name="T3" fmla="*/ 22 h 23"/>
                <a:gd name="T4" fmla="*/ 65 w 66"/>
                <a:gd name="T5" fmla="*/ 8 h 23"/>
                <a:gd name="T6" fmla="*/ 34 w 66"/>
                <a:gd name="T7" fmla="*/ 0 h 23"/>
                <a:gd name="T8" fmla="*/ 0 w 66"/>
                <a:gd name="T9" fmla="*/ 14 h 23"/>
                <a:gd name="T10" fmla="*/ 0 60000 65536"/>
                <a:gd name="T11" fmla="*/ 0 60000 65536"/>
                <a:gd name="T12" fmla="*/ 0 60000 65536"/>
                <a:gd name="T13" fmla="*/ 0 60000 65536"/>
                <a:gd name="T14" fmla="*/ 0 60000 65536"/>
                <a:gd name="T15" fmla="*/ 0 w 66"/>
                <a:gd name="T16" fmla="*/ 0 h 23"/>
                <a:gd name="T17" fmla="*/ 66 w 66"/>
                <a:gd name="T18" fmla="*/ 23 h 23"/>
              </a:gdLst>
              <a:ahLst/>
              <a:cxnLst>
                <a:cxn ang="T10">
                  <a:pos x="T0" y="T1"/>
                </a:cxn>
                <a:cxn ang="T11">
                  <a:pos x="T2" y="T3"/>
                </a:cxn>
                <a:cxn ang="T12">
                  <a:pos x="T4" y="T5"/>
                </a:cxn>
                <a:cxn ang="T13">
                  <a:pos x="T6" y="T7"/>
                </a:cxn>
                <a:cxn ang="T14">
                  <a:pos x="T8" y="T9"/>
                </a:cxn>
              </a:cxnLst>
              <a:rect l="T15" t="T16" r="T17" b="T18"/>
              <a:pathLst>
                <a:path w="66" h="23">
                  <a:moveTo>
                    <a:pt x="0" y="14"/>
                  </a:moveTo>
                  <a:lnTo>
                    <a:pt x="32" y="22"/>
                  </a:lnTo>
                  <a:lnTo>
                    <a:pt x="65" y="8"/>
                  </a:lnTo>
                  <a:lnTo>
                    <a:pt x="34" y="0"/>
                  </a:lnTo>
                  <a:lnTo>
                    <a:pt x="0" y="14"/>
                  </a:lnTo>
                </a:path>
              </a:pathLst>
            </a:custGeom>
            <a:noFill/>
            <a:ln w="12700" cap="rnd">
              <a:solidFill>
                <a:srgbClr val="000000"/>
              </a:solidFill>
              <a:round/>
              <a:headEnd type="none" w="sm" len="sm"/>
              <a:tailEnd type="none" w="sm" len="sm"/>
            </a:ln>
          </p:spPr>
          <p:txBody>
            <a:bodyPr/>
            <a:lstStyle/>
            <a:p>
              <a:endParaRPr lang="en-US" sz="2400"/>
            </a:p>
          </p:txBody>
        </p:sp>
        <p:sp>
          <p:nvSpPr>
            <p:cNvPr id="442" name="Freeform 440"/>
            <p:cNvSpPr>
              <a:spLocks/>
            </p:cNvSpPr>
            <p:nvPr/>
          </p:nvSpPr>
          <p:spPr bwMode="auto">
            <a:xfrm>
              <a:off x="3689" y="3514"/>
              <a:ext cx="52" cy="19"/>
            </a:xfrm>
            <a:custGeom>
              <a:avLst/>
              <a:gdLst>
                <a:gd name="T0" fmla="*/ 0 w 52"/>
                <a:gd name="T1" fmla="*/ 13 h 19"/>
                <a:gd name="T2" fmla="*/ 15 w 52"/>
                <a:gd name="T3" fmla="*/ 18 h 19"/>
                <a:gd name="T4" fmla="*/ 51 w 52"/>
                <a:gd name="T5" fmla="*/ 4 h 19"/>
                <a:gd name="T6" fmla="*/ 35 w 52"/>
                <a:gd name="T7" fmla="*/ 0 h 19"/>
                <a:gd name="T8" fmla="*/ 0 w 52"/>
                <a:gd name="T9" fmla="*/ 13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3"/>
                  </a:moveTo>
                  <a:lnTo>
                    <a:pt x="15" y="18"/>
                  </a:lnTo>
                  <a:lnTo>
                    <a:pt x="51" y="4"/>
                  </a:lnTo>
                  <a:lnTo>
                    <a:pt x="35" y="0"/>
                  </a:lnTo>
                  <a:lnTo>
                    <a:pt x="0" y="13"/>
                  </a:lnTo>
                </a:path>
              </a:pathLst>
            </a:custGeom>
            <a:solidFill>
              <a:srgbClr val="7F4040"/>
            </a:solidFill>
            <a:ln w="9525" cap="rnd">
              <a:noFill/>
              <a:round/>
              <a:headEnd/>
              <a:tailEnd/>
            </a:ln>
          </p:spPr>
          <p:txBody>
            <a:bodyPr/>
            <a:lstStyle/>
            <a:p>
              <a:endParaRPr lang="en-US" sz="2400"/>
            </a:p>
          </p:txBody>
        </p:sp>
        <p:sp>
          <p:nvSpPr>
            <p:cNvPr id="443" name="Freeform 441"/>
            <p:cNvSpPr>
              <a:spLocks/>
            </p:cNvSpPr>
            <p:nvPr/>
          </p:nvSpPr>
          <p:spPr bwMode="auto">
            <a:xfrm>
              <a:off x="3689" y="3514"/>
              <a:ext cx="52" cy="19"/>
            </a:xfrm>
            <a:custGeom>
              <a:avLst/>
              <a:gdLst>
                <a:gd name="T0" fmla="*/ 0 w 52"/>
                <a:gd name="T1" fmla="*/ 13 h 19"/>
                <a:gd name="T2" fmla="*/ 15 w 52"/>
                <a:gd name="T3" fmla="*/ 18 h 19"/>
                <a:gd name="T4" fmla="*/ 51 w 52"/>
                <a:gd name="T5" fmla="*/ 4 h 19"/>
                <a:gd name="T6" fmla="*/ 35 w 52"/>
                <a:gd name="T7" fmla="*/ 0 h 19"/>
                <a:gd name="T8" fmla="*/ 0 w 52"/>
                <a:gd name="T9" fmla="*/ 13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3"/>
                  </a:moveTo>
                  <a:lnTo>
                    <a:pt x="15" y="18"/>
                  </a:lnTo>
                  <a:lnTo>
                    <a:pt x="51" y="4"/>
                  </a:lnTo>
                  <a:lnTo>
                    <a:pt x="35" y="0"/>
                  </a:lnTo>
                  <a:lnTo>
                    <a:pt x="0" y="13"/>
                  </a:lnTo>
                </a:path>
              </a:pathLst>
            </a:custGeom>
            <a:noFill/>
            <a:ln w="12700" cap="rnd">
              <a:solidFill>
                <a:srgbClr val="000000"/>
              </a:solidFill>
              <a:round/>
              <a:headEnd type="none" w="sm" len="sm"/>
              <a:tailEnd type="none" w="sm" len="sm"/>
            </a:ln>
          </p:spPr>
          <p:txBody>
            <a:bodyPr/>
            <a:lstStyle/>
            <a:p>
              <a:endParaRPr lang="en-US" sz="2400"/>
            </a:p>
          </p:txBody>
        </p:sp>
        <p:sp>
          <p:nvSpPr>
            <p:cNvPr id="444" name="Freeform 442"/>
            <p:cNvSpPr>
              <a:spLocks/>
            </p:cNvSpPr>
            <p:nvPr/>
          </p:nvSpPr>
          <p:spPr bwMode="auto">
            <a:xfrm>
              <a:off x="4051" y="3438"/>
              <a:ext cx="29" cy="59"/>
            </a:xfrm>
            <a:custGeom>
              <a:avLst/>
              <a:gdLst>
                <a:gd name="T0" fmla="*/ 0 w 29"/>
                <a:gd name="T1" fmla="*/ 58 h 59"/>
                <a:gd name="T2" fmla="*/ 2 w 29"/>
                <a:gd name="T3" fmla="*/ 12 h 59"/>
                <a:gd name="T4" fmla="*/ 28 w 29"/>
                <a:gd name="T5" fmla="*/ 0 h 59"/>
                <a:gd name="T6" fmla="*/ 25 w 29"/>
                <a:gd name="T7" fmla="*/ 45 h 59"/>
                <a:gd name="T8" fmla="*/ 0 w 29"/>
                <a:gd name="T9" fmla="*/ 58 h 59"/>
                <a:gd name="T10" fmla="*/ 0 60000 65536"/>
                <a:gd name="T11" fmla="*/ 0 60000 65536"/>
                <a:gd name="T12" fmla="*/ 0 60000 65536"/>
                <a:gd name="T13" fmla="*/ 0 60000 65536"/>
                <a:gd name="T14" fmla="*/ 0 60000 65536"/>
                <a:gd name="T15" fmla="*/ 0 w 29"/>
                <a:gd name="T16" fmla="*/ 0 h 59"/>
                <a:gd name="T17" fmla="*/ 29 w 29"/>
                <a:gd name="T18" fmla="*/ 59 h 59"/>
              </a:gdLst>
              <a:ahLst/>
              <a:cxnLst>
                <a:cxn ang="T10">
                  <a:pos x="T0" y="T1"/>
                </a:cxn>
                <a:cxn ang="T11">
                  <a:pos x="T2" y="T3"/>
                </a:cxn>
                <a:cxn ang="T12">
                  <a:pos x="T4" y="T5"/>
                </a:cxn>
                <a:cxn ang="T13">
                  <a:pos x="T6" y="T7"/>
                </a:cxn>
                <a:cxn ang="T14">
                  <a:pos x="T8" y="T9"/>
                </a:cxn>
              </a:cxnLst>
              <a:rect l="T15" t="T16" r="T17" b="T18"/>
              <a:pathLst>
                <a:path w="29" h="59">
                  <a:moveTo>
                    <a:pt x="0" y="58"/>
                  </a:moveTo>
                  <a:lnTo>
                    <a:pt x="2" y="12"/>
                  </a:lnTo>
                  <a:lnTo>
                    <a:pt x="28" y="0"/>
                  </a:lnTo>
                  <a:lnTo>
                    <a:pt x="25" y="45"/>
                  </a:lnTo>
                  <a:lnTo>
                    <a:pt x="0" y="58"/>
                  </a:lnTo>
                </a:path>
              </a:pathLst>
            </a:custGeom>
            <a:solidFill>
              <a:srgbClr val="BD6060"/>
            </a:solidFill>
            <a:ln w="9525" cap="rnd">
              <a:noFill/>
              <a:round/>
              <a:headEnd/>
              <a:tailEnd/>
            </a:ln>
          </p:spPr>
          <p:txBody>
            <a:bodyPr/>
            <a:lstStyle/>
            <a:p>
              <a:endParaRPr lang="en-US" sz="2400"/>
            </a:p>
          </p:txBody>
        </p:sp>
        <p:sp>
          <p:nvSpPr>
            <p:cNvPr id="445" name="Freeform 443"/>
            <p:cNvSpPr>
              <a:spLocks/>
            </p:cNvSpPr>
            <p:nvPr/>
          </p:nvSpPr>
          <p:spPr bwMode="auto">
            <a:xfrm>
              <a:off x="4051" y="3438"/>
              <a:ext cx="29" cy="59"/>
            </a:xfrm>
            <a:custGeom>
              <a:avLst/>
              <a:gdLst>
                <a:gd name="T0" fmla="*/ 0 w 29"/>
                <a:gd name="T1" fmla="*/ 58 h 59"/>
                <a:gd name="T2" fmla="*/ 2 w 29"/>
                <a:gd name="T3" fmla="*/ 12 h 59"/>
                <a:gd name="T4" fmla="*/ 28 w 29"/>
                <a:gd name="T5" fmla="*/ 0 h 59"/>
                <a:gd name="T6" fmla="*/ 25 w 29"/>
                <a:gd name="T7" fmla="*/ 45 h 59"/>
                <a:gd name="T8" fmla="*/ 0 w 29"/>
                <a:gd name="T9" fmla="*/ 58 h 59"/>
                <a:gd name="T10" fmla="*/ 0 60000 65536"/>
                <a:gd name="T11" fmla="*/ 0 60000 65536"/>
                <a:gd name="T12" fmla="*/ 0 60000 65536"/>
                <a:gd name="T13" fmla="*/ 0 60000 65536"/>
                <a:gd name="T14" fmla="*/ 0 60000 65536"/>
                <a:gd name="T15" fmla="*/ 0 w 29"/>
                <a:gd name="T16" fmla="*/ 0 h 59"/>
                <a:gd name="T17" fmla="*/ 29 w 29"/>
                <a:gd name="T18" fmla="*/ 59 h 59"/>
              </a:gdLst>
              <a:ahLst/>
              <a:cxnLst>
                <a:cxn ang="T10">
                  <a:pos x="T0" y="T1"/>
                </a:cxn>
                <a:cxn ang="T11">
                  <a:pos x="T2" y="T3"/>
                </a:cxn>
                <a:cxn ang="T12">
                  <a:pos x="T4" y="T5"/>
                </a:cxn>
                <a:cxn ang="T13">
                  <a:pos x="T6" y="T7"/>
                </a:cxn>
                <a:cxn ang="T14">
                  <a:pos x="T8" y="T9"/>
                </a:cxn>
              </a:cxnLst>
              <a:rect l="T15" t="T16" r="T17" b="T18"/>
              <a:pathLst>
                <a:path w="29" h="59">
                  <a:moveTo>
                    <a:pt x="0" y="58"/>
                  </a:moveTo>
                  <a:lnTo>
                    <a:pt x="2" y="12"/>
                  </a:lnTo>
                  <a:lnTo>
                    <a:pt x="28" y="0"/>
                  </a:lnTo>
                  <a:lnTo>
                    <a:pt x="25" y="45"/>
                  </a:lnTo>
                  <a:lnTo>
                    <a:pt x="0" y="58"/>
                  </a:lnTo>
                </a:path>
              </a:pathLst>
            </a:custGeom>
            <a:noFill/>
            <a:ln w="12700" cap="rnd">
              <a:solidFill>
                <a:srgbClr val="000000"/>
              </a:solidFill>
              <a:round/>
              <a:headEnd type="none" w="sm" len="sm"/>
              <a:tailEnd type="none" w="sm" len="sm"/>
            </a:ln>
          </p:spPr>
          <p:txBody>
            <a:bodyPr/>
            <a:lstStyle/>
            <a:p>
              <a:endParaRPr lang="en-US" sz="2400"/>
            </a:p>
          </p:txBody>
        </p:sp>
        <p:sp>
          <p:nvSpPr>
            <p:cNvPr id="446" name="Freeform 444"/>
            <p:cNvSpPr>
              <a:spLocks/>
            </p:cNvSpPr>
            <p:nvPr/>
          </p:nvSpPr>
          <p:spPr bwMode="auto">
            <a:xfrm>
              <a:off x="3917" y="3445"/>
              <a:ext cx="33" cy="59"/>
            </a:xfrm>
            <a:custGeom>
              <a:avLst/>
              <a:gdLst>
                <a:gd name="T0" fmla="*/ 0 w 33"/>
                <a:gd name="T1" fmla="*/ 58 h 59"/>
                <a:gd name="T2" fmla="*/ 1 w 33"/>
                <a:gd name="T3" fmla="*/ 12 h 59"/>
                <a:gd name="T4" fmla="*/ 32 w 33"/>
                <a:gd name="T5" fmla="*/ 0 h 59"/>
                <a:gd name="T6" fmla="*/ 28 w 33"/>
                <a:gd name="T7" fmla="*/ 46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1" y="12"/>
                  </a:lnTo>
                  <a:lnTo>
                    <a:pt x="32" y="0"/>
                  </a:lnTo>
                  <a:lnTo>
                    <a:pt x="28" y="46"/>
                  </a:lnTo>
                  <a:lnTo>
                    <a:pt x="0" y="58"/>
                  </a:lnTo>
                </a:path>
              </a:pathLst>
            </a:custGeom>
            <a:solidFill>
              <a:srgbClr val="BD6060"/>
            </a:solidFill>
            <a:ln w="9525" cap="rnd">
              <a:noFill/>
              <a:round/>
              <a:headEnd/>
              <a:tailEnd/>
            </a:ln>
          </p:spPr>
          <p:txBody>
            <a:bodyPr/>
            <a:lstStyle/>
            <a:p>
              <a:endParaRPr lang="en-US" sz="2400"/>
            </a:p>
          </p:txBody>
        </p:sp>
        <p:sp>
          <p:nvSpPr>
            <p:cNvPr id="447" name="Freeform 445"/>
            <p:cNvSpPr>
              <a:spLocks/>
            </p:cNvSpPr>
            <p:nvPr/>
          </p:nvSpPr>
          <p:spPr bwMode="auto">
            <a:xfrm>
              <a:off x="3917" y="3445"/>
              <a:ext cx="33" cy="59"/>
            </a:xfrm>
            <a:custGeom>
              <a:avLst/>
              <a:gdLst>
                <a:gd name="T0" fmla="*/ 0 w 33"/>
                <a:gd name="T1" fmla="*/ 58 h 59"/>
                <a:gd name="T2" fmla="*/ 1 w 33"/>
                <a:gd name="T3" fmla="*/ 12 h 59"/>
                <a:gd name="T4" fmla="*/ 32 w 33"/>
                <a:gd name="T5" fmla="*/ 0 h 59"/>
                <a:gd name="T6" fmla="*/ 28 w 33"/>
                <a:gd name="T7" fmla="*/ 46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1" y="12"/>
                  </a:lnTo>
                  <a:lnTo>
                    <a:pt x="32" y="0"/>
                  </a:lnTo>
                  <a:lnTo>
                    <a:pt x="28" y="46"/>
                  </a:lnTo>
                  <a:lnTo>
                    <a:pt x="0" y="58"/>
                  </a:lnTo>
                </a:path>
              </a:pathLst>
            </a:custGeom>
            <a:noFill/>
            <a:ln w="12700" cap="rnd">
              <a:solidFill>
                <a:srgbClr val="000000"/>
              </a:solidFill>
              <a:round/>
              <a:headEnd type="none" w="sm" len="sm"/>
              <a:tailEnd type="none" w="sm" len="sm"/>
            </a:ln>
          </p:spPr>
          <p:txBody>
            <a:bodyPr/>
            <a:lstStyle/>
            <a:p>
              <a:endParaRPr lang="en-US" sz="2400"/>
            </a:p>
          </p:txBody>
        </p:sp>
        <p:sp>
          <p:nvSpPr>
            <p:cNvPr id="448" name="Freeform 446"/>
            <p:cNvSpPr>
              <a:spLocks/>
            </p:cNvSpPr>
            <p:nvPr/>
          </p:nvSpPr>
          <p:spPr bwMode="auto">
            <a:xfrm>
              <a:off x="3887" y="3476"/>
              <a:ext cx="33" cy="62"/>
            </a:xfrm>
            <a:custGeom>
              <a:avLst/>
              <a:gdLst>
                <a:gd name="T0" fmla="*/ 0 w 33"/>
                <a:gd name="T1" fmla="*/ 61 h 62"/>
                <a:gd name="T2" fmla="*/ 0 w 33"/>
                <a:gd name="T3" fmla="*/ 12 h 62"/>
                <a:gd name="T4" fmla="*/ 32 w 33"/>
                <a:gd name="T5" fmla="*/ 0 h 62"/>
                <a:gd name="T6" fmla="*/ 30 w 33"/>
                <a:gd name="T7" fmla="*/ 47 h 62"/>
                <a:gd name="T8" fmla="*/ 0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0" y="61"/>
                  </a:moveTo>
                  <a:lnTo>
                    <a:pt x="0" y="12"/>
                  </a:lnTo>
                  <a:lnTo>
                    <a:pt x="32" y="0"/>
                  </a:lnTo>
                  <a:lnTo>
                    <a:pt x="30" y="47"/>
                  </a:lnTo>
                  <a:lnTo>
                    <a:pt x="0" y="61"/>
                  </a:lnTo>
                </a:path>
              </a:pathLst>
            </a:custGeom>
            <a:solidFill>
              <a:srgbClr val="BD6060"/>
            </a:solidFill>
            <a:ln w="9525" cap="rnd">
              <a:noFill/>
              <a:round/>
              <a:headEnd/>
              <a:tailEnd/>
            </a:ln>
          </p:spPr>
          <p:txBody>
            <a:bodyPr/>
            <a:lstStyle/>
            <a:p>
              <a:endParaRPr lang="en-US" sz="2400"/>
            </a:p>
          </p:txBody>
        </p:sp>
        <p:sp>
          <p:nvSpPr>
            <p:cNvPr id="449" name="Freeform 447"/>
            <p:cNvSpPr>
              <a:spLocks/>
            </p:cNvSpPr>
            <p:nvPr/>
          </p:nvSpPr>
          <p:spPr bwMode="auto">
            <a:xfrm>
              <a:off x="3887" y="3476"/>
              <a:ext cx="33" cy="62"/>
            </a:xfrm>
            <a:custGeom>
              <a:avLst/>
              <a:gdLst>
                <a:gd name="T0" fmla="*/ 0 w 33"/>
                <a:gd name="T1" fmla="*/ 61 h 62"/>
                <a:gd name="T2" fmla="*/ 0 w 33"/>
                <a:gd name="T3" fmla="*/ 12 h 62"/>
                <a:gd name="T4" fmla="*/ 32 w 33"/>
                <a:gd name="T5" fmla="*/ 0 h 62"/>
                <a:gd name="T6" fmla="*/ 30 w 33"/>
                <a:gd name="T7" fmla="*/ 47 h 62"/>
                <a:gd name="T8" fmla="*/ 0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0" y="61"/>
                  </a:moveTo>
                  <a:lnTo>
                    <a:pt x="0" y="12"/>
                  </a:lnTo>
                  <a:lnTo>
                    <a:pt x="32" y="0"/>
                  </a:lnTo>
                  <a:lnTo>
                    <a:pt x="30" y="47"/>
                  </a:lnTo>
                  <a:lnTo>
                    <a:pt x="0" y="61"/>
                  </a:lnTo>
                </a:path>
              </a:pathLst>
            </a:custGeom>
            <a:noFill/>
            <a:ln w="12700" cap="rnd">
              <a:solidFill>
                <a:srgbClr val="000000"/>
              </a:solidFill>
              <a:round/>
              <a:headEnd type="none" w="sm" len="sm"/>
              <a:tailEnd type="none" w="sm" len="sm"/>
            </a:ln>
          </p:spPr>
          <p:txBody>
            <a:bodyPr/>
            <a:lstStyle/>
            <a:p>
              <a:endParaRPr lang="en-US" sz="2400"/>
            </a:p>
          </p:txBody>
        </p:sp>
        <p:sp>
          <p:nvSpPr>
            <p:cNvPr id="450" name="Freeform 448"/>
            <p:cNvSpPr>
              <a:spLocks/>
            </p:cNvSpPr>
            <p:nvPr/>
          </p:nvSpPr>
          <p:spPr bwMode="auto">
            <a:xfrm>
              <a:off x="3790" y="3494"/>
              <a:ext cx="34" cy="64"/>
            </a:xfrm>
            <a:custGeom>
              <a:avLst/>
              <a:gdLst>
                <a:gd name="T0" fmla="*/ 0 w 34"/>
                <a:gd name="T1" fmla="*/ 63 h 64"/>
                <a:gd name="T2" fmla="*/ 1 w 34"/>
                <a:gd name="T3" fmla="*/ 13 h 64"/>
                <a:gd name="T4" fmla="*/ 33 w 34"/>
                <a:gd name="T5" fmla="*/ 0 h 64"/>
                <a:gd name="T6" fmla="*/ 31 w 34"/>
                <a:gd name="T7" fmla="*/ 49 h 64"/>
                <a:gd name="T8" fmla="*/ 0 w 34"/>
                <a:gd name="T9" fmla="*/ 63 h 64"/>
                <a:gd name="T10" fmla="*/ 0 60000 65536"/>
                <a:gd name="T11" fmla="*/ 0 60000 65536"/>
                <a:gd name="T12" fmla="*/ 0 60000 65536"/>
                <a:gd name="T13" fmla="*/ 0 60000 65536"/>
                <a:gd name="T14" fmla="*/ 0 60000 65536"/>
                <a:gd name="T15" fmla="*/ 0 w 34"/>
                <a:gd name="T16" fmla="*/ 0 h 64"/>
                <a:gd name="T17" fmla="*/ 34 w 34"/>
                <a:gd name="T18" fmla="*/ 64 h 64"/>
              </a:gdLst>
              <a:ahLst/>
              <a:cxnLst>
                <a:cxn ang="T10">
                  <a:pos x="T0" y="T1"/>
                </a:cxn>
                <a:cxn ang="T11">
                  <a:pos x="T2" y="T3"/>
                </a:cxn>
                <a:cxn ang="T12">
                  <a:pos x="T4" y="T5"/>
                </a:cxn>
                <a:cxn ang="T13">
                  <a:pos x="T6" y="T7"/>
                </a:cxn>
                <a:cxn ang="T14">
                  <a:pos x="T8" y="T9"/>
                </a:cxn>
              </a:cxnLst>
              <a:rect l="T15" t="T16" r="T17" b="T18"/>
              <a:pathLst>
                <a:path w="34" h="64">
                  <a:moveTo>
                    <a:pt x="0" y="63"/>
                  </a:moveTo>
                  <a:lnTo>
                    <a:pt x="1" y="13"/>
                  </a:lnTo>
                  <a:lnTo>
                    <a:pt x="33" y="0"/>
                  </a:lnTo>
                  <a:lnTo>
                    <a:pt x="31" y="49"/>
                  </a:lnTo>
                  <a:lnTo>
                    <a:pt x="0" y="63"/>
                  </a:lnTo>
                </a:path>
              </a:pathLst>
            </a:custGeom>
            <a:solidFill>
              <a:srgbClr val="BD6060"/>
            </a:solidFill>
            <a:ln w="9525" cap="rnd">
              <a:noFill/>
              <a:round/>
              <a:headEnd/>
              <a:tailEnd/>
            </a:ln>
          </p:spPr>
          <p:txBody>
            <a:bodyPr/>
            <a:lstStyle/>
            <a:p>
              <a:endParaRPr lang="en-US" sz="2400"/>
            </a:p>
          </p:txBody>
        </p:sp>
        <p:sp>
          <p:nvSpPr>
            <p:cNvPr id="451" name="Freeform 449"/>
            <p:cNvSpPr>
              <a:spLocks/>
            </p:cNvSpPr>
            <p:nvPr/>
          </p:nvSpPr>
          <p:spPr bwMode="auto">
            <a:xfrm>
              <a:off x="3790" y="3494"/>
              <a:ext cx="34" cy="64"/>
            </a:xfrm>
            <a:custGeom>
              <a:avLst/>
              <a:gdLst>
                <a:gd name="T0" fmla="*/ 0 w 34"/>
                <a:gd name="T1" fmla="*/ 63 h 64"/>
                <a:gd name="T2" fmla="*/ 1 w 34"/>
                <a:gd name="T3" fmla="*/ 13 h 64"/>
                <a:gd name="T4" fmla="*/ 33 w 34"/>
                <a:gd name="T5" fmla="*/ 0 h 64"/>
                <a:gd name="T6" fmla="*/ 31 w 34"/>
                <a:gd name="T7" fmla="*/ 49 h 64"/>
                <a:gd name="T8" fmla="*/ 0 w 34"/>
                <a:gd name="T9" fmla="*/ 63 h 64"/>
                <a:gd name="T10" fmla="*/ 0 60000 65536"/>
                <a:gd name="T11" fmla="*/ 0 60000 65536"/>
                <a:gd name="T12" fmla="*/ 0 60000 65536"/>
                <a:gd name="T13" fmla="*/ 0 60000 65536"/>
                <a:gd name="T14" fmla="*/ 0 60000 65536"/>
                <a:gd name="T15" fmla="*/ 0 w 34"/>
                <a:gd name="T16" fmla="*/ 0 h 64"/>
                <a:gd name="T17" fmla="*/ 34 w 34"/>
                <a:gd name="T18" fmla="*/ 64 h 64"/>
              </a:gdLst>
              <a:ahLst/>
              <a:cxnLst>
                <a:cxn ang="T10">
                  <a:pos x="T0" y="T1"/>
                </a:cxn>
                <a:cxn ang="T11">
                  <a:pos x="T2" y="T3"/>
                </a:cxn>
                <a:cxn ang="T12">
                  <a:pos x="T4" y="T5"/>
                </a:cxn>
                <a:cxn ang="T13">
                  <a:pos x="T6" y="T7"/>
                </a:cxn>
                <a:cxn ang="T14">
                  <a:pos x="T8" y="T9"/>
                </a:cxn>
              </a:cxnLst>
              <a:rect l="T15" t="T16" r="T17" b="T18"/>
              <a:pathLst>
                <a:path w="34" h="64">
                  <a:moveTo>
                    <a:pt x="0" y="63"/>
                  </a:moveTo>
                  <a:lnTo>
                    <a:pt x="1" y="13"/>
                  </a:lnTo>
                  <a:lnTo>
                    <a:pt x="33" y="0"/>
                  </a:lnTo>
                  <a:lnTo>
                    <a:pt x="31" y="49"/>
                  </a:lnTo>
                  <a:lnTo>
                    <a:pt x="0" y="63"/>
                  </a:lnTo>
                </a:path>
              </a:pathLst>
            </a:custGeom>
            <a:noFill/>
            <a:ln w="12700" cap="rnd">
              <a:solidFill>
                <a:srgbClr val="000000"/>
              </a:solidFill>
              <a:round/>
              <a:headEnd type="none" w="sm" len="sm"/>
              <a:tailEnd type="none" w="sm" len="sm"/>
            </a:ln>
          </p:spPr>
          <p:txBody>
            <a:bodyPr/>
            <a:lstStyle/>
            <a:p>
              <a:endParaRPr lang="en-US" sz="2400"/>
            </a:p>
          </p:txBody>
        </p:sp>
        <p:sp>
          <p:nvSpPr>
            <p:cNvPr id="452" name="Freeform 450"/>
            <p:cNvSpPr>
              <a:spLocks/>
            </p:cNvSpPr>
            <p:nvPr/>
          </p:nvSpPr>
          <p:spPr bwMode="auto">
            <a:xfrm>
              <a:off x="3703" y="3518"/>
              <a:ext cx="39" cy="65"/>
            </a:xfrm>
            <a:custGeom>
              <a:avLst/>
              <a:gdLst>
                <a:gd name="T0" fmla="*/ 0 w 39"/>
                <a:gd name="T1" fmla="*/ 64 h 65"/>
                <a:gd name="T2" fmla="*/ 2 w 39"/>
                <a:gd name="T3" fmla="*/ 13 h 65"/>
                <a:gd name="T4" fmla="*/ 38 w 39"/>
                <a:gd name="T5" fmla="*/ 0 h 65"/>
                <a:gd name="T6" fmla="*/ 36 w 39"/>
                <a:gd name="T7" fmla="*/ 48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2" y="13"/>
                  </a:lnTo>
                  <a:lnTo>
                    <a:pt x="38" y="0"/>
                  </a:lnTo>
                  <a:lnTo>
                    <a:pt x="36" y="48"/>
                  </a:lnTo>
                  <a:lnTo>
                    <a:pt x="0" y="64"/>
                  </a:lnTo>
                </a:path>
              </a:pathLst>
            </a:custGeom>
            <a:solidFill>
              <a:srgbClr val="BD6060"/>
            </a:solidFill>
            <a:ln w="9525" cap="rnd">
              <a:noFill/>
              <a:round/>
              <a:headEnd/>
              <a:tailEnd/>
            </a:ln>
          </p:spPr>
          <p:txBody>
            <a:bodyPr/>
            <a:lstStyle/>
            <a:p>
              <a:endParaRPr lang="en-US" sz="2400"/>
            </a:p>
          </p:txBody>
        </p:sp>
        <p:sp>
          <p:nvSpPr>
            <p:cNvPr id="453" name="Freeform 451"/>
            <p:cNvSpPr>
              <a:spLocks/>
            </p:cNvSpPr>
            <p:nvPr/>
          </p:nvSpPr>
          <p:spPr bwMode="auto">
            <a:xfrm>
              <a:off x="3703" y="3518"/>
              <a:ext cx="39" cy="65"/>
            </a:xfrm>
            <a:custGeom>
              <a:avLst/>
              <a:gdLst>
                <a:gd name="T0" fmla="*/ 0 w 39"/>
                <a:gd name="T1" fmla="*/ 64 h 65"/>
                <a:gd name="T2" fmla="*/ 2 w 39"/>
                <a:gd name="T3" fmla="*/ 13 h 65"/>
                <a:gd name="T4" fmla="*/ 38 w 39"/>
                <a:gd name="T5" fmla="*/ 0 h 65"/>
                <a:gd name="T6" fmla="*/ 36 w 39"/>
                <a:gd name="T7" fmla="*/ 48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2" y="13"/>
                  </a:lnTo>
                  <a:lnTo>
                    <a:pt x="38" y="0"/>
                  </a:lnTo>
                  <a:lnTo>
                    <a:pt x="36" y="48"/>
                  </a:lnTo>
                  <a:lnTo>
                    <a:pt x="0" y="64"/>
                  </a:lnTo>
                </a:path>
              </a:pathLst>
            </a:custGeom>
            <a:noFill/>
            <a:ln w="12700" cap="rnd">
              <a:solidFill>
                <a:srgbClr val="000000"/>
              </a:solidFill>
              <a:round/>
              <a:headEnd type="none" w="sm" len="sm"/>
              <a:tailEnd type="none" w="sm" len="sm"/>
            </a:ln>
          </p:spPr>
          <p:txBody>
            <a:bodyPr/>
            <a:lstStyle/>
            <a:p>
              <a:endParaRPr lang="en-US" sz="2400"/>
            </a:p>
          </p:txBody>
        </p:sp>
        <p:sp>
          <p:nvSpPr>
            <p:cNvPr id="454" name="Freeform 452"/>
            <p:cNvSpPr>
              <a:spLocks/>
            </p:cNvSpPr>
            <p:nvPr/>
          </p:nvSpPr>
          <p:spPr bwMode="auto">
            <a:xfrm>
              <a:off x="3948" y="3336"/>
              <a:ext cx="64" cy="59"/>
            </a:xfrm>
            <a:custGeom>
              <a:avLst/>
              <a:gdLst>
                <a:gd name="T0" fmla="*/ 0 w 64"/>
                <a:gd name="T1" fmla="*/ 45 h 59"/>
                <a:gd name="T2" fmla="*/ 59 w 64"/>
                <a:gd name="T3" fmla="*/ 58 h 59"/>
                <a:gd name="T4" fmla="*/ 63 w 64"/>
                <a:gd name="T5" fmla="*/ 11 h 59"/>
                <a:gd name="T6" fmla="*/ 3 w 64"/>
                <a:gd name="T7" fmla="*/ 0 h 59"/>
                <a:gd name="T8" fmla="*/ 0 w 64"/>
                <a:gd name="T9" fmla="*/ 45 h 59"/>
                <a:gd name="T10" fmla="*/ 0 60000 65536"/>
                <a:gd name="T11" fmla="*/ 0 60000 65536"/>
                <a:gd name="T12" fmla="*/ 0 60000 65536"/>
                <a:gd name="T13" fmla="*/ 0 60000 65536"/>
                <a:gd name="T14" fmla="*/ 0 60000 65536"/>
                <a:gd name="T15" fmla="*/ 0 w 64"/>
                <a:gd name="T16" fmla="*/ 0 h 59"/>
                <a:gd name="T17" fmla="*/ 64 w 64"/>
                <a:gd name="T18" fmla="*/ 59 h 59"/>
              </a:gdLst>
              <a:ahLst/>
              <a:cxnLst>
                <a:cxn ang="T10">
                  <a:pos x="T0" y="T1"/>
                </a:cxn>
                <a:cxn ang="T11">
                  <a:pos x="T2" y="T3"/>
                </a:cxn>
                <a:cxn ang="T12">
                  <a:pos x="T4" y="T5"/>
                </a:cxn>
                <a:cxn ang="T13">
                  <a:pos x="T6" y="T7"/>
                </a:cxn>
                <a:cxn ang="T14">
                  <a:pos x="T8" y="T9"/>
                </a:cxn>
              </a:cxnLst>
              <a:rect l="T15" t="T16" r="T17" b="T18"/>
              <a:pathLst>
                <a:path w="64" h="59">
                  <a:moveTo>
                    <a:pt x="0" y="45"/>
                  </a:moveTo>
                  <a:lnTo>
                    <a:pt x="59" y="58"/>
                  </a:lnTo>
                  <a:lnTo>
                    <a:pt x="63" y="11"/>
                  </a:lnTo>
                  <a:lnTo>
                    <a:pt x="3" y="0"/>
                  </a:lnTo>
                  <a:lnTo>
                    <a:pt x="0" y="45"/>
                  </a:lnTo>
                </a:path>
              </a:pathLst>
            </a:custGeom>
            <a:solidFill>
              <a:srgbClr val="802060"/>
            </a:solidFill>
            <a:ln w="9525" cap="rnd">
              <a:noFill/>
              <a:round/>
              <a:headEnd/>
              <a:tailEnd/>
            </a:ln>
          </p:spPr>
          <p:txBody>
            <a:bodyPr/>
            <a:lstStyle/>
            <a:p>
              <a:endParaRPr lang="en-US" sz="2400"/>
            </a:p>
          </p:txBody>
        </p:sp>
        <p:sp>
          <p:nvSpPr>
            <p:cNvPr id="455" name="Freeform 453"/>
            <p:cNvSpPr>
              <a:spLocks/>
            </p:cNvSpPr>
            <p:nvPr/>
          </p:nvSpPr>
          <p:spPr bwMode="auto">
            <a:xfrm>
              <a:off x="3948" y="3336"/>
              <a:ext cx="64" cy="59"/>
            </a:xfrm>
            <a:custGeom>
              <a:avLst/>
              <a:gdLst>
                <a:gd name="T0" fmla="*/ 0 w 64"/>
                <a:gd name="T1" fmla="*/ 45 h 59"/>
                <a:gd name="T2" fmla="*/ 59 w 64"/>
                <a:gd name="T3" fmla="*/ 58 h 59"/>
                <a:gd name="T4" fmla="*/ 63 w 64"/>
                <a:gd name="T5" fmla="*/ 11 h 59"/>
                <a:gd name="T6" fmla="*/ 3 w 64"/>
                <a:gd name="T7" fmla="*/ 0 h 59"/>
                <a:gd name="T8" fmla="*/ 0 w 64"/>
                <a:gd name="T9" fmla="*/ 45 h 59"/>
                <a:gd name="T10" fmla="*/ 0 60000 65536"/>
                <a:gd name="T11" fmla="*/ 0 60000 65536"/>
                <a:gd name="T12" fmla="*/ 0 60000 65536"/>
                <a:gd name="T13" fmla="*/ 0 60000 65536"/>
                <a:gd name="T14" fmla="*/ 0 60000 65536"/>
                <a:gd name="T15" fmla="*/ 0 w 64"/>
                <a:gd name="T16" fmla="*/ 0 h 59"/>
                <a:gd name="T17" fmla="*/ 64 w 64"/>
                <a:gd name="T18" fmla="*/ 59 h 59"/>
              </a:gdLst>
              <a:ahLst/>
              <a:cxnLst>
                <a:cxn ang="T10">
                  <a:pos x="T0" y="T1"/>
                </a:cxn>
                <a:cxn ang="T11">
                  <a:pos x="T2" y="T3"/>
                </a:cxn>
                <a:cxn ang="T12">
                  <a:pos x="T4" y="T5"/>
                </a:cxn>
                <a:cxn ang="T13">
                  <a:pos x="T6" y="T7"/>
                </a:cxn>
                <a:cxn ang="T14">
                  <a:pos x="T8" y="T9"/>
                </a:cxn>
              </a:cxnLst>
              <a:rect l="T15" t="T16" r="T17" b="T18"/>
              <a:pathLst>
                <a:path w="64" h="59">
                  <a:moveTo>
                    <a:pt x="0" y="45"/>
                  </a:moveTo>
                  <a:lnTo>
                    <a:pt x="59" y="58"/>
                  </a:lnTo>
                  <a:lnTo>
                    <a:pt x="63" y="11"/>
                  </a:lnTo>
                  <a:lnTo>
                    <a:pt x="3" y="0"/>
                  </a:lnTo>
                  <a:lnTo>
                    <a:pt x="0" y="45"/>
                  </a:lnTo>
                </a:path>
              </a:pathLst>
            </a:custGeom>
            <a:noFill/>
            <a:ln w="12700" cap="rnd">
              <a:solidFill>
                <a:srgbClr val="000000"/>
              </a:solidFill>
              <a:round/>
              <a:headEnd type="none" w="sm" len="sm"/>
              <a:tailEnd type="none" w="sm" len="sm"/>
            </a:ln>
          </p:spPr>
          <p:txBody>
            <a:bodyPr/>
            <a:lstStyle/>
            <a:p>
              <a:endParaRPr lang="en-US" sz="2400"/>
            </a:p>
          </p:txBody>
        </p:sp>
        <p:sp>
          <p:nvSpPr>
            <p:cNvPr id="456" name="Freeform 454"/>
            <p:cNvSpPr>
              <a:spLocks/>
            </p:cNvSpPr>
            <p:nvPr/>
          </p:nvSpPr>
          <p:spPr bwMode="auto">
            <a:xfrm>
              <a:off x="3891" y="3356"/>
              <a:ext cx="49" cy="58"/>
            </a:xfrm>
            <a:custGeom>
              <a:avLst/>
              <a:gdLst>
                <a:gd name="T0" fmla="*/ 0 w 49"/>
                <a:gd name="T1" fmla="*/ 47 h 58"/>
                <a:gd name="T2" fmla="*/ 44 w 49"/>
                <a:gd name="T3" fmla="*/ 57 h 58"/>
                <a:gd name="T4" fmla="*/ 48 w 49"/>
                <a:gd name="T5" fmla="*/ 9 h 58"/>
                <a:gd name="T6" fmla="*/ 1 w 49"/>
                <a:gd name="T7" fmla="*/ 0 h 58"/>
                <a:gd name="T8" fmla="*/ 0 w 49"/>
                <a:gd name="T9" fmla="*/ 47 h 58"/>
                <a:gd name="T10" fmla="*/ 0 60000 65536"/>
                <a:gd name="T11" fmla="*/ 0 60000 65536"/>
                <a:gd name="T12" fmla="*/ 0 60000 65536"/>
                <a:gd name="T13" fmla="*/ 0 60000 65536"/>
                <a:gd name="T14" fmla="*/ 0 60000 65536"/>
                <a:gd name="T15" fmla="*/ 0 w 49"/>
                <a:gd name="T16" fmla="*/ 0 h 58"/>
                <a:gd name="T17" fmla="*/ 49 w 49"/>
                <a:gd name="T18" fmla="*/ 58 h 58"/>
              </a:gdLst>
              <a:ahLst/>
              <a:cxnLst>
                <a:cxn ang="T10">
                  <a:pos x="T0" y="T1"/>
                </a:cxn>
                <a:cxn ang="T11">
                  <a:pos x="T2" y="T3"/>
                </a:cxn>
                <a:cxn ang="T12">
                  <a:pos x="T4" y="T5"/>
                </a:cxn>
                <a:cxn ang="T13">
                  <a:pos x="T6" y="T7"/>
                </a:cxn>
                <a:cxn ang="T14">
                  <a:pos x="T8" y="T9"/>
                </a:cxn>
              </a:cxnLst>
              <a:rect l="T15" t="T16" r="T17" b="T18"/>
              <a:pathLst>
                <a:path w="49" h="58">
                  <a:moveTo>
                    <a:pt x="0" y="47"/>
                  </a:moveTo>
                  <a:lnTo>
                    <a:pt x="44" y="57"/>
                  </a:lnTo>
                  <a:lnTo>
                    <a:pt x="48" y="9"/>
                  </a:lnTo>
                  <a:lnTo>
                    <a:pt x="1" y="0"/>
                  </a:lnTo>
                  <a:lnTo>
                    <a:pt x="0" y="47"/>
                  </a:lnTo>
                </a:path>
              </a:pathLst>
            </a:custGeom>
            <a:solidFill>
              <a:srgbClr val="802060"/>
            </a:solidFill>
            <a:ln w="9525" cap="rnd">
              <a:noFill/>
              <a:round/>
              <a:headEnd/>
              <a:tailEnd/>
            </a:ln>
          </p:spPr>
          <p:txBody>
            <a:bodyPr/>
            <a:lstStyle/>
            <a:p>
              <a:endParaRPr lang="en-US" sz="2400"/>
            </a:p>
          </p:txBody>
        </p:sp>
        <p:sp>
          <p:nvSpPr>
            <p:cNvPr id="457" name="Freeform 455"/>
            <p:cNvSpPr>
              <a:spLocks/>
            </p:cNvSpPr>
            <p:nvPr/>
          </p:nvSpPr>
          <p:spPr bwMode="auto">
            <a:xfrm>
              <a:off x="3891" y="3356"/>
              <a:ext cx="49" cy="58"/>
            </a:xfrm>
            <a:custGeom>
              <a:avLst/>
              <a:gdLst>
                <a:gd name="T0" fmla="*/ 0 w 49"/>
                <a:gd name="T1" fmla="*/ 47 h 58"/>
                <a:gd name="T2" fmla="*/ 44 w 49"/>
                <a:gd name="T3" fmla="*/ 57 h 58"/>
                <a:gd name="T4" fmla="*/ 48 w 49"/>
                <a:gd name="T5" fmla="*/ 9 h 58"/>
                <a:gd name="T6" fmla="*/ 1 w 49"/>
                <a:gd name="T7" fmla="*/ 0 h 58"/>
                <a:gd name="T8" fmla="*/ 0 w 49"/>
                <a:gd name="T9" fmla="*/ 47 h 58"/>
                <a:gd name="T10" fmla="*/ 0 60000 65536"/>
                <a:gd name="T11" fmla="*/ 0 60000 65536"/>
                <a:gd name="T12" fmla="*/ 0 60000 65536"/>
                <a:gd name="T13" fmla="*/ 0 60000 65536"/>
                <a:gd name="T14" fmla="*/ 0 60000 65536"/>
                <a:gd name="T15" fmla="*/ 0 w 49"/>
                <a:gd name="T16" fmla="*/ 0 h 58"/>
                <a:gd name="T17" fmla="*/ 49 w 49"/>
                <a:gd name="T18" fmla="*/ 58 h 58"/>
              </a:gdLst>
              <a:ahLst/>
              <a:cxnLst>
                <a:cxn ang="T10">
                  <a:pos x="T0" y="T1"/>
                </a:cxn>
                <a:cxn ang="T11">
                  <a:pos x="T2" y="T3"/>
                </a:cxn>
                <a:cxn ang="T12">
                  <a:pos x="T4" y="T5"/>
                </a:cxn>
                <a:cxn ang="T13">
                  <a:pos x="T6" y="T7"/>
                </a:cxn>
                <a:cxn ang="T14">
                  <a:pos x="T8" y="T9"/>
                </a:cxn>
              </a:cxnLst>
              <a:rect l="T15" t="T16" r="T17" b="T18"/>
              <a:pathLst>
                <a:path w="49" h="58">
                  <a:moveTo>
                    <a:pt x="0" y="47"/>
                  </a:moveTo>
                  <a:lnTo>
                    <a:pt x="44" y="57"/>
                  </a:lnTo>
                  <a:lnTo>
                    <a:pt x="48" y="9"/>
                  </a:lnTo>
                  <a:lnTo>
                    <a:pt x="1" y="0"/>
                  </a:lnTo>
                  <a:lnTo>
                    <a:pt x="0" y="47"/>
                  </a:lnTo>
                </a:path>
              </a:pathLst>
            </a:custGeom>
            <a:noFill/>
            <a:ln w="12700" cap="rnd">
              <a:solidFill>
                <a:srgbClr val="000000"/>
              </a:solidFill>
              <a:round/>
              <a:headEnd type="none" w="sm" len="sm"/>
              <a:tailEnd type="none" w="sm" len="sm"/>
            </a:ln>
          </p:spPr>
          <p:txBody>
            <a:bodyPr/>
            <a:lstStyle/>
            <a:p>
              <a:endParaRPr lang="en-US" sz="2400"/>
            </a:p>
          </p:txBody>
        </p:sp>
        <p:sp>
          <p:nvSpPr>
            <p:cNvPr id="458" name="Freeform 456"/>
            <p:cNvSpPr>
              <a:spLocks/>
            </p:cNvSpPr>
            <p:nvPr/>
          </p:nvSpPr>
          <p:spPr bwMode="auto">
            <a:xfrm>
              <a:off x="3829" y="3378"/>
              <a:ext cx="63" cy="64"/>
            </a:xfrm>
            <a:custGeom>
              <a:avLst/>
              <a:gdLst>
                <a:gd name="T0" fmla="*/ 0 w 63"/>
                <a:gd name="T1" fmla="*/ 47 h 64"/>
                <a:gd name="T2" fmla="*/ 61 w 63"/>
                <a:gd name="T3" fmla="*/ 63 h 64"/>
                <a:gd name="T4" fmla="*/ 62 w 63"/>
                <a:gd name="T5" fmla="*/ 12 h 64"/>
                <a:gd name="T6" fmla="*/ 1 w 63"/>
                <a:gd name="T7" fmla="*/ 0 h 64"/>
                <a:gd name="T8" fmla="*/ 0 w 63"/>
                <a:gd name="T9" fmla="*/ 47 h 64"/>
                <a:gd name="T10" fmla="*/ 0 60000 65536"/>
                <a:gd name="T11" fmla="*/ 0 60000 65536"/>
                <a:gd name="T12" fmla="*/ 0 60000 65536"/>
                <a:gd name="T13" fmla="*/ 0 60000 65536"/>
                <a:gd name="T14" fmla="*/ 0 60000 65536"/>
                <a:gd name="T15" fmla="*/ 0 w 63"/>
                <a:gd name="T16" fmla="*/ 0 h 64"/>
                <a:gd name="T17" fmla="*/ 63 w 63"/>
                <a:gd name="T18" fmla="*/ 64 h 64"/>
              </a:gdLst>
              <a:ahLst/>
              <a:cxnLst>
                <a:cxn ang="T10">
                  <a:pos x="T0" y="T1"/>
                </a:cxn>
                <a:cxn ang="T11">
                  <a:pos x="T2" y="T3"/>
                </a:cxn>
                <a:cxn ang="T12">
                  <a:pos x="T4" y="T5"/>
                </a:cxn>
                <a:cxn ang="T13">
                  <a:pos x="T6" y="T7"/>
                </a:cxn>
                <a:cxn ang="T14">
                  <a:pos x="T8" y="T9"/>
                </a:cxn>
              </a:cxnLst>
              <a:rect l="T15" t="T16" r="T17" b="T18"/>
              <a:pathLst>
                <a:path w="63" h="64">
                  <a:moveTo>
                    <a:pt x="0" y="47"/>
                  </a:moveTo>
                  <a:lnTo>
                    <a:pt x="61" y="63"/>
                  </a:lnTo>
                  <a:lnTo>
                    <a:pt x="62" y="12"/>
                  </a:lnTo>
                  <a:lnTo>
                    <a:pt x="1" y="0"/>
                  </a:lnTo>
                  <a:lnTo>
                    <a:pt x="0" y="47"/>
                  </a:lnTo>
                </a:path>
              </a:pathLst>
            </a:custGeom>
            <a:solidFill>
              <a:srgbClr val="802060"/>
            </a:solidFill>
            <a:ln w="9525" cap="rnd">
              <a:noFill/>
              <a:round/>
              <a:headEnd/>
              <a:tailEnd/>
            </a:ln>
          </p:spPr>
          <p:txBody>
            <a:bodyPr/>
            <a:lstStyle/>
            <a:p>
              <a:endParaRPr lang="en-US" sz="2400"/>
            </a:p>
          </p:txBody>
        </p:sp>
        <p:sp>
          <p:nvSpPr>
            <p:cNvPr id="459" name="Freeform 457"/>
            <p:cNvSpPr>
              <a:spLocks/>
            </p:cNvSpPr>
            <p:nvPr/>
          </p:nvSpPr>
          <p:spPr bwMode="auto">
            <a:xfrm>
              <a:off x="3829" y="3378"/>
              <a:ext cx="63" cy="64"/>
            </a:xfrm>
            <a:custGeom>
              <a:avLst/>
              <a:gdLst>
                <a:gd name="T0" fmla="*/ 0 w 63"/>
                <a:gd name="T1" fmla="*/ 47 h 64"/>
                <a:gd name="T2" fmla="*/ 61 w 63"/>
                <a:gd name="T3" fmla="*/ 63 h 64"/>
                <a:gd name="T4" fmla="*/ 62 w 63"/>
                <a:gd name="T5" fmla="*/ 12 h 64"/>
                <a:gd name="T6" fmla="*/ 1 w 63"/>
                <a:gd name="T7" fmla="*/ 0 h 64"/>
                <a:gd name="T8" fmla="*/ 0 w 63"/>
                <a:gd name="T9" fmla="*/ 47 h 64"/>
                <a:gd name="T10" fmla="*/ 0 60000 65536"/>
                <a:gd name="T11" fmla="*/ 0 60000 65536"/>
                <a:gd name="T12" fmla="*/ 0 60000 65536"/>
                <a:gd name="T13" fmla="*/ 0 60000 65536"/>
                <a:gd name="T14" fmla="*/ 0 60000 65536"/>
                <a:gd name="T15" fmla="*/ 0 w 63"/>
                <a:gd name="T16" fmla="*/ 0 h 64"/>
                <a:gd name="T17" fmla="*/ 63 w 63"/>
                <a:gd name="T18" fmla="*/ 64 h 64"/>
              </a:gdLst>
              <a:ahLst/>
              <a:cxnLst>
                <a:cxn ang="T10">
                  <a:pos x="T0" y="T1"/>
                </a:cxn>
                <a:cxn ang="T11">
                  <a:pos x="T2" y="T3"/>
                </a:cxn>
                <a:cxn ang="T12">
                  <a:pos x="T4" y="T5"/>
                </a:cxn>
                <a:cxn ang="T13">
                  <a:pos x="T6" y="T7"/>
                </a:cxn>
                <a:cxn ang="T14">
                  <a:pos x="T8" y="T9"/>
                </a:cxn>
              </a:cxnLst>
              <a:rect l="T15" t="T16" r="T17" b="T18"/>
              <a:pathLst>
                <a:path w="63" h="64">
                  <a:moveTo>
                    <a:pt x="0" y="47"/>
                  </a:moveTo>
                  <a:lnTo>
                    <a:pt x="61" y="63"/>
                  </a:lnTo>
                  <a:lnTo>
                    <a:pt x="62" y="12"/>
                  </a:lnTo>
                  <a:lnTo>
                    <a:pt x="1" y="0"/>
                  </a:lnTo>
                  <a:lnTo>
                    <a:pt x="0" y="47"/>
                  </a:lnTo>
                </a:path>
              </a:pathLst>
            </a:custGeom>
            <a:noFill/>
            <a:ln w="12700" cap="rnd">
              <a:solidFill>
                <a:srgbClr val="000000"/>
              </a:solidFill>
              <a:round/>
              <a:headEnd type="none" w="sm" len="sm"/>
              <a:tailEnd type="none" w="sm" len="sm"/>
            </a:ln>
          </p:spPr>
          <p:txBody>
            <a:bodyPr/>
            <a:lstStyle/>
            <a:p>
              <a:endParaRPr lang="en-US" sz="2400"/>
            </a:p>
          </p:txBody>
        </p:sp>
        <p:sp>
          <p:nvSpPr>
            <p:cNvPr id="460" name="Freeform 458"/>
            <p:cNvSpPr>
              <a:spLocks/>
            </p:cNvSpPr>
            <p:nvPr/>
          </p:nvSpPr>
          <p:spPr bwMode="auto">
            <a:xfrm>
              <a:off x="3761" y="3401"/>
              <a:ext cx="51" cy="61"/>
            </a:xfrm>
            <a:custGeom>
              <a:avLst/>
              <a:gdLst>
                <a:gd name="T0" fmla="*/ 0 w 51"/>
                <a:gd name="T1" fmla="*/ 48 h 61"/>
                <a:gd name="T2" fmla="*/ 47 w 51"/>
                <a:gd name="T3" fmla="*/ 60 h 61"/>
                <a:gd name="T4" fmla="*/ 50 w 51"/>
                <a:gd name="T5" fmla="*/ 9 h 61"/>
                <a:gd name="T6" fmla="*/ 2 w 51"/>
                <a:gd name="T7" fmla="*/ 0 h 61"/>
                <a:gd name="T8" fmla="*/ 0 w 51"/>
                <a:gd name="T9" fmla="*/ 48 h 61"/>
                <a:gd name="T10" fmla="*/ 0 60000 65536"/>
                <a:gd name="T11" fmla="*/ 0 60000 65536"/>
                <a:gd name="T12" fmla="*/ 0 60000 65536"/>
                <a:gd name="T13" fmla="*/ 0 60000 65536"/>
                <a:gd name="T14" fmla="*/ 0 60000 65536"/>
                <a:gd name="T15" fmla="*/ 0 w 51"/>
                <a:gd name="T16" fmla="*/ 0 h 61"/>
                <a:gd name="T17" fmla="*/ 51 w 51"/>
                <a:gd name="T18" fmla="*/ 61 h 61"/>
              </a:gdLst>
              <a:ahLst/>
              <a:cxnLst>
                <a:cxn ang="T10">
                  <a:pos x="T0" y="T1"/>
                </a:cxn>
                <a:cxn ang="T11">
                  <a:pos x="T2" y="T3"/>
                </a:cxn>
                <a:cxn ang="T12">
                  <a:pos x="T4" y="T5"/>
                </a:cxn>
                <a:cxn ang="T13">
                  <a:pos x="T6" y="T7"/>
                </a:cxn>
                <a:cxn ang="T14">
                  <a:pos x="T8" y="T9"/>
                </a:cxn>
              </a:cxnLst>
              <a:rect l="T15" t="T16" r="T17" b="T18"/>
              <a:pathLst>
                <a:path w="51" h="61">
                  <a:moveTo>
                    <a:pt x="0" y="48"/>
                  </a:moveTo>
                  <a:lnTo>
                    <a:pt x="47" y="60"/>
                  </a:lnTo>
                  <a:lnTo>
                    <a:pt x="50" y="9"/>
                  </a:lnTo>
                  <a:lnTo>
                    <a:pt x="2" y="0"/>
                  </a:lnTo>
                  <a:lnTo>
                    <a:pt x="0" y="48"/>
                  </a:lnTo>
                </a:path>
              </a:pathLst>
            </a:custGeom>
            <a:solidFill>
              <a:srgbClr val="802060"/>
            </a:solidFill>
            <a:ln w="9525" cap="rnd">
              <a:noFill/>
              <a:round/>
              <a:headEnd/>
              <a:tailEnd/>
            </a:ln>
          </p:spPr>
          <p:txBody>
            <a:bodyPr/>
            <a:lstStyle/>
            <a:p>
              <a:endParaRPr lang="en-US" sz="2400"/>
            </a:p>
          </p:txBody>
        </p:sp>
        <p:sp>
          <p:nvSpPr>
            <p:cNvPr id="461" name="Freeform 459"/>
            <p:cNvSpPr>
              <a:spLocks/>
            </p:cNvSpPr>
            <p:nvPr/>
          </p:nvSpPr>
          <p:spPr bwMode="auto">
            <a:xfrm>
              <a:off x="3761" y="3401"/>
              <a:ext cx="51" cy="61"/>
            </a:xfrm>
            <a:custGeom>
              <a:avLst/>
              <a:gdLst>
                <a:gd name="T0" fmla="*/ 0 w 51"/>
                <a:gd name="T1" fmla="*/ 48 h 61"/>
                <a:gd name="T2" fmla="*/ 47 w 51"/>
                <a:gd name="T3" fmla="*/ 60 h 61"/>
                <a:gd name="T4" fmla="*/ 50 w 51"/>
                <a:gd name="T5" fmla="*/ 9 h 61"/>
                <a:gd name="T6" fmla="*/ 2 w 51"/>
                <a:gd name="T7" fmla="*/ 0 h 61"/>
                <a:gd name="T8" fmla="*/ 0 w 51"/>
                <a:gd name="T9" fmla="*/ 48 h 61"/>
                <a:gd name="T10" fmla="*/ 0 60000 65536"/>
                <a:gd name="T11" fmla="*/ 0 60000 65536"/>
                <a:gd name="T12" fmla="*/ 0 60000 65536"/>
                <a:gd name="T13" fmla="*/ 0 60000 65536"/>
                <a:gd name="T14" fmla="*/ 0 60000 65536"/>
                <a:gd name="T15" fmla="*/ 0 w 51"/>
                <a:gd name="T16" fmla="*/ 0 h 61"/>
                <a:gd name="T17" fmla="*/ 51 w 51"/>
                <a:gd name="T18" fmla="*/ 61 h 61"/>
              </a:gdLst>
              <a:ahLst/>
              <a:cxnLst>
                <a:cxn ang="T10">
                  <a:pos x="T0" y="T1"/>
                </a:cxn>
                <a:cxn ang="T11">
                  <a:pos x="T2" y="T3"/>
                </a:cxn>
                <a:cxn ang="T12">
                  <a:pos x="T4" y="T5"/>
                </a:cxn>
                <a:cxn ang="T13">
                  <a:pos x="T6" y="T7"/>
                </a:cxn>
                <a:cxn ang="T14">
                  <a:pos x="T8" y="T9"/>
                </a:cxn>
              </a:cxnLst>
              <a:rect l="T15" t="T16" r="T17" b="T18"/>
              <a:pathLst>
                <a:path w="51" h="61">
                  <a:moveTo>
                    <a:pt x="0" y="48"/>
                  </a:moveTo>
                  <a:lnTo>
                    <a:pt x="47" y="60"/>
                  </a:lnTo>
                  <a:lnTo>
                    <a:pt x="50" y="9"/>
                  </a:lnTo>
                  <a:lnTo>
                    <a:pt x="2" y="0"/>
                  </a:lnTo>
                  <a:lnTo>
                    <a:pt x="0" y="48"/>
                  </a:lnTo>
                </a:path>
              </a:pathLst>
            </a:custGeom>
            <a:noFill/>
            <a:ln w="12700" cap="rnd">
              <a:solidFill>
                <a:srgbClr val="000000"/>
              </a:solidFill>
              <a:round/>
              <a:headEnd type="none" w="sm" len="sm"/>
              <a:tailEnd type="none" w="sm" len="sm"/>
            </a:ln>
          </p:spPr>
          <p:txBody>
            <a:bodyPr/>
            <a:lstStyle/>
            <a:p>
              <a:endParaRPr lang="en-US" sz="2400"/>
            </a:p>
          </p:txBody>
        </p:sp>
        <p:sp>
          <p:nvSpPr>
            <p:cNvPr id="462" name="Freeform 460"/>
            <p:cNvSpPr>
              <a:spLocks/>
            </p:cNvSpPr>
            <p:nvPr/>
          </p:nvSpPr>
          <p:spPr bwMode="auto">
            <a:xfrm>
              <a:off x="3691" y="3425"/>
              <a:ext cx="33" cy="61"/>
            </a:xfrm>
            <a:custGeom>
              <a:avLst/>
              <a:gdLst>
                <a:gd name="T0" fmla="*/ 0 w 33"/>
                <a:gd name="T1" fmla="*/ 52 h 61"/>
                <a:gd name="T2" fmla="*/ 31 w 33"/>
                <a:gd name="T3" fmla="*/ 60 h 61"/>
                <a:gd name="T4" fmla="*/ 32 w 33"/>
                <a:gd name="T5" fmla="*/ 7 h 61"/>
                <a:gd name="T6" fmla="*/ 0 w 33"/>
                <a:gd name="T7" fmla="*/ 0 h 61"/>
                <a:gd name="T8" fmla="*/ 0 w 33"/>
                <a:gd name="T9" fmla="*/ 52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52"/>
                  </a:moveTo>
                  <a:lnTo>
                    <a:pt x="31" y="60"/>
                  </a:lnTo>
                  <a:lnTo>
                    <a:pt x="32" y="7"/>
                  </a:lnTo>
                  <a:lnTo>
                    <a:pt x="0" y="0"/>
                  </a:lnTo>
                  <a:lnTo>
                    <a:pt x="0" y="52"/>
                  </a:lnTo>
                </a:path>
              </a:pathLst>
            </a:custGeom>
            <a:solidFill>
              <a:srgbClr val="802060"/>
            </a:solidFill>
            <a:ln w="9525" cap="rnd">
              <a:noFill/>
              <a:round/>
              <a:headEnd/>
              <a:tailEnd/>
            </a:ln>
          </p:spPr>
          <p:txBody>
            <a:bodyPr/>
            <a:lstStyle/>
            <a:p>
              <a:endParaRPr lang="en-US" sz="2400"/>
            </a:p>
          </p:txBody>
        </p:sp>
        <p:sp>
          <p:nvSpPr>
            <p:cNvPr id="463" name="Freeform 461"/>
            <p:cNvSpPr>
              <a:spLocks/>
            </p:cNvSpPr>
            <p:nvPr/>
          </p:nvSpPr>
          <p:spPr bwMode="auto">
            <a:xfrm>
              <a:off x="3691" y="3425"/>
              <a:ext cx="33" cy="61"/>
            </a:xfrm>
            <a:custGeom>
              <a:avLst/>
              <a:gdLst>
                <a:gd name="T0" fmla="*/ 0 w 33"/>
                <a:gd name="T1" fmla="*/ 52 h 61"/>
                <a:gd name="T2" fmla="*/ 31 w 33"/>
                <a:gd name="T3" fmla="*/ 60 h 61"/>
                <a:gd name="T4" fmla="*/ 32 w 33"/>
                <a:gd name="T5" fmla="*/ 7 h 61"/>
                <a:gd name="T6" fmla="*/ 0 w 33"/>
                <a:gd name="T7" fmla="*/ 0 h 61"/>
                <a:gd name="T8" fmla="*/ 0 w 33"/>
                <a:gd name="T9" fmla="*/ 52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52"/>
                  </a:moveTo>
                  <a:lnTo>
                    <a:pt x="31" y="60"/>
                  </a:lnTo>
                  <a:lnTo>
                    <a:pt x="32" y="7"/>
                  </a:lnTo>
                  <a:lnTo>
                    <a:pt x="0" y="0"/>
                  </a:lnTo>
                  <a:lnTo>
                    <a:pt x="0" y="52"/>
                  </a:lnTo>
                </a:path>
              </a:pathLst>
            </a:custGeom>
            <a:noFill/>
            <a:ln w="12700" cap="rnd">
              <a:solidFill>
                <a:srgbClr val="000000"/>
              </a:solidFill>
              <a:round/>
              <a:headEnd type="none" w="sm" len="sm"/>
              <a:tailEnd type="none" w="sm" len="sm"/>
            </a:ln>
          </p:spPr>
          <p:txBody>
            <a:bodyPr/>
            <a:lstStyle/>
            <a:p>
              <a:endParaRPr lang="en-US" sz="2400"/>
            </a:p>
          </p:txBody>
        </p:sp>
        <p:sp>
          <p:nvSpPr>
            <p:cNvPr id="464" name="Freeform 462"/>
            <p:cNvSpPr>
              <a:spLocks/>
            </p:cNvSpPr>
            <p:nvPr/>
          </p:nvSpPr>
          <p:spPr bwMode="auto">
            <a:xfrm>
              <a:off x="3951" y="3326"/>
              <a:ext cx="89" cy="22"/>
            </a:xfrm>
            <a:custGeom>
              <a:avLst/>
              <a:gdLst>
                <a:gd name="T0" fmla="*/ 0 w 89"/>
                <a:gd name="T1" fmla="*/ 9 h 22"/>
                <a:gd name="T2" fmla="*/ 60 w 89"/>
                <a:gd name="T3" fmla="*/ 21 h 22"/>
                <a:gd name="T4" fmla="*/ 88 w 89"/>
                <a:gd name="T5" fmla="*/ 11 h 22"/>
                <a:gd name="T6" fmla="*/ 28 w 89"/>
                <a:gd name="T7" fmla="*/ 0 h 22"/>
                <a:gd name="T8" fmla="*/ 0 w 89"/>
                <a:gd name="T9" fmla="*/ 9 h 22"/>
                <a:gd name="T10" fmla="*/ 0 60000 65536"/>
                <a:gd name="T11" fmla="*/ 0 60000 65536"/>
                <a:gd name="T12" fmla="*/ 0 60000 65536"/>
                <a:gd name="T13" fmla="*/ 0 60000 65536"/>
                <a:gd name="T14" fmla="*/ 0 60000 65536"/>
                <a:gd name="T15" fmla="*/ 0 w 89"/>
                <a:gd name="T16" fmla="*/ 0 h 22"/>
                <a:gd name="T17" fmla="*/ 89 w 89"/>
                <a:gd name="T18" fmla="*/ 22 h 22"/>
              </a:gdLst>
              <a:ahLst/>
              <a:cxnLst>
                <a:cxn ang="T10">
                  <a:pos x="T0" y="T1"/>
                </a:cxn>
                <a:cxn ang="T11">
                  <a:pos x="T2" y="T3"/>
                </a:cxn>
                <a:cxn ang="T12">
                  <a:pos x="T4" y="T5"/>
                </a:cxn>
                <a:cxn ang="T13">
                  <a:pos x="T6" y="T7"/>
                </a:cxn>
                <a:cxn ang="T14">
                  <a:pos x="T8" y="T9"/>
                </a:cxn>
              </a:cxnLst>
              <a:rect l="T15" t="T16" r="T17" b="T18"/>
              <a:pathLst>
                <a:path w="89" h="22">
                  <a:moveTo>
                    <a:pt x="0" y="9"/>
                  </a:moveTo>
                  <a:lnTo>
                    <a:pt x="60" y="21"/>
                  </a:lnTo>
                  <a:lnTo>
                    <a:pt x="88" y="11"/>
                  </a:lnTo>
                  <a:lnTo>
                    <a:pt x="28" y="0"/>
                  </a:lnTo>
                  <a:lnTo>
                    <a:pt x="0" y="9"/>
                  </a:lnTo>
                </a:path>
              </a:pathLst>
            </a:custGeom>
            <a:solidFill>
              <a:srgbClr val="401030"/>
            </a:solidFill>
            <a:ln w="9525" cap="rnd">
              <a:noFill/>
              <a:round/>
              <a:headEnd/>
              <a:tailEnd/>
            </a:ln>
          </p:spPr>
          <p:txBody>
            <a:bodyPr/>
            <a:lstStyle/>
            <a:p>
              <a:endParaRPr lang="en-US" sz="2400"/>
            </a:p>
          </p:txBody>
        </p:sp>
        <p:sp>
          <p:nvSpPr>
            <p:cNvPr id="465" name="Freeform 463"/>
            <p:cNvSpPr>
              <a:spLocks/>
            </p:cNvSpPr>
            <p:nvPr/>
          </p:nvSpPr>
          <p:spPr bwMode="auto">
            <a:xfrm>
              <a:off x="3951" y="3326"/>
              <a:ext cx="89" cy="22"/>
            </a:xfrm>
            <a:custGeom>
              <a:avLst/>
              <a:gdLst>
                <a:gd name="T0" fmla="*/ 0 w 89"/>
                <a:gd name="T1" fmla="*/ 9 h 22"/>
                <a:gd name="T2" fmla="*/ 60 w 89"/>
                <a:gd name="T3" fmla="*/ 21 h 22"/>
                <a:gd name="T4" fmla="*/ 88 w 89"/>
                <a:gd name="T5" fmla="*/ 11 h 22"/>
                <a:gd name="T6" fmla="*/ 28 w 89"/>
                <a:gd name="T7" fmla="*/ 0 h 22"/>
                <a:gd name="T8" fmla="*/ 0 w 89"/>
                <a:gd name="T9" fmla="*/ 9 h 22"/>
                <a:gd name="T10" fmla="*/ 0 60000 65536"/>
                <a:gd name="T11" fmla="*/ 0 60000 65536"/>
                <a:gd name="T12" fmla="*/ 0 60000 65536"/>
                <a:gd name="T13" fmla="*/ 0 60000 65536"/>
                <a:gd name="T14" fmla="*/ 0 60000 65536"/>
                <a:gd name="T15" fmla="*/ 0 w 89"/>
                <a:gd name="T16" fmla="*/ 0 h 22"/>
                <a:gd name="T17" fmla="*/ 89 w 89"/>
                <a:gd name="T18" fmla="*/ 22 h 22"/>
              </a:gdLst>
              <a:ahLst/>
              <a:cxnLst>
                <a:cxn ang="T10">
                  <a:pos x="T0" y="T1"/>
                </a:cxn>
                <a:cxn ang="T11">
                  <a:pos x="T2" y="T3"/>
                </a:cxn>
                <a:cxn ang="T12">
                  <a:pos x="T4" y="T5"/>
                </a:cxn>
                <a:cxn ang="T13">
                  <a:pos x="T6" y="T7"/>
                </a:cxn>
                <a:cxn ang="T14">
                  <a:pos x="T8" y="T9"/>
                </a:cxn>
              </a:cxnLst>
              <a:rect l="T15" t="T16" r="T17" b="T18"/>
              <a:pathLst>
                <a:path w="89" h="22">
                  <a:moveTo>
                    <a:pt x="0" y="9"/>
                  </a:moveTo>
                  <a:lnTo>
                    <a:pt x="60" y="21"/>
                  </a:lnTo>
                  <a:lnTo>
                    <a:pt x="88" y="11"/>
                  </a:lnTo>
                  <a:lnTo>
                    <a:pt x="28" y="0"/>
                  </a:lnTo>
                  <a:lnTo>
                    <a:pt x="0" y="9"/>
                  </a:lnTo>
                </a:path>
              </a:pathLst>
            </a:custGeom>
            <a:noFill/>
            <a:ln w="12700" cap="rnd">
              <a:solidFill>
                <a:srgbClr val="000000"/>
              </a:solidFill>
              <a:round/>
              <a:headEnd type="none" w="sm" len="sm"/>
              <a:tailEnd type="none" w="sm" len="sm"/>
            </a:ln>
          </p:spPr>
          <p:txBody>
            <a:bodyPr/>
            <a:lstStyle/>
            <a:p>
              <a:endParaRPr lang="en-US" sz="2400"/>
            </a:p>
          </p:txBody>
        </p:sp>
        <p:sp>
          <p:nvSpPr>
            <p:cNvPr id="466" name="Freeform 464"/>
            <p:cNvSpPr>
              <a:spLocks/>
            </p:cNvSpPr>
            <p:nvPr/>
          </p:nvSpPr>
          <p:spPr bwMode="auto">
            <a:xfrm>
              <a:off x="3892" y="3346"/>
              <a:ext cx="76" cy="20"/>
            </a:xfrm>
            <a:custGeom>
              <a:avLst/>
              <a:gdLst>
                <a:gd name="T0" fmla="*/ 0 w 76"/>
                <a:gd name="T1" fmla="*/ 9 h 20"/>
                <a:gd name="T2" fmla="*/ 47 w 76"/>
                <a:gd name="T3" fmla="*/ 19 h 20"/>
                <a:gd name="T4" fmla="*/ 75 w 76"/>
                <a:gd name="T5" fmla="*/ 9 h 20"/>
                <a:gd name="T6" fmla="*/ 29 w 76"/>
                <a:gd name="T7" fmla="*/ 0 h 20"/>
                <a:gd name="T8" fmla="*/ 0 w 76"/>
                <a:gd name="T9" fmla="*/ 9 h 20"/>
                <a:gd name="T10" fmla="*/ 0 60000 65536"/>
                <a:gd name="T11" fmla="*/ 0 60000 65536"/>
                <a:gd name="T12" fmla="*/ 0 60000 65536"/>
                <a:gd name="T13" fmla="*/ 0 60000 65536"/>
                <a:gd name="T14" fmla="*/ 0 60000 65536"/>
                <a:gd name="T15" fmla="*/ 0 w 76"/>
                <a:gd name="T16" fmla="*/ 0 h 20"/>
                <a:gd name="T17" fmla="*/ 76 w 76"/>
                <a:gd name="T18" fmla="*/ 20 h 20"/>
              </a:gdLst>
              <a:ahLst/>
              <a:cxnLst>
                <a:cxn ang="T10">
                  <a:pos x="T0" y="T1"/>
                </a:cxn>
                <a:cxn ang="T11">
                  <a:pos x="T2" y="T3"/>
                </a:cxn>
                <a:cxn ang="T12">
                  <a:pos x="T4" y="T5"/>
                </a:cxn>
                <a:cxn ang="T13">
                  <a:pos x="T6" y="T7"/>
                </a:cxn>
                <a:cxn ang="T14">
                  <a:pos x="T8" y="T9"/>
                </a:cxn>
              </a:cxnLst>
              <a:rect l="T15" t="T16" r="T17" b="T18"/>
              <a:pathLst>
                <a:path w="76" h="20">
                  <a:moveTo>
                    <a:pt x="0" y="9"/>
                  </a:moveTo>
                  <a:lnTo>
                    <a:pt x="47" y="19"/>
                  </a:lnTo>
                  <a:lnTo>
                    <a:pt x="75" y="9"/>
                  </a:lnTo>
                  <a:lnTo>
                    <a:pt x="29" y="0"/>
                  </a:lnTo>
                  <a:lnTo>
                    <a:pt x="0" y="9"/>
                  </a:lnTo>
                </a:path>
              </a:pathLst>
            </a:custGeom>
            <a:solidFill>
              <a:srgbClr val="401030"/>
            </a:solidFill>
            <a:ln w="9525" cap="rnd">
              <a:noFill/>
              <a:round/>
              <a:headEnd/>
              <a:tailEnd/>
            </a:ln>
          </p:spPr>
          <p:txBody>
            <a:bodyPr/>
            <a:lstStyle/>
            <a:p>
              <a:endParaRPr lang="en-US" sz="2400"/>
            </a:p>
          </p:txBody>
        </p:sp>
        <p:sp>
          <p:nvSpPr>
            <p:cNvPr id="467" name="Freeform 465"/>
            <p:cNvSpPr>
              <a:spLocks/>
            </p:cNvSpPr>
            <p:nvPr/>
          </p:nvSpPr>
          <p:spPr bwMode="auto">
            <a:xfrm>
              <a:off x="3892" y="3346"/>
              <a:ext cx="76" cy="20"/>
            </a:xfrm>
            <a:custGeom>
              <a:avLst/>
              <a:gdLst>
                <a:gd name="T0" fmla="*/ 0 w 76"/>
                <a:gd name="T1" fmla="*/ 9 h 20"/>
                <a:gd name="T2" fmla="*/ 47 w 76"/>
                <a:gd name="T3" fmla="*/ 19 h 20"/>
                <a:gd name="T4" fmla="*/ 75 w 76"/>
                <a:gd name="T5" fmla="*/ 9 h 20"/>
                <a:gd name="T6" fmla="*/ 29 w 76"/>
                <a:gd name="T7" fmla="*/ 0 h 20"/>
                <a:gd name="T8" fmla="*/ 0 w 76"/>
                <a:gd name="T9" fmla="*/ 9 h 20"/>
                <a:gd name="T10" fmla="*/ 0 60000 65536"/>
                <a:gd name="T11" fmla="*/ 0 60000 65536"/>
                <a:gd name="T12" fmla="*/ 0 60000 65536"/>
                <a:gd name="T13" fmla="*/ 0 60000 65536"/>
                <a:gd name="T14" fmla="*/ 0 60000 65536"/>
                <a:gd name="T15" fmla="*/ 0 w 76"/>
                <a:gd name="T16" fmla="*/ 0 h 20"/>
                <a:gd name="T17" fmla="*/ 76 w 76"/>
                <a:gd name="T18" fmla="*/ 20 h 20"/>
              </a:gdLst>
              <a:ahLst/>
              <a:cxnLst>
                <a:cxn ang="T10">
                  <a:pos x="T0" y="T1"/>
                </a:cxn>
                <a:cxn ang="T11">
                  <a:pos x="T2" y="T3"/>
                </a:cxn>
                <a:cxn ang="T12">
                  <a:pos x="T4" y="T5"/>
                </a:cxn>
                <a:cxn ang="T13">
                  <a:pos x="T6" y="T7"/>
                </a:cxn>
                <a:cxn ang="T14">
                  <a:pos x="T8" y="T9"/>
                </a:cxn>
              </a:cxnLst>
              <a:rect l="T15" t="T16" r="T17" b="T18"/>
              <a:pathLst>
                <a:path w="76" h="20">
                  <a:moveTo>
                    <a:pt x="0" y="9"/>
                  </a:moveTo>
                  <a:lnTo>
                    <a:pt x="47" y="19"/>
                  </a:lnTo>
                  <a:lnTo>
                    <a:pt x="75" y="9"/>
                  </a:lnTo>
                  <a:lnTo>
                    <a:pt x="29" y="0"/>
                  </a:lnTo>
                  <a:lnTo>
                    <a:pt x="0" y="9"/>
                  </a:lnTo>
                </a:path>
              </a:pathLst>
            </a:custGeom>
            <a:noFill/>
            <a:ln w="12700" cap="rnd">
              <a:solidFill>
                <a:srgbClr val="000000"/>
              </a:solidFill>
              <a:round/>
              <a:headEnd type="none" w="sm" len="sm"/>
              <a:tailEnd type="none" w="sm" len="sm"/>
            </a:ln>
          </p:spPr>
          <p:txBody>
            <a:bodyPr/>
            <a:lstStyle/>
            <a:p>
              <a:endParaRPr lang="en-US" sz="2400"/>
            </a:p>
          </p:txBody>
        </p:sp>
        <p:sp>
          <p:nvSpPr>
            <p:cNvPr id="468" name="Freeform 466"/>
            <p:cNvSpPr>
              <a:spLocks/>
            </p:cNvSpPr>
            <p:nvPr/>
          </p:nvSpPr>
          <p:spPr bwMode="auto">
            <a:xfrm>
              <a:off x="3831" y="3367"/>
              <a:ext cx="93" cy="25"/>
            </a:xfrm>
            <a:custGeom>
              <a:avLst/>
              <a:gdLst>
                <a:gd name="T0" fmla="*/ 0 w 93"/>
                <a:gd name="T1" fmla="*/ 11 h 25"/>
                <a:gd name="T2" fmla="*/ 60 w 93"/>
                <a:gd name="T3" fmla="*/ 24 h 25"/>
                <a:gd name="T4" fmla="*/ 92 w 93"/>
                <a:gd name="T5" fmla="*/ 13 h 25"/>
                <a:gd name="T6" fmla="*/ 30 w 93"/>
                <a:gd name="T7" fmla="*/ 0 h 25"/>
                <a:gd name="T8" fmla="*/ 0 w 93"/>
                <a:gd name="T9" fmla="*/ 11 h 25"/>
                <a:gd name="T10" fmla="*/ 0 60000 65536"/>
                <a:gd name="T11" fmla="*/ 0 60000 65536"/>
                <a:gd name="T12" fmla="*/ 0 60000 65536"/>
                <a:gd name="T13" fmla="*/ 0 60000 65536"/>
                <a:gd name="T14" fmla="*/ 0 60000 65536"/>
                <a:gd name="T15" fmla="*/ 0 w 93"/>
                <a:gd name="T16" fmla="*/ 0 h 25"/>
                <a:gd name="T17" fmla="*/ 93 w 93"/>
                <a:gd name="T18" fmla="*/ 25 h 25"/>
              </a:gdLst>
              <a:ahLst/>
              <a:cxnLst>
                <a:cxn ang="T10">
                  <a:pos x="T0" y="T1"/>
                </a:cxn>
                <a:cxn ang="T11">
                  <a:pos x="T2" y="T3"/>
                </a:cxn>
                <a:cxn ang="T12">
                  <a:pos x="T4" y="T5"/>
                </a:cxn>
                <a:cxn ang="T13">
                  <a:pos x="T6" y="T7"/>
                </a:cxn>
                <a:cxn ang="T14">
                  <a:pos x="T8" y="T9"/>
                </a:cxn>
              </a:cxnLst>
              <a:rect l="T15" t="T16" r="T17" b="T18"/>
              <a:pathLst>
                <a:path w="93" h="25">
                  <a:moveTo>
                    <a:pt x="0" y="11"/>
                  </a:moveTo>
                  <a:lnTo>
                    <a:pt x="60" y="24"/>
                  </a:lnTo>
                  <a:lnTo>
                    <a:pt x="92" y="13"/>
                  </a:lnTo>
                  <a:lnTo>
                    <a:pt x="30" y="0"/>
                  </a:lnTo>
                  <a:lnTo>
                    <a:pt x="0" y="11"/>
                  </a:lnTo>
                </a:path>
              </a:pathLst>
            </a:custGeom>
            <a:solidFill>
              <a:srgbClr val="401030"/>
            </a:solidFill>
            <a:ln w="9525" cap="rnd">
              <a:noFill/>
              <a:round/>
              <a:headEnd/>
              <a:tailEnd/>
            </a:ln>
          </p:spPr>
          <p:txBody>
            <a:bodyPr/>
            <a:lstStyle/>
            <a:p>
              <a:endParaRPr lang="en-US" sz="2400"/>
            </a:p>
          </p:txBody>
        </p:sp>
        <p:sp>
          <p:nvSpPr>
            <p:cNvPr id="469" name="Freeform 467"/>
            <p:cNvSpPr>
              <a:spLocks/>
            </p:cNvSpPr>
            <p:nvPr/>
          </p:nvSpPr>
          <p:spPr bwMode="auto">
            <a:xfrm>
              <a:off x="3831" y="3367"/>
              <a:ext cx="93" cy="25"/>
            </a:xfrm>
            <a:custGeom>
              <a:avLst/>
              <a:gdLst>
                <a:gd name="T0" fmla="*/ 0 w 93"/>
                <a:gd name="T1" fmla="*/ 11 h 25"/>
                <a:gd name="T2" fmla="*/ 60 w 93"/>
                <a:gd name="T3" fmla="*/ 24 h 25"/>
                <a:gd name="T4" fmla="*/ 92 w 93"/>
                <a:gd name="T5" fmla="*/ 13 h 25"/>
                <a:gd name="T6" fmla="*/ 30 w 93"/>
                <a:gd name="T7" fmla="*/ 0 h 25"/>
                <a:gd name="T8" fmla="*/ 0 w 93"/>
                <a:gd name="T9" fmla="*/ 11 h 25"/>
                <a:gd name="T10" fmla="*/ 0 60000 65536"/>
                <a:gd name="T11" fmla="*/ 0 60000 65536"/>
                <a:gd name="T12" fmla="*/ 0 60000 65536"/>
                <a:gd name="T13" fmla="*/ 0 60000 65536"/>
                <a:gd name="T14" fmla="*/ 0 60000 65536"/>
                <a:gd name="T15" fmla="*/ 0 w 93"/>
                <a:gd name="T16" fmla="*/ 0 h 25"/>
                <a:gd name="T17" fmla="*/ 93 w 93"/>
                <a:gd name="T18" fmla="*/ 25 h 25"/>
              </a:gdLst>
              <a:ahLst/>
              <a:cxnLst>
                <a:cxn ang="T10">
                  <a:pos x="T0" y="T1"/>
                </a:cxn>
                <a:cxn ang="T11">
                  <a:pos x="T2" y="T3"/>
                </a:cxn>
                <a:cxn ang="T12">
                  <a:pos x="T4" y="T5"/>
                </a:cxn>
                <a:cxn ang="T13">
                  <a:pos x="T6" y="T7"/>
                </a:cxn>
                <a:cxn ang="T14">
                  <a:pos x="T8" y="T9"/>
                </a:cxn>
              </a:cxnLst>
              <a:rect l="T15" t="T16" r="T17" b="T18"/>
              <a:pathLst>
                <a:path w="93" h="25">
                  <a:moveTo>
                    <a:pt x="0" y="11"/>
                  </a:moveTo>
                  <a:lnTo>
                    <a:pt x="60" y="24"/>
                  </a:lnTo>
                  <a:lnTo>
                    <a:pt x="92" y="13"/>
                  </a:lnTo>
                  <a:lnTo>
                    <a:pt x="30" y="0"/>
                  </a:lnTo>
                  <a:lnTo>
                    <a:pt x="0" y="11"/>
                  </a:lnTo>
                </a:path>
              </a:pathLst>
            </a:custGeom>
            <a:noFill/>
            <a:ln w="12700" cap="rnd">
              <a:solidFill>
                <a:srgbClr val="000000"/>
              </a:solidFill>
              <a:round/>
              <a:headEnd type="none" w="sm" len="sm"/>
              <a:tailEnd type="none" w="sm" len="sm"/>
            </a:ln>
          </p:spPr>
          <p:txBody>
            <a:bodyPr/>
            <a:lstStyle/>
            <a:p>
              <a:endParaRPr lang="en-US" sz="2400"/>
            </a:p>
          </p:txBody>
        </p:sp>
        <p:sp>
          <p:nvSpPr>
            <p:cNvPr id="470" name="Freeform 468"/>
            <p:cNvSpPr>
              <a:spLocks/>
            </p:cNvSpPr>
            <p:nvPr/>
          </p:nvSpPr>
          <p:spPr bwMode="auto">
            <a:xfrm>
              <a:off x="3763" y="3389"/>
              <a:ext cx="81" cy="23"/>
            </a:xfrm>
            <a:custGeom>
              <a:avLst/>
              <a:gdLst>
                <a:gd name="T0" fmla="*/ 0 w 81"/>
                <a:gd name="T1" fmla="*/ 12 h 23"/>
                <a:gd name="T2" fmla="*/ 47 w 81"/>
                <a:gd name="T3" fmla="*/ 22 h 23"/>
                <a:gd name="T4" fmla="*/ 80 w 81"/>
                <a:gd name="T5" fmla="*/ 10 h 23"/>
                <a:gd name="T6" fmla="*/ 33 w 81"/>
                <a:gd name="T7" fmla="*/ 0 h 23"/>
                <a:gd name="T8" fmla="*/ 0 w 81"/>
                <a:gd name="T9" fmla="*/ 12 h 23"/>
                <a:gd name="T10" fmla="*/ 0 60000 65536"/>
                <a:gd name="T11" fmla="*/ 0 60000 65536"/>
                <a:gd name="T12" fmla="*/ 0 60000 65536"/>
                <a:gd name="T13" fmla="*/ 0 60000 65536"/>
                <a:gd name="T14" fmla="*/ 0 60000 65536"/>
                <a:gd name="T15" fmla="*/ 0 w 81"/>
                <a:gd name="T16" fmla="*/ 0 h 23"/>
                <a:gd name="T17" fmla="*/ 81 w 81"/>
                <a:gd name="T18" fmla="*/ 23 h 23"/>
              </a:gdLst>
              <a:ahLst/>
              <a:cxnLst>
                <a:cxn ang="T10">
                  <a:pos x="T0" y="T1"/>
                </a:cxn>
                <a:cxn ang="T11">
                  <a:pos x="T2" y="T3"/>
                </a:cxn>
                <a:cxn ang="T12">
                  <a:pos x="T4" y="T5"/>
                </a:cxn>
                <a:cxn ang="T13">
                  <a:pos x="T6" y="T7"/>
                </a:cxn>
                <a:cxn ang="T14">
                  <a:pos x="T8" y="T9"/>
                </a:cxn>
              </a:cxnLst>
              <a:rect l="T15" t="T16" r="T17" b="T18"/>
              <a:pathLst>
                <a:path w="81" h="23">
                  <a:moveTo>
                    <a:pt x="0" y="12"/>
                  </a:moveTo>
                  <a:lnTo>
                    <a:pt x="47" y="22"/>
                  </a:lnTo>
                  <a:lnTo>
                    <a:pt x="80" y="10"/>
                  </a:lnTo>
                  <a:lnTo>
                    <a:pt x="33" y="0"/>
                  </a:lnTo>
                  <a:lnTo>
                    <a:pt x="0" y="12"/>
                  </a:lnTo>
                </a:path>
              </a:pathLst>
            </a:custGeom>
            <a:solidFill>
              <a:srgbClr val="401030"/>
            </a:solidFill>
            <a:ln w="9525" cap="rnd">
              <a:noFill/>
              <a:round/>
              <a:headEnd/>
              <a:tailEnd/>
            </a:ln>
          </p:spPr>
          <p:txBody>
            <a:bodyPr/>
            <a:lstStyle/>
            <a:p>
              <a:endParaRPr lang="en-US" sz="2400"/>
            </a:p>
          </p:txBody>
        </p:sp>
        <p:sp>
          <p:nvSpPr>
            <p:cNvPr id="471" name="Freeform 469"/>
            <p:cNvSpPr>
              <a:spLocks/>
            </p:cNvSpPr>
            <p:nvPr/>
          </p:nvSpPr>
          <p:spPr bwMode="auto">
            <a:xfrm>
              <a:off x="3763" y="3389"/>
              <a:ext cx="81" cy="23"/>
            </a:xfrm>
            <a:custGeom>
              <a:avLst/>
              <a:gdLst>
                <a:gd name="T0" fmla="*/ 0 w 81"/>
                <a:gd name="T1" fmla="*/ 12 h 23"/>
                <a:gd name="T2" fmla="*/ 47 w 81"/>
                <a:gd name="T3" fmla="*/ 22 h 23"/>
                <a:gd name="T4" fmla="*/ 80 w 81"/>
                <a:gd name="T5" fmla="*/ 10 h 23"/>
                <a:gd name="T6" fmla="*/ 33 w 81"/>
                <a:gd name="T7" fmla="*/ 0 h 23"/>
                <a:gd name="T8" fmla="*/ 0 w 81"/>
                <a:gd name="T9" fmla="*/ 12 h 23"/>
                <a:gd name="T10" fmla="*/ 0 60000 65536"/>
                <a:gd name="T11" fmla="*/ 0 60000 65536"/>
                <a:gd name="T12" fmla="*/ 0 60000 65536"/>
                <a:gd name="T13" fmla="*/ 0 60000 65536"/>
                <a:gd name="T14" fmla="*/ 0 60000 65536"/>
                <a:gd name="T15" fmla="*/ 0 w 81"/>
                <a:gd name="T16" fmla="*/ 0 h 23"/>
                <a:gd name="T17" fmla="*/ 81 w 81"/>
                <a:gd name="T18" fmla="*/ 23 h 23"/>
              </a:gdLst>
              <a:ahLst/>
              <a:cxnLst>
                <a:cxn ang="T10">
                  <a:pos x="T0" y="T1"/>
                </a:cxn>
                <a:cxn ang="T11">
                  <a:pos x="T2" y="T3"/>
                </a:cxn>
                <a:cxn ang="T12">
                  <a:pos x="T4" y="T5"/>
                </a:cxn>
                <a:cxn ang="T13">
                  <a:pos x="T6" y="T7"/>
                </a:cxn>
                <a:cxn ang="T14">
                  <a:pos x="T8" y="T9"/>
                </a:cxn>
              </a:cxnLst>
              <a:rect l="T15" t="T16" r="T17" b="T18"/>
              <a:pathLst>
                <a:path w="81" h="23">
                  <a:moveTo>
                    <a:pt x="0" y="12"/>
                  </a:moveTo>
                  <a:lnTo>
                    <a:pt x="47" y="22"/>
                  </a:lnTo>
                  <a:lnTo>
                    <a:pt x="80" y="10"/>
                  </a:lnTo>
                  <a:lnTo>
                    <a:pt x="33" y="0"/>
                  </a:lnTo>
                  <a:lnTo>
                    <a:pt x="0" y="12"/>
                  </a:lnTo>
                </a:path>
              </a:pathLst>
            </a:custGeom>
            <a:noFill/>
            <a:ln w="12700" cap="rnd">
              <a:solidFill>
                <a:srgbClr val="000000"/>
              </a:solidFill>
              <a:round/>
              <a:headEnd type="none" w="sm" len="sm"/>
              <a:tailEnd type="none" w="sm" len="sm"/>
            </a:ln>
          </p:spPr>
          <p:txBody>
            <a:bodyPr/>
            <a:lstStyle/>
            <a:p>
              <a:endParaRPr lang="en-US" sz="2400"/>
            </a:p>
          </p:txBody>
        </p:sp>
        <p:sp>
          <p:nvSpPr>
            <p:cNvPr id="472" name="Freeform 470"/>
            <p:cNvSpPr>
              <a:spLocks/>
            </p:cNvSpPr>
            <p:nvPr/>
          </p:nvSpPr>
          <p:spPr bwMode="auto">
            <a:xfrm>
              <a:off x="3691" y="3413"/>
              <a:ext cx="69" cy="20"/>
            </a:xfrm>
            <a:custGeom>
              <a:avLst/>
              <a:gdLst>
                <a:gd name="T0" fmla="*/ 0 w 69"/>
                <a:gd name="T1" fmla="*/ 11 h 20"/>
                <a:gd name="T2" fmla="*/ 32 w 69"/>
                <a:gd name="T3" fmla="*/ 19 h 20"/>
                <a:gd name="T4" fmla="*/ 68 w 69"/>
                <a:gd name="T5" fmla="*/ 7 h 20"/>
                <a:gd name="T6" fmla="*/ 37 w 69"/>
                <a:gd name="T7" fmla="*/ 0 h 20"/>
                <a:gd name="T8" fmla="*/ 0 w 69"/>
                <a:gd name="T9" fmla="*/ 11 h 20"/>
                <a:gd name="T10" fmla="*/ 0 60000 65536"/>
                <a:gd name="T11" fmla="*/ 0 60000 65536"/>
                <a:gd name="T12" fmla="*/ 0 60000 65536"/>
                <a:gd name="T13" fmla="*/ 0 60000 65536"/>
                <a:gd name="T14" fmla="*/ 0 60000 65536"/>
                <a:gd name="T15" fmla="*/ 0 w 69"/>
                <a:gd name="T16" fmla="*/ 0 h 20"/>
                <a:gd name="T17" fmla="*/ 69 w 69"/>
                <a:gd name="T18" fmla="*/ 20 h 20"/>
              </a:gdLst>
              <a:ahLst/>
              <a:cxnLst>
                <a:cxn ang="T10">
                  <a:pos x="T0" y="T1"/>
                </a:cxn>
                <a:cxn ang="T11">
                  <a:pos x="T2" y="T3"/>
                </a:cxn>
                <a:cxn ang="T12">
                  <a:pos x="T4" y="T5"/>
                </a:cxn>
                <a:cxn ang="T13">
                  <a:pos x="T6" y="T7"/>
                </a:cxn>
                <a:cxn ang="T14">
                  <a:pos x="T8" y="T9"/>
                </a:cxn>
              </a:cxnLst>
              <a:rect l="T15" t="T16" r="T17" b="T18"/>
              <a:pathLst>
                <a:path w="69" h="20">
                  <a:moveTo>
                    <a:pt x="0" y="11"/>
                  </a:moveTo>
                  <a:lnTo>
                    <a:pt x="32" y="19"/>
                  </a:lnTo>
                  <a:lnTo>
                    <a:pt x="68" y="7"/>
                  </a:lnTo>
                  <a:lnTo>
                    <a:pt x="37" y="0"/>
                  </a:lnTo>
                  <a:lnTo>
                    <a:pt x="0" y="11"/>
                  </a:lnTo>
                </a:path>
              </a:pathLst>
            </a:custGeom>
            <a:solidFill>
              <a:srgbClr val="401030"/>
            </a:solidFill>
            <a:ln w="9525" cap="rnd">
              <a:noFill/>
              <a:round/>
              <a:headEnd/>
              <a:tailEnd/>
            </a:ln>
          </p:spPr>
          <p:txBody>
            <a:bodyPr/>
            <a:lstStyle/>
            <a:p>
              <a:endParaRPr lang="en-US" sz="2400"/>
            </a:p>
          </p:txBody>
        </p:sp>
        <p:sp>
          <p:nvSpPr>
            <p:cNvPr id="473" name="Freeform 471"/>
            <p:cNvSpPr>
              <a:spLocks/>
            </p:cNvSpPr>
            <p:nvPr/>
          </p:nvSpPr>
          <p:spPr bwMode="auto">
            <a:xfrm>
              <a:off x="3691" y="3413"/>
              <a:ext cx="69" cy="20"/>
            </a:xfrm>
            <a:custGeom>
              <a:avLst/>
              <a:gdLst>
                <a:gd name="T0" fmla="*/ 0 w 69"/>
                <a:gd name="T1" fmla="*/ 11 h 20"/>
                <a:gd name="T2" fmla="*/ 32 w 69"/>
                <a:gd name="T3" fmla="*/ 19 h 20"/>
                <a:gd name="T4" fmla="*/ 68 w 69"/>
                <a:gd name="T5" fmla="*/ 7 h 20"/>
                <a:gd name="T6" fmla="*/ 37 w 69"/>
                <a:gd name="T7" fmla="*/ 0 h 20"/>
                <a:gd name="T8" fmla="*/ 0 w 69"/>
                <a:gd name="T9" fmla="*/ 11 h 20"/>
                <a:gd name="T10" fmla="*/ 0 60000 65536"/>
                <a:gd name="T11" fmla="*/ 0 60000 65536"/>
                <a:gd name="T12" fmla="*/ 0 60000 65536"/>
                <a:gd name="T13" fmla="*/ 0 60000 65536"/>
                <a:gd name="T14" fmla="*/ 0 60000 65536"/>
                <a:gd name="T15" fmla="*/ 0 w 69"/>
                <a:gd name="T16" fmla="*/ 0 h 20"/>
                <a:gd name="T17" fmla="*/ 69 w 69"/>
                <a:gd name="T18" fmla="*/ 20 h 20"/>
              </a:gdLst>
              <a:ahLst/>
              <a:cxnLst>
                <a:cxn ang="T10">
                  <a:pos x="T0" y="T1"/>
                </a:cxn>
                <a:cxn ang="T11">
                  <a:pos x="T2" y="T3"/>
                </a:cxn>
                <a:cxn ang="T12">
                  <a:pos x="T4" y="T5"/>
                </a:cxn>
                <a:cxn ang="T13">
                  <a:pos x="T6" y="T7"/>
                </a:cxn>
                <a:cxn ang="T14">
                  <a:pos x="T8" y="T9"/>
                </a:cxn>
              </a:cxnLst>
              <a:rect l="T15" t="T16" r="T17" b="T18"/>
              <a:pathLst>
                <a:path w="69" h="20">
                  <a:moveTo>
                    <a:pt x="0" y="11"/>
                  </a:moveTo>
                  <a:lnTo>
                    <a:pt x="32" y="19"/>
                  </a:lnTo>
                  <a:lnTo>
                    <a:pt x="68" y="7"/>
                  </a:lnTo>
                  <a:lnTo>
                    <a:pt x="37" y="0"/>
                  </a:lnTo>
                  <a:lnTo>
                    <a:pt x="0" y="11"/>
                  </a:lnTo>
                </a:path>
              </a:pathLst>
            </a:custGeom>
            <a:noFill/>
            <a:ln w="12700" cap="rnd">
              <a:solidFill>
                <a:srgbClr val="000000"/>
              </a:solidFill>
              <a:round/>
              <a:headEnd type="none" w="sm" len="sm"/>
              <a:tailEnd type="none" w="sm" len="sm"/>
            </a:ln>
          </p:spPr>
          <p:txBody>
            <a:bodyPr/>
            <a:lstStyle/>
            <a:p>
              <a:endParaRPr lang="en-US" sz="2400"/>
            </a:p>
          </p:txBody>
        </p:sp>
        <p:sp>
          <p:nvSpPr>
            <p:cNvPr id="474" name="Freeform 472"/>
            <p:cNvSpPr>
              <a:spLocks/>
            </p:cNvSpPr>
            <p:nvPr/>
          </p:nvSpPr>
          <p:spPr bwMode="auto">
            <a:xfrm>
              <a:off x="4008" y="3337"/>
              <a:ext cx="32" cy="58"/>
            </a:xfrm>
            <a:custGeom>
              <a:avLst/>
              <a:gdLst>
                <a:gd name="T0" fmla="*/ 0 w 32"/>
                <a:gd name="T1" fmla="*/ 57 h 58"/>
                <a:gd name="T2" fmla="*/ 3 w 32"/>
                <a:gd name="T3" fmla="*/ 9 h 58"/>
                <a:gd name="T4" fmla="*/ 31 w 32"/>
                <a:gd name="T5" fmla="*/ 0 h 58"/>
                <a:gd name="T6" fmla="*/ 28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28" y="46"/>
                  </a:lnTo>
                  <a:lnTo>
                    <a:pt x="0" y="57"/>
                  </a:lnTo>
                </a:path>
              </a:pathLst>
            </a:custGeom>
            <a:solidFill>
              <a:srgbClr val="601848"/>
            </a:solidFill>
            <a:ln w="9525" cap="rnd">
              <a:noFill/>
              <a:round/>
              <a:headEnd/>
              <a:tailEnd/>
            </a:ln>
          </p:spPr>
          <p:txBody>
            <a:bodyPr/>
            <a:lstStyle/>
            <a:p>
              <a:endParaRPr lang="en-US" sz="2400"/>
            </a:p>
          </p:txBody>
        </p:sp>
        <p:sp>
          <p:nvSpPr>
            <p:cNvPr id="475" name="Freeform 473"/>
            <p:cNvSpPr>
              <a:spLocks/>
            </p:cNvSpPr>
            <p:nvPr/>
          </p:nvSpPr>
          <p:spPr bwMode="auto">
            <a:xfrm>
              <a:off x="4008" y="3337"/>
              <a:ext cx="32" cy="58"/>
            </a:xfrm>
            <a:custGeom>
              <a:avLst/>
              <a:gdLst>
                <a:gd name="T0" fmla="*/ 0 w 32"/>
                <a:gd name="T1" fmla="*/ 57 h 58"/>
                <a:gd name="T2" fmla="*/ 3 w 32"/>
                <a:gd name="T3" fmla="*/ 9 h 58"/>
                <a:gd name="T4" fmla="*/ 31 w 32"/>
                <a:gd name="T5" fmla="*/ 0 h 58"/>
                <a:gd name="T6" fmla="*/ 28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28" y="46"/>
                  </a:lnTo>
                  <a:lnTo>
                    <a:pt x="0" y="57"/>
                  </a:lnTo>
                </a:path>
              </a:pathLst>
            </a:custGeom>
            <a:noFill/>
            <a:ln w="12700" cap="rnd">
              <a:solidFill>
                <a:srgbClr val="000000"/>
              </a:solidFill>
              <a:round/>
              <a:headEnd type="none" w="sm" len="sm"/>
              <a:tailEnd type="none" w="sm" len="sm"/>
            </a:ln>
          </p:spPr>
          <p:txBody>
            <a:bodyPr/>
            <a:lstStyle/>
            <a:p>
              <a:endParaRPr lang="en-US" sz="2400"/>
            </a:p>
          </p:txBody>
        </p:sp>
        <p:sp>
          <p:nvSpPr>
            <p:cNvPr id="476" name="Freeform 474"/>
            <p:cNvSpPr>
              <a:spLocks/>
            </p:cNvSpPr>
            <p:nvPr/>
          </p:nvSpPr>
          <p:spPr bwMode="auto">
            <a:xfrm>
              <a:off x="3935" y="3356"/>
              <a:ext cx="32" cy="58"/>
            </a:xfrm>
            <a:custGeom>
              <a:avLst/>
              <a:gdLst>
                <a:gd name="T0" fmla="*/ 0 w 32"/>
                <a:gd name="T1" fmla="*/ 57 h 58"/>
                <a:gd name="T2" fmla="*/ 3 w 32"/>
                <a:gd name="T3" fmla="*/ 9 h 58"/>
                <a:gd name="T4" fmla="*/ 31 w 32"/>
                <a:gd name="T5" fmla="*/ 0 h 58"/>
                <a:gd name="T6" fmla="*/ 30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30" y="46"/>
                  </a:lnTo>
                  <a:lnTo>
                    <a:pt x="0" y="57"/>
                  </a:lnTo>
                </a:path>
              </a:pathLst>
            </a:custGeom>
            <a:solidFill>
              <a:srgbClr val="601848"/>
            </a:solidFill>
            <a:ln w="9525" cap="rnd">
              <a:noFill/>
              <a:round/>
              <a:headEnd/>
              <a:tailEnd/>
            </a:ln>
          </p:spPr>
          <p:txBody>
            <a:bodyPr/>
            <a:lstStyle/>
            <a:p>
              <a:endParaRPr lang="en-US" sz="2400"/>
            </a:p>
          </p:txBody>
        </p:sp>
        <p:sp>
          <p:nvSpPr>
            <p:cNvPr id="477" name="Freeform 475"/>
            <p:cNvSpPr>
              <a:spLocks/>
            </p:cNvSpPr>
            <p:nvPr/>
          </p:nvSpPr>
          <p:spPr bwMode="auto">
            <a:xfrm>
              <a:off x="3935" y="3356"/>
              <a:ext cx="32" cy="58"/>
            </a:xfrm>
            <a:custGeom>
              <a:avLst/>
              <a:gdLst>
                <a:gd name="T0" fmla="*/ 0 w 32"/>
                <a:gd name="T1" fmla="*/ 57 h 58"/>
                <a:gd name="T2" fmla="*/ 3 w 32"/>
                <a:gd name="T3" fmla="*/ 9 h 58"/>
                <a:gd name="T4" fmla="*/ 31 w 32"/>
                <a:gd name="T5" fmla="*/ 0 h 58"/>
                <a:gd name="T6" fmla="*/ 30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30" y="46"/>
                  </a:lnTo>
                  <a:lnTo>
                    <a:pt x="0" y="57"/>
                  </a:lnTo>
                </a:path>
              </a:pathLst>
            </a:custGeom>
            <a:noFill/>
            <a:ln w="12700" cap="rnd">
              <a:solidFill>
                <a:srgbClr val="000000"/>
              </a:solidFill>
              <a:round/>
              <a:headEnd type="none" w="sm" len="sm"/>
              <a:tailEnd type="none" w="sm" len="sm"/>
            </a:ln>
          </p:spPr>
          <p:txBody>
            <a:bodyPr/>
            <a:lstStyle/>
            <a:p>
              <a:endParaRPr lang="en-US" sz="2400"/>
            </a:p>
          </p:txBody>
        </p:sp>
        <p:sp>
          <p:nvSpPr>
            <p:cNvPr id="478" name="Freeform 476"/>
            <p:cNvSpPr>
              <a:spLocks/>
            </p:cNvSpPr>
            <p:nvPr/>
          </p:nvSpPr>
          <p:spPr bwMode="auto">
            <a:xfrm>
              <a:off x="3891" y="3381"/>
              <a:ext cx="33" cy="61"/>
            </a:xfrm>
            <a:custGeom>
              <a:avLst/>
              <a:gdLst>
                <a:gd name="T0" fmla="*/ 0 w 33"/>
                <a:gd name="T1" fmla="*/ 60 h 61"/>
                <a:gd name="T2" fmla="*/ 0 w 33"/>
                <a:gd name="T3" fmla="*/ 10 h 61"/>
                <a:gd name="T4" fmla="*/ 32 w 33"/>
                <a:gd name="T5" fmla="*/ 0 h 61"/>
                <a:gd name="T6" fmla="*/ 30 w 33"/>
                <a:gd name="T7" fmla="*/ 47 h 61"/>
                <a:gd name="T8" fmla="*/ 0 w 33"/>
                <a:gd name="T9" fmla="*/ 60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60"/>
                  </a:moveTo>
                  <a:lnTo>
                    <a:pt x="0" y="10"/>
                  </a:lnTo>
                  <a:lnTo>
                    <a:pt x="32" y="0"/>
                  </a:lnTo>
                  <a:lnTo>
                    <a:pt x="30" y="47"/>
                  </a:lnTo>
                  <a:lnTo>
                    <a:pt x="0" y="60"/>
                  </a:lnTo>
                </a:path>
              </a:pathLst>
            </a:custGeom>
            <a:solidFill>
              <a:srgbClr val="601848"/>
            </a:solidFill>
            <a:ln w="9525" cap="rnd">
              <a:noFill/>
              <a:round/>
              <a:headEnd/>
              <a:tailEnd/>
            </a:ln>
          </p:spPr>
          <p:txBody>
            <a:bodyPr/>
            <a:lstStyle/>
            <a:p>
              <a:endParaRPr lang="en-US" sz="2400"/>
            </a:p>
          </p:txBody>
        </p:sp>
        <p:sp>
          <p:nvSpPr>
            <p:cNvPr id="479" name="Freeform 477"/>
            <p:cNvSpPr>
              <a:spLocks/>
            </p:cNvSpPr>
            <p:nvPr/>
          </p:nvSpPr>
          <p:spPr bwMode="auto">
            <a:xfrm>
              <a:off x="3891" y="3381"/>
              <a:ext cx="33" cy="61"/>
            </a:xfrm>
            <a:custGeom>
              <a:avLst/>
              <a:gdLst>
                <a:gd name="T0" fmla="*/ 0 w 33"/>
                <a:gd name="T1" fmla="*/ 60 h 61"/>
                <a:gd name="T2" fmla="*/ 0 w 33"/>
                <a:gd name="T3" fmla="*/ 10 h 61"/>
                <a:gd name="T4" fmla="*/ 32 w 33"/>
                <a:gd name="T5" fmla="*/ 0 h 61"/>
                <a:gd name="T6" fmla="*/ 30 w 33"/>
                <a:gd name="T7" fmla="*/ 47 h 61"/>
                <a:gd name="T8" fmla="*/ 0 w 33"/>
                <a:gd name="T9" fmla="*/ 60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60"/>
                  </a:moveTo>
                  <a:lnTo>
                    <a:pt x="0" y="10"/>
                  </a:lnTo>
                  <a:lnTo>
                    <a:pt x="32" y="0"/>
                  </a:lnTo>
                  <a:lnTo>
                    <a:pt x="30" y="47"/>
                  </a:lnTo>
                  <a:lnTo>
                    <a:pt x="0" y="60"/>
                  </a:lnTo>
                </a:path>
              </a:pathLst>
            </a:custGeom>
            <a:noFill/>
            <a:ln w="12700" cap="rnd">
              <a:solidFill>
                <a:srgbClr val="000000"/>
              </a:solidFill>
              <a:round/>
              <a:headEnd type="none" w="sm" len="sm"/>
              <a:tailEnd type="none" w="sm" len="sm"/>
            </a:ln>
          </p:spPr>
          <p:txBody>
            <a:bodyPr/>
            <a:lstStyle/>
            <a:p>
              <a:endParaRPr lang="en-US" sz="2400"/>
            </a:p>
          </p:txBody>
        </p:sp>
        <p:sp>
          <p:nvSpPr>
            <p:cNvPr id="480" name="Freeform 478"/>
            <p:cNvSpPr>
              <a:spLocks/>
            </p:cNvSpPr>
            <p:nvPr/>
          </p:nvSpPr>
          <p:spPr bwMode="auto">
            <a:xfrm>
              <a:off x="3807" y="3399"/>
              <a:ext cx="36" cy="63"/>
            </a:xfrm>
            <a:custGeom>
              <a:avLst/>
              <a:gdLst>
                <a:gd name="T0" fmla="*/ 0 w 36"/>
                <a:gd name="T1" fmla="*/ 62 h 63"/>
                <a:gd name="T2" fmla="*/ 2 w 36"/>
                <a:gd name="T3" fmla="*/ 11 h 63"/>
                <a:gd name="T4" fmla="*/ 35 w 36"/>
                <a:gd name="T5" fmla="*/ 0 h 63"/>
                <a:gd name="T6" fmla="*/ 33 w 36"/>
                <a:gd name="T7" fmla="*/ 50 h 63"/>
                <a:gd name="T8" fmla="*/ 0 w 36"/>
                <a:gd name="T9" fmla="*/ 62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62"/>
                  </a:moveTo>
                  <a:lnTo>
                    <a:pt x="2" y="11"/>
                  </a:lnTo>
                  <a:lnTo>
                    <a:pt x="35" y="0"/>
                  </a:lnTo>
                  <a:lnTo>
                    <a:pt x="33" y="50"/>
                  </a:lnTo>
                  <a:lnTo>
                    <a:pt x="0" y="62"/>
                  </a:lnTo>
                </a:path>
              </a:pathLst>
            </a:custGeom>
            <a:solidFill>
              <a:srgbClr val="601848"/>
            </a:solidFill>
            <a:ln w="9525" cap="rnd">
              <a:noFill/>
              <a:round/>
              <a:headEnd/>
              <a:tailEnd/>
            </a:ln>
          </p:spPr>
          <p:txBody>
            <a:bodyPr/>
            <a:lstStyle/>
            <a:p>
              <a:endParaRPr lang="en-US" sz="2400"/>
            </a:p>
          </p:txBody>
        </p:sp>
        <p:sp>
          <p:nvSpPr>
            <p:cNvPr id="481" name="Freeform 479"/>
            <p:cNvSpPr>
              <a:spLocks/>
            </p:cNvSpPr>
            <p:nvPr/>
          </p:nvSpPr>
          <p:spPr bwMode="auto">
            <a:xfrm>
              <a:off x="3807" y="3399"/>
              <a:ext cx="36" cy="63"/>
            </a:xfrm>
            <a:custGeom>
              <a:avLst/>
              <a:gdLst>
                <a:gd name="T0" fmla="*/ 0 w 36"/>
                <a:gd name="T1" fmla="*/ 62 h 63"/>
                <a:gd name="T2" fmla="*/ 2 w 36"/>
                <a:gd name="T3" fmla="*/ 11 h 63"/>
                <a:gd name="T4" fmla="*/ 35 w 36"/>
                <a:gd name="T5" fmla="*/ 0 h 63"/>
                <a:gd name="T6" fmla="*/ 33 w 36"/>
                <a:gd name="T7" fmla="*/ 50 h 63"/>
                <a:gd name="T8" fmla="*/ 0 w 36"/>
                <a:gd name="T9" fmla="*/ 62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62"/>
                  </a:moveTo>
                  <a:lnTo>
                    <a:pt x="2" y="11"/>
                  </a:lnTo>
                  <a:lnTo>
                    <a:pt x="35" y="0"/>
                  </a:lnTo>
                  <a:lnTo>
                    <a:pt x="33" y="50"/>
                  </a:lnTo>
                  <a:lnTo>
                    <a:pt x="0" y="62"/>
                  </a:lnTo>
                </a:path>
              </a:pathLst>
            </a:custGeom>
            <a:noFill/>
            <a:ln w="12700" cap="rnd">
              <a:solidFill>
                <a:srgbClr val="000000"/>
              </a:solidFill>
              <a:round/>
              <a:headEnd type="none" w="sm" len="sm"/>
              <a:tailEnd type="none" w="sm" len="sm"/>
            </a:ln>
          </p:spPr>
          <p:txBody>
            <a:bodyPr/>
            <a:lstStyle/>
            <a:p>
              <a:endParaRPr lang="en-US" sz="2400"/>
            </a:p>
          </p:txBody>
        </p:sp>
        <p:sp>
          <p:nvSpPr>
            <p:cNvPr id="482" name="Freeform 480"/>
            <p:cNvSpPr>
              <a:spLocks/>
            </p:cNvSpPr>
            <p:nvPr/>
          </p:nvSpPr>
          <p:spPr bwMode="auto">
            <a:xfrm>
              <a:off x="3723" y="3421"/>
              <a:ext cx="37" cy="65"/>
            </a:xfrm>
            <a:custGeom>
              <a:avLst/>
              <a:gdLst>
                <a:gd name="T0" fmla="*/ 0 w 37"/>
                <a:gd name="T1" fmla="*/ 64 h 65"/>
                <a:gd name="T2" fmla="*/ 0 w 37"/>
                <a:gd name="T3" fmla="*/ 11 h 65"/>
                <a:gd name="T4" fmla="*/ 36 w 37"/>
                <a:gd name="T5" fmla="*/ 0 h 65"/>
                <a:gd name="T6" fmla="*/ 35 w 37"/>
                <a:gd name="T7" fmla="*/ 50 h 65"/>
                <a:gd name="T8" fmla="*/ 0 w 37"/>
                <a:gd name="T9" fmla="*/ 64 h 65"/>
                <a:gd name="T10" fmla="*/ 0 60000 65536"/>
                <a:gd name="T11" fmla="*/ 0 60000 65536"/>
                <a:gd name="T12" fmla="*/ 0 60000 65536"/>
                <a:gd name="T13" fmla="*/ 0 60000 65536"/>
                <a:gd name="T14" fmla="*/ 0 60000 65536"/>
                <a:gd name="T15" fmla="*/ 0 w 37"/>
                <a:gd name="T16" fmla="*/ 0 h 65"/>
                <a:gd name="T17" fmla="*/ 37 w 37"/>
                <a:gd name="T18" fmla="*/ 65 h 65"/>
              </a:gdLst>
              <a:ahLst/>
              <a:cxnLst>
                <a:cxn ang="T10">
                  <a:pos x="T0" y="T1"/>
                </a:cxn>
                <a:cxn ang="T11">
                  <a:pos x="T2" y="T3"/>
                </a:cxn>
                <a:cxn ang="T12">
                  <a:pos x="T4" y="T5"/>
                </a:cxn>
                <a:cxn ang="T13">
                  <a:pos x="T6" y="T7"/>
                </a:cxn>
                <a:cxn ang="T14">
                  <a:pos x="T8" y="T9"/>
                </a:cxn>
              </a:cxnLst>
              <a:rect l="T15" t="T16" r="T17" b="T18"/>
              <a:pathLst>
                <a:path w="37" h="65">
                  <a:moveTo>
                    <a:pt x="0" y="64"/>
                  </a:moveTo>
                  <a:lnTo>
                    <a:pt x="0" y="11"/>
                  </a:lnTo>
                  <a:lnTo>
                    <a:pt x="36" y="0"/>
                  </a:lnTo>
                  <a:lnTo>
                    <a:pt x="35" y="50"/>
                  </a:lnTo>
                  <a:lnTo>
                    <a:pt x="0" y="64"/>
                  </a:lnTo>
                </a:path>
              </a:pathLst>
            </a:custGeom>
            <a:solidFill>
              <a:srgbClr val="601848"/>
            </a:solidFill>
            <a:ln w="9525" cap="rnd">
              <a:noFill/>
              <a:round/>
              <a:headEnd/>
              <a:tailEnd/>
            </a:ln>
          </p:spPr>
          <p:txBody>
            <a:bodyPr/>
            <a:lstStyle/>
            <a:p>
              <a:endParaRPr lang="en-US" sz="2400"/>
            </a:p>
          </p:txBody>
        </p:sp>
        <p:sp>
          <p:nvSpPr>
            <p:cNvPr id="483" name="Freeform 481"/>
            <p:cNvSpPr>
              <a:spLocks/>
            </p:cNvSpPr>
            <p:nvPr/>
          </p:nvSpPr>
          <p:spPr bwMode="auto">
            <a:xfrm>
              <a:off x="3723" y="3421"/>
              <a:ext cx="37" cy="65"/>
            </a:xfrm>
            <a:custGeom>
              <a:avLst/>
              <a:gdLst>
                <a:gd name="T0" fmla="*/ 0 w 37"/>
                <a:gd name="T1" fmla="*/ 64 h 65"/>
                <a:gd name="T2" fmla="*/ 0 w 37"/>
                <a:gd name="T3" fmla="*/ 11 h 65"/>
                <a:gd name="T4" fmla="*/ 36 w 37"/>
                <a:gd name="T5" fmla="*/ 0 h 65"/>
                <a:gd name="T6" fmla="*/ 35 w 37"/>
                <a:gd name="T7" fmla="*/ 50 h 65"/>
                <a:gd name="T8" fmla="*/ 0 w 37"/>
                <a:gd name="T9" fmla="*/ 64 h 65"/>
                <a:gd name="T10" fmla="*/ 0 60000 65536"/>
                <a:gd name="T11" fmla="*/ 0 60000 65536"/>
                <a:gd name="T12" fmla="*/ 0 60000 65536"/>
                <a:gd name="T13" fmla="*/ 0 60000 65536"/>
                <a:gd name="T14" fmla="*/ 0 60000 65536"/>
                <a:gd name="T15" fmla="*/ 0 w 37"/>
                <a:gd name="T16" fmla="*/ 0 h 65"/>
                <a:gd name="T17" fmla="*/ 37 w 37"/>
                <a:gd name="T18" fmla="*/ 65 h 65"/>
              </a:gdLst>
              <a:ahLst/>
              <a:cxnLst>
                <a:cxn ang="T10">
                  <a:pos x="T0" y="T1"/>
                </a:cxn>
                <a:cxn ang="T11">
                  <a:pos x="T2" y="T3"/>
                </a:cxn>
                <a:cxn ang="T12">
                  <a:pos x="T4" y="T5"/>
                </a:cxn>
                <a:cxn ang="T13">
                  <a:pos x="T6" y="T7"/>
                </a:cxn>
                <a:cxn ang="T14">
                  <a:pos x="T8" y="T9"/>
                </a:cxn>
              </a:cxnLst>
              <a:rect l="T15" t="T16" r="T17" b="T18"/>
              <a:pathLst>
                <a:path w="37" h="65">
                  <a:moveTo>
                    <a:pt x="0" y="64"/>
                  </a:moveTo>
                  <a:lnTo>
                    <a:pt x="0" y="11"/>
                  </a:lnTo>
                  <a:lnTo>
                    <a:pt x="36" y="0"/>
                  </a:lnTo>
                  <a:lnTo>
                    <a:pt x="35" y="50"/>
                  </a:lnTo>
                  <a:lnTo>
                    <a:pt x="0" y="64"/>
                  </a:lnTo>
                </a:path>
              </a:pathLst>
            </a:custGeom>
            <a:noFill/>
            <a:ln w="12700" cap="rnd">
              <a:solidFill>
                <a:srgbClr val="000000"/>
              </a:solidFill>
              <a:round/>
              <a:headEnd type="none" w="sm" len="sm"/>
              <a:tailEnd type="none" w="sm" len="sm"/>
            </a:ln>
          </p:spPr>
          <p:txBody>
            <a:bodyPr/>
            <a:lstStyle/>
            <a:p>
              <a:endParaRPr lang="en-US" sz="2400"/>
            </a:p>
          </p:txBody>
        </p:sp>
        <p:sp>
          <p:nvSpPr>
            <p:cNvPr id="484" name="Freeform 482"/>
            <p:cNvSpPr>
              <a:spLocks/>
            </p:cNvSpPr>
            <p:nvPr/>
          </p:nvSpPr>
          <p:spPr bwMode="auto">
            <a:xfrm>
              <a:off x="3954" y="3242"/>
              <a:ext cx="33" cy="53"/>
            </a:xfrm>
            <a:custGeom>
              <a:avLst/>
              <a:gdLst>
                <a:gd name="T0" fmla="*/ 0 w 33"/>
                <a:gd name="T1" fmla="*/ 47 h 53"/>
                <a:gd name="T2" fmla="*/ 29 w 33"/>
                <a:gd name="T3" fmla="*/ 52 h 53"/>
                <a:gd name="T4" fmla="*/ 32 w 33"/>
                <a:gd name="T5" fmla="*/ 5 h 53"/>
                <a:gd name="T6" fmla="*/ 0 w 33"/>
                <a:gd name="T7" fmla="*/ 0 h 53"/>
                <a:gd name="T8" fmla="*/ 0 w 33"/>
                <a:gd name="T9" fmla="*/ 47 h 53"/>
                <a:gd name="T10" fmla="*/ 0 60000 65536"/>
                <a:gd name="T11" fmla="*/ 0 60000 65536"/>
                <a:gd name="T12" fmla="*/ 0 60000 65536"/>
                <a:gd name="T13" fmla="*/ 0 60000 65536"/>
                <a:gd name="T14" fmla="*/ 0 60000 65536"/>
                <a:gd name="T15" fmla="*/ 0 w 33"/>
                <a:gd name="T16" fmla="*/ 0 h 53"/>
                <a:gd name="T17" fmla="*/ 33 w 33"/>
                <a:gd name="T18" fmla="*/ 53 h 53"/>
              </a:gdLst>
              <a:ahLst/>
              <a:cxnLst>
                <a:cxn ang="T10">
                  <a:pos x="T0" y="T1"/>
                </a:cxn>
                <a:cxn ang="T11">
                  <a:pos x="T2" y="T3"/>
                </a:cxn>
                <a:cxn ang="T12">
                  <a:pos x="T4" y="T5"/>
                </a:cxn>
                <a:cxn ang="T13">
                  <a:pos x="T6" y="T7"/>
                </a:cxn>
                <a:cxn ang="T14">
                  <a:pos x="T8" y="T9"/>
                </a:cxn>
              </a:cxnLst>
              <a:rect l="T15" t="T16" r="T17" b="T18"/>
              <a:pathLst>
                <a:path w="33" h="53">
                  <a:moveTo>
                    <a:pt x="0" y="47"/>
                  </a:moveTo>
                  <a:lnTo>
                    <a:pt x="29" y="52"/>
                  </a:lnTo>
                  <a:lnTo>
                    <a:pt x="32" y="5"/>
                  </a:lnTo>
                  <a:lnTo>
                    <a:pt x="0" y="0"/>
                  </a:lnTo>
                  <a:lnTo>
                    <a:pt x="0" y="47"/>
                  </a:lnTo>
                </a:path>
              </a:pathLst>
            </a:custGeom>
            <a:solidFill>
              <a:srgbClr val="8080FF"/>
            </a:solidFill>
            <a:ln w="9525" cap="rnd">
              <a:noFill/>
              <a:round/>
              <a:headEnd/>
              <a:tailEnd/>
            </a:ln>
          </p:spPr>
          <p:txBody>
            <a:bodyPr/>
            <a:lstStyle/>
            <a:p>
              <a:endParaRPr lang="en-US" sz="2400"/>
            </a:p>
          </p:txBody>
        </p:sp>
        <p:sp>
          <p:nvSpPr>
            <p:cNvPr id="485" name="Freeform 483"/>
            <p:cNvSpPr>
              <a:spLocks/>
            </p:cNvSpPr>
            <p:nvPr/>
          </p:nvSpPr>
          <p:spPr bwMode="auto">
            <a:xfrm>
              <a:off x="3954" y="3242"/>
              <a:ext cx="33" cy="53"/>
            </a:xfrm>
            <a:custGeom>
              <a:avLst/>
              <a:gdLst>
                <a:gd name="T0" fmla="*/ 0 w 33"/>
                <a:gd name="T1" fmla="*/ 47 h 53"/>
                <a:gd name="T2" fmla="*/ 29 w 33"/>
                <a:gd name="T3" fmla="*/ 52 h 53"/>
                <a:gd name="T4" fmla="*/ 32 w 33"/>
                <a:gd name="T5" fmla="*/ 5 h 53"/>
                <a:gd name="T6" fmla="*/ 0 w 33"/>
                <a:gd name="T7" fmla="*/ 0 h 53"/>
                <a:gd name="T8" fmla="*/ 0 w 33"/>
                <a:gd name="T9" fmla="*/ 47 h 53"/>
                <a:gd name="T10" fmla="*/ 0 60000 65536"/>
                <a:gd name="T11" fmla="*/ 0 60000 65536"/>
                <a:gd name="T12" fmla="*/ 0 60000 65536"/>
                <a:gd name="T13" fmla="*/ 0 60000 65536"/>
                <a:gd name="T14" fmla="*/ 0 60000 65536"/>
                <a:gd name="T15" fmla="*/ 0 w 33"/>
                <a:gd name="T16" fmla="*/ 0 h 53"/>
                <a:gd name="T17" fmla="*/ 33 w 33"/>
                <a:gd name="T18" fmla="*/ 53 h 53"/>
              </a:gdLst>
              <a:ahLst/>
              <a:cxnLst>
                <a:cxn ang="T10">
                  <a:pos x="T0" y="T1"/>
                </a:cxn>
                <a:cxn ang="T11">
                  <a:pos x="T2" y="T3"/>
                </a:cxn>
                <a:cxn ang="T12">
                  <a:pos x="T4" y="T5"/>
                </a:cxn>
                <a:cxn ang="T13">
                  <a:pos x="T6" y="T7"/>
                </a:cxn>
                <a:cxn ang="T14">
                  <a:pos x="T8" y="T9"/>
                </a:cxn>
              </a:cxnLst>
              <a:rect l="T15" t="T16" r="T17" b="T18"/>
              <a:pathLst>
                <a:path w="33" h="53">
                  <a:moveTo>
                    <a:pt x="0" y="47"/>
                  </a:moveTo>
                  <a:lnTo>
                    <a:pt x="29" y="52"/>
                  </a:lnTo>
                  <a:lnTo>
                    <a:pt x="32" y="5"/>
                  </a:lnTo>
                  <a:lnTo>
                    <a:pt x="0" y="0"/>
                  </a:lnTo>
                  <a:lnTo>
                    <a:pt x="0" y="47"/>
                  </a:lnTo>
                </a:path>
              </a:pathLst>
            </a:custGeom>
            <a:noFill/>
            <a:ln w="12700" cap="rnd">
              <a:solidFill>
                <a:srgbClr val="000000"/>
              </a:solidFill>
              <a:round/>
              <a:headEnd type="none" w="sm" len="sm"/>
              <a:tailEnd type="none" w="sm" len="sm"/>
            </a:ln>
          </p:spPr>
          <p:txBody>
            <a:bodyPr/>
            <a:lstStyle/>
            <a:p>
              <a:endParaRPr lang="en-US" sz="2400"/>
            </a:p>
          </p:txBody>
        </p:sp>
        <p:sp>
          <p:nvSpPr>
            <p:cNvPr id="486" name="Freeform 484"/>
            <p:cNvSpPr>
              <a:spLocks/>
            </p:cNvSpPr>
            <p:nvPr/>
          </p:nvSpPr>
          <p:spPr bwMode="auto">
            <a:xfrm>
              <a:off x="3895" y="3260"/>
              <a:ext cx="33" cy="55"/>
            </a:xfrm>
            <a:custGeom>
              <a:avLst/>
              <a:gdLst>
                <a:gd name="T0" fmla="*/ 0 w 33"/>
                <a:gd name="T1" fmla="*/ 49 h 55"/>
                <a:gd name="T2" fmla="*/ 30 w 33"/>
                <a:gd name="T3" fmla="*/ 54 h 55"/>
                <a:gd name="T4" fmla="*/ 32 w 33"/>
                <a:gd name="T5" fmla="*/ 6 h 55"/>
                <a:gd name="T6" fmla="*/ 1 w 33"/>
                <a:gd name="T7" fmla="*/ 0 h 55"/>
                <a:gd name="T8" fmla="*/ 0 w 33"/>
                <a:gd name="T9" fmla="*/ 49 h 55"/>
                <a:gd name="T10" fmla="*/ 0 60000 65536"/>
                <a:gd name="T11" fmla="*/ 0 60000 65536"/>
                <a:gd name="T12" fmla="*/ 0 60000 65536"/>
                <a:gd name="T13" fmla="*/ 0 60000 65536"/>
                <a:gd name="T14" fmla="*/ 0 60000 65536"/>
                <a:gd name="T15" fmla="*/ 0 w 33"/>
                <a:gd name="T16" fmla="*/ 0 h 55"/>
                <a:gd name="T17" fmla="*/ 33 w 33"/>
                <a:gd name="T18" fmla="*/ 55 h 55"/>
              </a:gdLst>
              <a:ahLst/>
              <a:cxnLst>
                <a:cxn ang="T10">
                  <a:pos x="T0" y="T1"/>
                </a:cxn>
                <a:cxn ang="T11">
                  <a:pos x="T2" y="T3"/>
                </a:cxn>
                <a:cxn ang="T12">
                  <a:pos x="T4" y="T5"/>
                </a:cxn>
                <a:cxn ang="T13">
                  <a:pos x="T6" y="T7"/>
                </a:cxn>
                <a:cxn ang="T14">
                  <a:pos x="T8" y="T9"/>
                </a:cxn>
              </a:cxnLst>
              <a:rect l="T15" t="T16" r="T17" b="T18"/>
              <a:pathLst>
                <a:path w="33" h="55">
                  <a:moveTo>
                    <a:pt x="0" y="49"/>
                  </a:moveTo>
                  <a:lnTo>
                    <a:pt x="30" y="54"/>
                  </a:lnTo>
                  <a:lnTo>
                    <a:pt x="32" y="6"/>
                  </a:lnTo>
                  <a:lnTo>
                    <a:pt x="1" y="0"/>
                  </a:lnTo>
                  <a:lnTo>
                    <a:pt x="0" y="49"/>
                  </a:lnTo>
                </a:path>
              </a:pathLst>
            </a:custGeom>
            <a:solidFill>
              <a:srgbClr val="8080FF"/>
            </a:solidFill>
            <a:ln w="9525" cap="rnd">
              <a:noFill/>
              <a:round/>
              <a:headEnd/>
              <a:tailEnd/>
            </a:ln>
          </p:spPr>
          <p:txBody>
            <a:bodyPr/>
            <a:lstStyle/>
            <a:p>
              <a:endParaRPr lang="en-US" sz="2400"/>
            </a:p>
          </p:txBody>
        </p:sp>
        <p:sp>
          <p:nvSpPr>
            <p:cNvPr id="487" name="Freeform 485"/>
            <p:cNvSpPr>
              <a:spLocks/>
            </p:cNvSpPr>
            <p:nvPr/>
          </p:nvSpPr>
          <p:spPr bwMode="auto">
            <a:xfrm>
              <a:off x="3895" y="3260"/>
              <a:ext cx="33" cy="55"/>
            </a:xfrm>
            <a:custGeom>
              <a:avLst/>
              <a:gdLst>
                <a:gd name="T0" fmla="*/ 0 w 33"/>
                <a:gd name="T1" fmla="*/ 49 h 55"/>
                <a:gd name="T2" fmla="*/ 30 w 33"/>
                <a:gd name="T3" fmla="*/ 54 h 55"/>
                <a:gd name="T4" fmla="*/ 32 w 33"/>
                <a:gd name="T5" fmla="*/ 6 h 55"/>
                <a:gd name="T6" fmla="*/ 1 w 33"/>
                <a:gd name="T7" fmla="*/ 0 h 55"/>
                <a:gd name="T8" fmla="*/ 0 w 33"/>
                <a:gd name="T9" fmla="*/ 49 h 55"/>
                <a:gd name="T10" fmla="*/ 0 60000 65536"/>
                <a:gd name="T11" fmla="*/ 0 60000 65536"/>
                <a:gd name="T12" fmla="*/ 0 60000 65536"/>
                <a:gd name="T13" fmla="*/ 0 60000 65536"/>
                <a:gd name="T14" fmla="*/ 0 60000 65536"/>
                <a:gd name="T15" fmla="*/ 0 w 33"/>
                <a:gd name="T16" fmla="*/ 0 h 55"/>
                <a:gd name="T17" fmla="*/ 33 w 33"/>
                <a:gd name="T18" fmla="*/ 55 h 55"/>
              </a:gdLst>
              <a:ahLst/>
              <a:cxnLst>
                <a:cxn ang="T10">
                  <a:pos x="T0" y="T1"/>
                </a:cxn>
                <a:cxn ang="T11">
                  <a:pos x="T2" y="T3"/>
                </a:cxn>
                <a:cxn ang="T12">
                  <a:pos x="T4" y="T5"/>
                </a:cxn>
                <a:cxn ang="T13">
                  <a:pos x="T6" y="T7"/>
                </a:cxn>
                <a:cxn ang="T14">
                  <a:pos x="T8" y="T9"/>
                </a:cxn>
              </a:cxnLst>
              <a:rect l="T15" t="T16" r="T17" b="T18"/>
              <a:pathLst>
                <a:path w="33" h="55">
                  <a:moveTo>
                    <a:pt x="0" y="49"/>
                  </a:moveTo>
                  <a:lnTo>
                    <a:pt x="30" y="54"/>
                  </a:lnTo>
                  <a:lnTo>
                    <a:pt x="32" y="6"/>
                  </a:lnTo>
                  <a:lnTo>
                    <a:pt x="1" y="0"/>
                  </a:lnTo>
                  <a:lnTo>
                    <a:pt x="0" y="49"/>
                  </a:lnTo>
                </a:path>
              </a:pathLst>
            </a:custGeom>
            <a:noFill/>
            <a:ln w="12700" cap="rnd">
              <a:solidFill>
                <a:srgbClr val="000000"/>
              </a:solidFill>
              <a:round/>
              <a:headEnd type="none" w="sm" len="sm"/>
              <a:tailEnd type="none" w="sm" len="sm"/>
            </a:ln>
          </p:spPr>
          <p:txBody>
            <a:bodyPr/>
            <a:lstStyle/>
            <a:p>
              <a:endParaRPr lang="en-US" sz="2400"/>
            </a:p>
          </p:txBody>
        </p:sp>
        <p:sp>
          <p:nvSpPr>
            <p:cNvPr id="488" name="Freeform 486"/>
            <p:cNvSpPr>
              <a:spLocks/>
            </p:cNvSpPr>
            <p:nvPr/>
          </p:nvSpPr>
          <p:spPr bwMode="auto">
            <a:xfrm>
              <a:off x="3832" y="3279"/>
              <a:ext cx="34" cy="57"/>
            </a:xfrm>
            <a:custGeom>
              <a:avLst/>
              <a:gdLst>
                <a:gd name="T0" fmla="*/ 0 w 34"/>
                <a:gd name="T1" fmla="*/ 48 h 57"/>
                <a:gd name="T2" fmla="*/ 30 w 34"/>
                <a:gd name="T3" fmla="*/ 56 h 57"/>
                <a:gd name="T4" fmla="*/ 33 w 34"/>
                <a:gd name="T5" fmla="*/ 5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0" y="56"/>
                  </a:lnTo>
                  <a:lnTo>
                    <a:pt x="33" y="5"/>
                  </a:lnTo>
                  <a:lnTo>
                    <a:pt x="0" y="0"/>
                  </a:lnTo>
                  <a:lnTo>
                    <a:pt x="0" y="48"/>
                  </a:lnTo>
                </a:path>
              </a:pathLst>
            </a:custGeom>
            <a:solidFill>
              <a:srgbClr val="8080FF"/>
            </a:solidFill>
            <a:ln w="9525" cap="rnd">
              <a:noFill/>
              <a:round/>
              <a:headEnd/>
              <a:tailEnd/>
            </a:ln>
          </p:spPr>
          <p:txBody>
            <a:bodyPr/>
            <a:lstStyle/>
            <a:p>
              <a:endParaRPr lang="en-US" sz="2400"/>
            </a:p>
          </p:txBody>
        </p:sp>
        <p:sp>
          <p:nvSpPr>
            <p:cNvPr id="489" name="Freeform 487"/>
            <p:cNvSpPr>
              <a:spLocks/>
            </p:cNvSpPr>
            <p:nvPr/>
          </p:nvSpPr>
          <p:spPr bwMode="auto">
            <a:xfrm>
              <a:off x="3832" y="3279"/>
              <a:ext cx="34" cy="57"/>
            </a:xfrm>
            <a:custGeom>
              <a:avLst/>
              <a:gdLst>
                <a:gd name="T0" fmla="*/ 0 w 34"/>
                <a:gd name="T1" fmla="*/ 48 h 57"/>
                <a:gd name="T2" fmla="*/ 30 w 34"/>
                <a:gd name="T3" fmla="*/ 56 h 57"/>
                <a:gd name="T4" fmla="*/ 33 w 34"/>
                <a:gd name="T5" fmla="*/ 5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0" y="56"/>
                  </a:lnTo>
                  <a:lnTo>
                    <a:pt x="33" y="5"/>
                  </a:lnTo>
                  <a:lnTo>
                    <a:pt x="0" y="0"/>
                  </a:lnTo>
                  <a:lnTo>
                    <a:pt x="0" y="48"/>
                  </a:lnTo>
                </a:path>
              </a:pathLst>
            </a:custGeom>
            <a:noFill/>
            <a:ln w="12700" cap="rnd">
              <a:solidFill>
                <a:srgbClr val="000000"/>
              </a:solidFill>
              <a:round/>
              <a:headEnd type="none" w="sm" len="sm"/>
              <a:tailEnd type="none" w="sm" len="sm"/>
            </a:ln>
          </p:spPr>
          <p:txBody>
            <a:bodyPr/>
            <a:lstStyle/>
            <a:p>
              <a:endParaRPr lang="en-US" sz="2400"/>
            </a:p>
          </p:txBody>
        </p:sp>
        <p:sp>
          <p:nvSpPr>
            <p:cNvPr id="490" name="Freeform 488"/>
            <p:cNvSpPr>
              <a:spLocks/>
            </p:cNvSpPr>
            <p:nvPr/>
          </p:nvSpPr>
          <p:spPr bwMode="auto">
            <a:xfrm>
              <a:off x="3763" y="3299"/>
              <a:ext cx="35" cy="59"/>
            </a:xfrm>
            <a:custGeom>
              <a:avLst/>
              <a:gdLst>
                <a:gd name="T0" fmla="*/ 0 w 35"/>
                <a:gd name="T1" fmla="*/ 51 h 59"/>
                <a:gd name="T2" fmla="*/ 33 w 35"/>
                <a:gd name="T3" fmla="*/ 58 h 59"/>
                <a:gd name="T4" fmla="*/ 34 w 35"/>
                <a:gd name="T5" fmla="*/ 6 h 59"/>
                <a:gd name="T6" fmla="*/ 2 w 35"/>
                <a:gd name="T7" fmla="*/ 0 h 59"/>
                <a:gd name="T8" fmla="*/ 0 w 35"/>
                <a:gd name="T9" fmla="*/ 5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0" y="51"/>
                  </a:moveTo>
                  <a:lnTo>
                    <a:pt x="33" y="58"/>
                  </a:lnTo>
                  <a:lnTo>
                    <a:pt x="34" y="6"/>
                  </a:lnTo>
                  <a:lnTo>
                    <a:pt x="2" y="0"/>
                  </a:lnTo>
                  <a:lnTo>
                    <a:pt x="0" y="51"/>
                  </a:lnTo>
                </a:path>
              </a:pathLst>
            </a:custGeom>
            <a:solidFill>
              <a:srgbClr val="8080FF"/>
            </a:solidFill>
            <a:ln w="9525" cap="rnd">
              <a:noFill/>
              <a:round/>
              <a:headEnd/>
              <a:tailEnd/>
            </a:ln>
          </p:spPr>
          <p:txBody>
            <a:bodyPr/>
            <a:lstStyle/>
            <a:p>
              <a:endParaRPr lang="en-US" sz="2400"/>
            </a:p>
          </p:txBody>
        </p:sp>
        <p:sp>
          <p:nvSpPr>
            <p:cNvPr id="491" name="Freeform 489"/>
            <p:cNvSpPr>
              <a:spLocks/>
            </p:cNvSpPr>
            <p:nvPr/>
          </p:nvSpPr>
          <p:spPr bwMode="auto">
            <a:xfrm>
              <a:off x="3763" y="3299"/>
              <a:ext cx="35" cy="59"/>
            </a:xfrm>
            <a:custGeom>
              <a:avLst/>
              <a:gdLst>
                <a:gd name="T0" fmla="*/ 0 w 35"/>
                <a:gd name="T1" fmla="*/ 51 h 59"/>
                <a:gd name="T2" fmla="*/ 33 w 35"/>
                <a:gd name="T3" fmla="*/ 58 h 59"/>
                <a:gd name="T4" fmla="*/ 34 w 35"/>
                <a:gd name="T5" fmla="*/ 6 h 59"/>
                <a:gd name="T6" fmla="*/ 2 w 35"/>
                <a:gd name="T7" fmla="*/ 0 h 59"/>
                <a:gd name="T8" fmla="*/ 0 w 35"/>
                <a:gd name="T9" fmla="*/ 5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0" y="51"/>
                  </a:moveTo>
                  <a:lnTo>
                    <a:pt x="33" y="58"/>
                  </a:lnTo>
                  <a:lnTo>
                    <a:pt x="34" y="6"/>
                  </a:lnTo>
                  <a:lnTo>
                    <a:pt x="2" y="0"/>
                  </a:lnTo>
                  <a:lnTo>
                    <a:pt x="0" y="51"/>
                  </a:lnTo>
                </a:path>
              </a:pathLst>
            </a:custGeom>
            <a:noFill/>
            <a:ln w="12700" cap="rnd">
              <a:solidFill>
                <a:srgbClr val="000000"/>
              </a:solidFill>
              <a:round/>
              <a:headEnd type="none" w="sm" len="sm"/>
              <a:tailEnd type="none" w="sm" len="sm"/>
            </a:ln>
          </p:spPr>
          <p:txBody>
            <a:bodyPr/>
            <a:lstStyle/>
            <a:p>
              <a:endParaRPr lang="en-US" sz="2400"/>
            </a:p>
          </p:txBody>
        </p:sp>
        <p:sp>
          <p:nvSpPr>
            <p:cNvPr id="492" name="Freeform 490"/>
            <p:cNvSpPr>
              <a:spLocks/>
            </p:cNvSpPr>
            <p:nvPr/>
          </p:nvSpPr>
          <p:spPr bwMode="auto">
            <a:xfrm>
              <a:off x="3692" y="3320"/>
              <a:ext cx="50" cy="65"/>
            </a:xfrm>
            <a:custGeom>
              <a:avLst/>
              <a:gdLst>
                <a:gd name="T0" fmla="*/ 0 w 50"/>
                <a:gd name="T1" fmla="*/ 52 h 65"/>
                <a:gd name="T2" fmla="*/ 48 w 50"/>
                <a:gd name="T3" fmla="*/ 64 h 65"/>
                <a:gd name="T4" fmla="*/ 49 w 50"/>
                <a:gd name="T5" fmla="*/ 9 h 65"/>
                <a:gd name="T6" fmla="*/ 0 w 50"/>
                <a:gd name="T7" fmla="*/ 0 h 65"/>
                <a:gd name="T8" fmla="*/ 0 w 50"/>
                <a:gd name="T9" fmla="*/ 52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52"/>
                  </a:moveTo>
                  <a:lnTo>
                    <a:pt x="48" y="64"/>
                  </a:lnTo>
                  <a:lnTo>
                    <a:pt x="49" y="9"/>
                  </a:lnTo>
                  <a:lnTo>
                    <a:pt x="0" y="0"/>
                  </a:lnTo>
                  <a:lnTo>
                    <a:pt x="0" y="52"/>
                  </a:lnTo>
                </a:path>
              </a:pathLst>
            </a:custGeom>
            <a:solidFill>
              <a:srgbClr val="8080FF"/>
            </a:solidFill>
            <a:ln w="9525" cap="rnd">
              <a:noFill/>
              <a:round/>
              <a:headEnd/>
              <a:tailEnd/>
            </a:ln>
          </p:spPr>
          <p:txBody>
            <a:bodyPr/>
            <a:lstStyle/>
            <a:p>
              <a:endParaRPr lang="en-US" sz="2400"/>
            </a:p>
          </p:txBody>
        </p:sp>
        <p:sp>
          <p:nvSpPr>
            <p:cNvPr id="493" name="Freeform 491"/>
            <p:cNvSpPr>
              <a:spLocks/>
            </p:cNvSpPr>
            <p:nvPr/>
          </p:nvSpPr>
          <p:spPr bwMode="auto">
            <a:xfrm>
              <a:off x="3692" y="3320"/>
              <a:ext cx="50" cy="65"/>
            </a:xfrm>
            <a:custGeom>
              <a:avLst/>
              <a:gdLst>
                <a:gd name="T0" fmla="*/ 0 w 50"/>
                <a:gd name="T1" fmla="*/ 52 h 65"/>
                <a:gd name="T2" fmla="*/ 48 w 50"/>
                <a:gd name="T3" fmla="*/ 64 h 65"/>
                <a:gd name="T4" fmla="*/ 49 w 50"/>
                <a:gd name="T5" fmla="*/ 9 h 65"/>
                <a:gd name="T6" fmla="*/ 0 w 50"/>
                <a:gd name="T7" fmla="*/ 0 h 65"/>
                <a:gd name="T8" fmla="*/ 0 w 50"/>
                <a:gd name="T9" fmla="*/ 52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52"/>
                  </a:moveTo>
                  <a:lnTo>
                    <a:pt x="48" y="64"/>
                  </a:lnTo>
                  <a:lnTo>
                    <a:pt x="49" y="9"/>
                  </a:lnTo>
                  <a:lnTo>
                    <a:pt x="0" y="0"/>
                  </a:lnTo>
                  <a:lnTo>
                    <a:pt x="0" y="52"/>
                  </a:lnTo>
                </a:path>
              </a:pathLst>
            </a:custGeom>
            <a:noFill/>
            <a:ln w="12700" cap="rnd">
              <a:solidFill>
                <a:srgbClr val="000000"/>
              </a:solidFill>
              <a:round/>
              <a:headEnd type="none" w="sm" len="sm"/>
              <a:tailEnd type="none" w="sm" len="sm"/>
            </a:ln>
          </p:spPr>
          <p:txBody>
            <a:bodyPr/>
            <a:lstStyle/>
            <a:p>
              <a:endParaRPr lang="en-US" sz="2400"/>
            </a:p>
          </p:txBody>
        </p:sp>
        <p:sp>
          <p:nvSpPr>
            <p:cNvPr id="494" name="Freeform 492"/>
            <p:cNvSpPr>
              <a:spLocks/>
            </p:cNvSpPr>
            <p:nvPr/>
          </p:nvSpPr>
          <p:spPr bwMode="auto">
            <a:xfrm>
              <a:off x="3954" y="3233"/>
              <a:ext cx="60" cy="17"/>
            </a:xfrm>
            <a:custGeom>
              <a:avLst/>
              <a:gdLst>
                <a:gd name="T0" fmla="*/ 0 w 60"/>
                <a:gd name="T1" fmla="*/ 9 h 17"/>
                <a:gd name="T2" fmla="*/ 31 w 60"/>
                <a:gd name="T3" fmla="*/ 16 h 17"/>
                <a:gd name="T4" fmla="*/ 59 w 60"/>
                <a:gd name="T5" fmla="*/ 7 h 17"/>
                <a:gd name="T6" fmla="*/ 29 w 60"/>
                <a:gd name="T7" fmla="*/ 0 h 17"/>
                <a:gd name="T8" fmla="*/ 0 w 60"/>
                <a:gd name="T9" fmla="*/ 9 h 17"/>
                <a:gd name="T10" fmla="*/ 0 60000 65536"/>
                <a:gd name="T11" fmla="*/ 0 60000 65536"/>
                <a:gd name="T12" fmla="*/ 0 60000 65536"/>
                <a:gd name="T13" fmla="*/ 0 60000 65536"/>
                <a:gd name="T14" fmla="*/ 0 60000 65536"/>
                <a:gd name="T15" fmla="*/ 0 w 60"/>
                <a:gd name="T16" fmla="*/ 0 h 17"/>
                <a:gd name="T17" fmla="*/ 60 w 60"/>
                <a:gd name="T18" fmla="*/ 17 h 17"/>
              </a:gdLst>
              <a:ahLst/>
              <a:cxnLst>
                <a:cxn ang="T10">
                  <a:pos x="T0" y="T1"/>
                </a:cxn>
                <a:cxn ang="T11">
                  <a:pos x="T2" y="T3"/>
                </a:cxn>
                <a:cxn ang="T12">
                  <a:pos x="T4" y="T5"/>
                </a:cxn>
                <a:cxn ang="T13">
                  <a:pos x="T6" y="T7"/>
                </a:cxn>
                <a:cxn ang="T14">
                  <a:pos x="T8" y="T9"/>
                </a:cxn>
              </a:cxnLst>
              <a:rect l="T15" t="T16" r="T17" b="T18"/>
              <a:pathLst>
                <a:path w="60" h="17">
                  <a:moveTo>
                    <a:pt x="0" y="9"/>
                  </a:moveTo>
                  <a:lnTo>
                    <a:pt x="31" y="16"/>
                  </a:lnTo>
                  <a:lnTo>
                    <a:pt x="59" y="7"/>
                  </a:lnTo>
                  <a:lnTo>
                    <a:pt x="29" y="0"/>
                  </a:lnTo>
                  <a:lnTo>
                    <a:pt x="0" y="9"/>
                  </a:lnTo>
                </a:path>
              </a:pathLst>
            </a:custGeom>
            <a:solidFill>
              <a:srgbClr val="40407F"/>
            </a:solidFill>
            <a:ln w="9525" cap="rnd">
              <a:noFill/>
              <a:round/>
              <a:headEnd/>
              <a:tailEnd/>
            </a:ln>
          </p:spPr>
          <p:txBody>
            <a:bodyPr/>
            <a:lstStyle/>
            <a:p>
              <a:endParaRPr lang="en-US" sz="2400"/>
            </a:p>
          </p:txBody>
        </p:sp>
        <p:sp>
          <p:nvSpPr>
            <p:cNvPr id="495" name="Freeform 493"/>
            <p:cNvSpPr>
              <a:spLocks/>
            </p:cNvSpPr>
            <p:nvPr/>
          </p:nvSpPr>
          <p:spPr bwMode="auto">
            <a:xfrm>
              <a:off x="3954" y="3233"/>
              <a:ext cx="60" cy="17"/>
            </a:xfrm>
            <a:custGeom>
              <a:avLst/>
              <a:gdLst>
                <a:gd name="T0" fmla="*/ 0 w 60"/>
                <a:gd name="T1" fmla="*/ 9 h 17"/>
                <a:gd name="T2" fmla="*/ 31 w 60"/>
                <a:gd name="T3" fmla="*/ 16 h 17"/>
                <a:gd name="T4" fmla="*/ 59 w 60"/>
                <a:gd name="T5" fmla="*/ 7 h 17"/>
                <a:gd name="T6" fmla="*/ 29 w 60"/>
                <a:gd name="T7" fmla="*/ 0 h 17"/>
                <a:gd name="T8" fmla="*/ 0 w 60"/>
                <a:gd name="T9" fmla="*/ 9 h 17"/>
                <a:gd name="T10" fmla="*/ 0 60000 65536"/>
                <a:gd name="T11" fmla="*/ 0 60000 65536"/>
                <a:gd name="T12" fmla="*/ 0 60000 65536"/>
                <a:gd name="T13" fmla="*/ 0 60000 65536"/>
                <a:gd name="T14" fmla="*/ 0 60000 65536"/>
                <a:gd name="T15" fmla="*/ 0 w 60"/>
                <a:gd name="T16" fmla="*/ 0 h 17"/>
                <a:gd name="T17" fmla="*/ 60 w 60"/>
                <a:gd name="T18" fmla="*/ 17 h 17"/>
              </a:gdLst>
              <a:ahLst/>
              <a:cxnLst>
                <a:cxn ang="T10">
                  <a:pos x="T0" y="T1"/>
                </a:cxn>
                <a:cxn ang="T11">
                  <a:pos x="T2" y="T3"/>
                </a:cxn>
                <a:cxn ang="T12">
                  <a:pos x="T4" y="T5"/>
                </a:cxn>
                <a:cxn ang="T13">
                  <a:pos x="T6" y="T7"/>
                </a:cxn>
                <a:cxn ang="T14">
                  <a:pos x="T8" y="T9"/>
                </a:cxn>
              </a:cxnLst>
              <a:rect l="T15" t="T16" r="T17" b="T18"/>
              <a:pathLst>
                <a:path w="60" h="17">
                  <a:moveTo>
                    <a:pt x="0" y="9"/>
                  </a:moveTo>
                  <a:lnTo>
                    <a:pt x="31" y="16"/>
                  </a:lnTo>
                  <a:lnTo>
                    <a:pt x="59" y="7"/>
                  </a:lnTo>
                  <a:lnTo>
                    <a:pt x="29" y="0"/>
                  </a:lnTo>
                  <a:lnTo>
                    <a:pt x="0" y="9"/>
                  </a:lnTo>
                </a:path>
              </a:pathLst>
            </a:custGeom>
            <a:noFill/>
            <a:ln w="12700" cap="rnd">
              <a:solidFill>
                <a:srgbClr val="000000"/>
              </a:solidFill>
              <a:round/>
              <a:headEnd type="none" w="sm" len="sm"/>
              <a:tailEnd type="none" w="sm" len="sm"/>
            </a:ln>
          </p:spPr>
          <p:txBody>
            <a:bodyPr/>
            <a:lstStyle/>
            <a:p>
              <a:endParaRPr lang="en-US" sz="2400"/>
            </a:p>
          </p:txBody>
        </p:sp>
        <p:sp>
          <p:nvSpPr>
            <p:cNvPr id="496" name="Freeform 494"/>
            <p:cNvSpPr>
              <a:spLocks/>
            </p:cNvSpPr>
            <p:nvPr/>
          </p:nvSpPr>
          <p:spPr bwMode="auto">
            <a:xfrm>
              <a:off x="3895" y="3250"/>
              <a:ext cx="62" cy="17"/>
            </a:xfrm>
            <a:custGeom>
              <a:avLst/>
              <a:gdLst>
                <a:gd name="T0" fmla="*/ 0 w 62"/>
                <a:gd name="T1" fmla="*/ 9 h 17"/>
                <a:gd name="T2" fmla="*/ 31 w 62"/>
                <a:gd name="T3" fmla="*/ 16 h 17"/>
                <a:gd name="T4" fmla="*/ 61 w 62"/>
                <a:gd name="T5" fmla="*/ 5 h 17"/>
                <a:gd name="T6" fmla="*/ 29 w 62"/>
                <a:gd name="T7" fmla="*/ 0 h 17"/>
                <a:gd name="T8" fmla="*/ 0 w 62"/>
                <a:gd name="T9" fmla="*/ 9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0" y="9"/>
                  </a:moveTo>
                  <a:lnTo>
                    <a:pt x="31" y="16"/>
                  </a:lnTo>
                  <a:lnTo>
                    <a:pt x="61" y="5"/>
                  </a:lnTo>
                  <a:lnTo>
                    <a:pt x="29" y="0"/>
                  </a:lnTo>
                  <a:lnTo>
                    <a:pt x="0" y="9"/>
                  </a:lnTo>
                </a:path>
              </a:pathLst>
            </a:custGeom>
            <a:solidFill>
              <a:srgbClr val="40407F"/>
            </a:solidFill>
            <a:ln w="9525" cap="rnd">
              <a:noFill/>
              <a:round/>
              <a:headEnd/>
              <a:tailEnd/>
            </a:ln>
          </p:spPr>
          <p:txBody>
            <a:bodyPr/>
            <a:lstStyle/>
            <a:p>
              <a:endParaRPr lang="en-US" sz="2400"/>
            </a:p>
          </p:txBody>
        </p:sp>
        <p:sp>
          <p:nvSpPr>
            <p:cNvPr id="497" name="Freeform 495"/>
            <p:cNvSpPr>
              <a:spLocks/>
            </p:cNvSpPr>
            <p:nvPr/>
          </p:nvSpPr>
          <p:spPr bwMode="auto">
            <a:xfrm>
              <a:off x="3895" y="3250"/>
              <a:ext cx="62" cy="17"/>
            </a:xfrm>
            <a:custGeom>
              <a:avLst/>
              <a:gdLst>
                <a:gd name="T0" fmla="*/ 0 w 62"/>
                <a:gd name="T1" fmla="*/ 9 h 17"/>
                <a:gd name="T2" fmla="*/ 31 w 62"/>
                <a:gd name="T3" fmla="*/ 16 h 17"/>
                <a:gd name="T4" fmla="*/ 61 w 62"/>
                <a:gd name="T5" fmla="*/ 5 h 17"/>
                <a:gd name="T6" fmla="*/ 29 w 62"/>
                <a:gd name="T7" fmla="*/ 0 h 17"/>
                <a:gd name="T8" fmla="*/ 0 w 62"/>
                <a:gd name="T9" fmla="*/ 9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0" y="9"/>
                  </a:moveTo>
                  <a:lnTo>
                    <a:pt x="31" y="16"/>
                  </a:lnTo>
                  <a:lnTo>
                    <a:pt x="61" y="5"/>
                  </a:lnTo>
                  <a:lnTo>
                    <a:pt x="29" y="0"/>
                  </a:lnTo>
                  <a:lnTo>
                    <a:pt x="0" y="9"/>
                  </a:lnTo>
                </a:path>
              </a:pathLst>
            </a:custGeom>
            <a:noFill/>
            <a:ln w="12700" cap="rnd">
              <a:solidFill>
                <a:srgbClr val="000000"/>
              </a:solidFill>
              <a:round/>
              <a:headEnd type="none" w="sm" len="sm"/>
              <a:tailEnd type="none" w="sm" len="sm"/>
            </a:ln>
          </p:spPr>
          <p:txBody>
            <a:bodyPr/>
            <a:lstStyle/>
            <a:p>
              <a:endParaRPr lang="en-US" sz="2400"/>
            </a:p>
          </p:txBody>
        </p:sp>
        <p:sp>
          <p:nvSpPr>
            <p:cNvPr id="498" name="Freeform 496"/>
            <p:cNvSpPr>
              <a:spLocks/>
            </p:cNvSpPr>
            <p:nvPr/>
          </p:nvSpPr>
          <p:spPr bwMode="auto">
            <a:xfrm>
              <a:off x="3832" y="3269"/>
              <a:ext cx="65" cy="17"/>
            </a:xfrm>
            <a:custGeom>
              <a:avLst/>
              <a:gdLst>
                <a:gd name="T0" fmla="*/ 0 w 65"/>
                <a:gd name="T1" fmla="*/ 10 h 17"/>
                <a:gd name="T2" fmla="*/ 32 w 65"/>
                <a:gd name="T3" fmla="*/ 16 h 17"/>
                <a:gd name="T4" fmla="*/ 64 w 65"/>
                <a:gd name="T5" fmla="*/ 5 h 17"/>
                <a:gd name="T6" fmla="*/ 32 w 65"/>
                <a:gd name="T7" fmla="*/ 0 h 17"/>
                <a:gd name="T8" fmla="*/ 0 w 65"/>
                <a:gd name="T9" fmla="*/ 10 h 17"/>
                <a:gd name="T10" fmla="*/ 0 60000 65536"/>
                <a:gd name="T11" fmla="*/ 0 60000 65536"/>
                <a:gd name="T12" fmla="*/ 0 60000 65536"/>
                <a:gd name="T13" fmla="*/ 0 60000 65536"/>
                <a:gd name="T14" fmla="*/ 0 60000 65536"/>
                <a:gd name="T15" fmla="*/ 0 w 65"/>
                <a:gd name="T16" fmla="*/ 0 h 17"/>
                <a:gd name="T17" fmla="*/ 65 w 65"/>
                <a:gd name="T18" fmla="*/ 17 h 17"/>
              </a:gdLst>
              <a:ahLst/>
              <a:cxnLst>
                <a:cxn ang="T10">
                  <a:pos x="T0" y="T1"/>
                </a:cxn>
                <a:cxn ang="T11">
                  <a:pos x="T2" y="T3"/>
                </a:cxn>
                <a:cxn ang="T12">
                  <a:pos x="T4" y="T5"/>
                </a:cxn>
                <a:cxn ang="T13">
                  <a:pos x="T6" y="T7"/>
                </a:cxn>
                <a:cxn ang="T14">
                  <a:pos x="T8" y="T9"/>
                </a:cxn>
              </a:cxnLst>
              <a:rect l="T15" t="T16" r="T17" b="T18"/>
              <a:pathLst>
                <a:path w="65" h="17">
                  <a:moveTo>
                    <a:pt x="0" y="10"/>
                  </a:moveTo>
                  <a:lnTo>
                    <a:pt x="32" y="16"/>
                  </a:lnTo>
                  <a:lnTo>
                    <a:pt x="64" y="5"/>
                  </a:lnTo>
                  <a:lnTo>
                    <a:pt x="32" y="0"/>
                  </a:lnTo>
                  <a:lnTo>
                    <a:pt x="0" y="10"/>
                  </a:lnTo>
                </a:path>
              </a:pathLst>
            </a:custGeom>
            <a:solidFill>
              <a:srgbClr val="40407F"/>
            </a:solidFill>
            <a:ln w="9525" cap="rnd">
              <a:noFill/>
              <a:round/>
              <a:headEnd/>
              <a:tailEnd/>
            </a:ln>
          </p:spPr>
          <p:txBody>
            <a:bodyPr/>
            <a:lstStyle/>
            <a:p>
              <a:endParaRPr lang="en-US" sz="2400"/>
            </a:p>
          </p:txBody>
        </p:sp>
        <p:sp>
          <p:nvSpPr>
            <p:cNvPr id="499" name="Freeform 497"/>
            <p:cNvSpPr>
              <a:spLocks/>
            </p:cNvSpPr>
            <p:nvPr/>
          </p:nvSpPr>
          <p:spPr bwMode="auto">
            <a:xfrm>
              <a:off x="3832" y="3269"/>
              <a:ext cx="65" cy="17"/>
            </a:xfrm>
            <a:custGeom>
              <a:avLst/>
              <a:gdLst>
                <a:gd name="T0" fmla="*/ 0 w 65"/>
                <a:gd name="T1" fmla="*/ 10 h 17"/>
                <a:gd name="T2" fmla="*/ 32 w 65"/>
                <a:gd name="T3" fmla="*/ 16 h 17"/>
                <a:gd name="T4" fmla="*/ 64 w 65"/>
                <a:gd name="T5" fmla="*/ 5 h 17"/>
                <a:gd name="T6" fmla="*/ 32 w 65"/>
                <a:gd name="T7" fmla="*/ 0 h 17"/>
                <a:gd name="T8" fmla="*/ 0 w 65"/>
                <a:gd name="T9" fmla="*/ 10 h 17"/>
                <a:gd name="T10" fmla="*/ 0 60000 65536"/>
                <a:gd name="T11" fmla="*/ 0 60000 65536"/>
                <a:gd name="T12" fmla="*/ 0 60000 65536"/>
                <a:gd name="T13" fmla="*/ 0 60000 65536"/>
                <a:gd name="T14" fmla="*/ 0 60000 65536"/>
                <a:gd name="T15" fmla="*/ 0 w 65"/>
                <a:gd name="T16" fmla="*/ 0 h 17"/>
                <a:gd name="T17" fmla="*/ 65 w 65"/>
                <a:gd name="T18" fmla="*/ 17 h 17"/>
              </a:gdLst>
              <a:ahLst/>
              <a:cxnLst>
                <a:cxn ang="T10">
                  <a:pos x="T0" y="T1"/>
                </a:cxn>
                <a:cxn ang="T11">
                  <a:pos x="T2" y="T3"/>
                </a:cxn>
                <a:cxn ang="T12">
                  <a:pos x="T4" y="T5"/>
                </a:cxn>
                <a:cxn ang="T13">
                  <a:pos x="T6" y="T7"/>
                </a:cxn>
                <a:cxn ang="T14">
                  <a:pos x="T8" y="T9"/>
                </a:cxn>
              </a:cxnLst>
              <a:rect l="T15" t="T16" r="T17" b="T18"/>
              <a:pathLst>
                <a:path w="65" h="17">
                  <a:moveTo>
                    <a:pt x="0" y="10"/>
                  </a:moveTo>
                  <a:lnTo>
                    <a:pt x="32" y="16"/>
                  </a:lnTo>
                  <a:lnTo>
                    <a:pt x="64" y="5"/>
                  </a:lnTo>
                  <a:lnTo>
                    <a:pt x="32" y="0"/>
                  </a:lnTo>
                  <a:lnTo>
                    <a:pt x="0" y="10"/>
                  </a:lnTo>
                </a:path>
              </a:pathLst>
            </a:custGeom>
            <a:noFill/>
            <a:ln w="12700" cap="rnd">
              <a:solidFill>
                <a:srgbClr val="000000"/>
              </a:solidFill>
              <a:round/>
              <a:headEnd type="none" w="sm" len="sm"/>
              <a:tailEnd type="none" w="sm" len="sm"/>
            </a:ln>
          </p:spPr>
          <p:txBody>
            <a:bodyPr/>
            <a:lstStyle/>
            <a:p>
              <a:endParaRPr lang="en-US" sz="2400"/>
            </a:p>
          </p:txBody>
        </p:sp>
        <p:sp>
          <p:nvSpPr>
            <p:cNvPr id="500" name="Freeform 498"/>
            <p:cNvSpPr>
              <a:spLocks/>
            </p:cNvSpPr>
            <p:nvPr/>
          </p:nvSpPr>
          <p:spPr bwMode="auto">
            <a:xfrm>
              <a:off x="3765" y="3288"/>
              <a:ext cx="66" cy="18"/>
            </a:xfrm>
            <a:custGeom>
              <a:avLst/>
              <a:gdLst>
                <a:gd name="T0" fmla="*/ 0 w 66"/>
                <a:gd name="T1" fmla="*/ 10 h 18"/>
                <a:gd name="T2" fmla="*/ 30 w 66"/>
                <a:gd name="T3" fmla="*/ 17 h 18"/>
                <a:gd name="T4" fmla="*/ 65 w 66"/>
                <a:gd name="T5" fmla="*/ 7 h 18"/>
                <a:gd name="T6" fmla="*/ 33 w 66"/>
                <a:gd name="T7" fmla="*/ 0 h 18"/>
                <a:gd name="T8" fmla="*/ 0 w 66"/>
                <a:gd name="T9" fmla="*/ 10 h 18"/>
                <a:gd name="T10" fmla="*/ 0 60000 65536"/>
                <a:gd name="T11" fmla="*/ 0 60000 65536"/>
                <a:gd name="T12" fmla="*/ 0 60000 65536"/>
                <a:gd name="T13" fmla="*/ 0 60000 65536"/>
                <a:gd name="T14" fmla="*/ 0 60000 65536"/>
                <a:gd name="T15" fmla="*/ 0 w 66"/>
                <a:gd name="T16" fmla="*/ 0 h 18"/>
                <a:gd name="T17" fmla="*/ 66 w 66"/>
                <a:gd name="T18" fmla="*/ 18 h 18"/>
              </a:gdLst>
              <a:ahLst/>
              <a:cxnLst>
                <a:cxn ang="T10">
                  <a:pos x="T0" y="T1"/>
                </a:cxn>
                <a:cxn ang="T11">
                  <a:pos x="T2" y="T3"/>
                </a:cxn>
                <a:cxn ang="T12">
                  <a:pos x="T4" y="T5"/>
                </a:cxn>
                <a:cxn ang="T13">
                  <a:pos x="T6" y="T7"/>
                </a:cxn>
                <a:cxn ang="T14">
                  <a:pos x="T8" y="T9"/>
                </a:cxn>
              </a:cxnLst>
              <a:rect l="T15" t="T16" r="T17" b="T18"/>
              <a:pathLst>
                <a:path w="66" h="18">
                  <a:moveTo>
                    <a:pt x="0" y="10"/>
                  </a:moveTo>
                  <a:lnTo>
                    <a:pt x="30" y="17"/>
                  </a:lnTo>
                  <a:lnTo>
                    <a:pt x="65" y="7"/>
                  </a:lnTo>
                  <a:lnTo>
                    <a:pt x="33" y="0"/>
                  </a:lnTo>
                  <a:lnTo>
                    <a:pt x="0" y="10"/>
                  </a:lnTo>
                </a:path>
              </a:pathLst>
            </a:custGeom>
            <a:solidFill>
              <a:srgbClr val="40407F"/>
            </a:solidFill>
            <a:ln w="9525" cap="rnd">
              <a:noFill/>
              <a:round/>
              <a:headEnd/>
              <a:tailEnd/>
            </a:ln>
          </p:spPr>
          <p:txBody>
            <a:bodyPr/>
            <a:lstStyle/>
            <a:p>
              <a:endParaRPr lang="en-US" sz="2400"/>
            </a:p>
          </p:txBody>
        </p:sp>
        <p:sp>
          <p:nvSpPr>
            <p:cNvPr id="501" name="Freeform 499"/>
            <p:cNvSpPr>
              <a:spLocks/>
            </p:cNvSpPr>
            <p:nvPr/>
          </p:nvSpPr>
          <p:spPr bwMode="auto">
            <a:xfrm>
              <a:off x="3765" y="3288"/>
              <a:ext cx="66" cy="18"/>
            </a:xfrm>
            <a:custGeom>
              <a:avLst/>
              <a:gdLst>
                <a:gd name="T0" fmla="*/ 0 w 66"/>
                <a:gd name="T1" fmla="*/ 10 h 18"/>
                <a:gd name="T2" fmla="*/ 30 w 66"/>
                <a:gd name="T3" fmla="*/ 17 h 18"/>
                <a:gd name="T4" fmla="*/ 65 w 66"/>
                <a:gd name="T5" fmla="*/ 7 h 18"/>
                <a:gd name="T6" fmla="*/ 33 w 66"/>
                <a:gd name="T7" fmla="*/ 0 h 18"/>
                <a:gd name="T8" fmla="*/ 0 w 66"/>
                <a:gd name="T9" fmla="*/ 10 h 18"/>
                <a:gd name="T10" fmla="*/ 0 60000 65536"/>
                <a:gd name="T11" fmla="*/ 0 60000 65536"/>
                <a:gd name="T12" fmla="*/ 0 60000 65536"/>
                <a:gd name="T13" fmla="*/ 0 60000 65536"/>
                <a:gd name="T14" fmla="*/ 0 60000 65536"/>
                <a:gd name="T15" fmla="*/ 0 w 66"/>
                <a:gd name="T16" fmla="*/ 0 h 18"/>
                <a:gd name="T17" fmla="*/ 66 w 66"/>
                <a:gd name="T18" fmla="*/ 18 h 18"/>
              </a:gdLst>
              <a:ahLst/>
              <a:cxnLst>
                <a:cxn ang="T10">
                  <a:pos x="T0" y="T1"/>
                </a:cxn>
                <a:cxn ang="T11">
                  <a:pos x="T2" y="T3"/>
                </a:cxn>
                <a:cxn ang="T12">
                  <a:pos x="T4" y="T5"/>
                </a:cxn>
                <a:cxn ang="T13">
                  <a:pos x="T6" y="T7"/>
                </a:cxn>
                <a:cxn ang="T14">
                  <a:pos x="T8" y="T9"/>
                </a:cxn>
              </a:cxnLst>
              <a:rect l="T15" t="T16" r="T17" b="T18"/>
              <a:pathLst>
                <a:path w="66" h="18">
                  <a:moveTo>
                    <a:pt x="0" y="10"/>
                  </a:moveTo>
                  <a:lnTo>
                    <a:pt x="30" y="17"/>
                  </a:lnTo>
                  <a:lnTo>
                    <a:pt x="65" y="7"/>
                  </a:lnTo>
                  <a:lnTo>
                    <a:pt x="33" y="0"/>
                  </a:lnTo>
                  <a:lnTo>
                    <a:pt x="0" y="10"/>
                  </a:lnTo>
                </a:path>
              </a:pathLst>
            </a:custGeom>
            <a:noFill/>
            <a:ln w="12700" cap="rnd">
              <a:solidFill>
                <a:srgbClr val="000000"/>
              </a:solidFill>
              <a:round/>
              <a:headEnd type="none" w="sm" len="sm"/>
              <a:tailEnd type="none" w="sm" len="sm"/>
            </a:ln>
          </p:spPr>
          <p:txBody>
            <a:bodyPr/>
            <a:lstStyle/>
            <a:p>
              <a:endParaRPr lang="en-US" sz="2400"/>
            </a:p>
          </p:txBody>
        </p:sp>
        <p:sp>
          <p:nvSpPr>
            <p:cNvPr id="502" name="Freeform 500"/>
            <p:cNvSpPr>
              <a:spLocks/>
            </p:cNvSpPr>
            <p:nvPr/>
          </p:nvSpPr>
          <p:spPr bwMode="auto">
            <a:xfrm>
              <a:off x="3692" y="3310"/>
              <a:ext cx="87" cy="20"/>
            </a:xfrm>
            <a:custGeom>
              <a:avLst/>
              <a:gdLst>
                <a:gd name="T0" fmla="*/ 0 w 87"/>
                <a:gd name="T1" fmla="*/ 9 h 20"/>
                <a:gd name="T2" fmla="*/ 49 w 87"/>
                <a:gd name="T3" fmla="*/ 19 h 20"/>
                <a:gd name="T4" fmla="*/ 86 w 87"/>
                <a:gd name="T5" fmla="*/ 9 h 20"/>
                <a:gd name="T6" fmla="*/ 36 w 87"/>
                <a:gd name="T7" fmla="*/ 0 h 20"/>
                <a:gd name="T8" fmla="*/ 0 w 87"/>
                <a:gd name="T9" fmla="*/ 9 h 20"/>
                <a:gd name="T10" fmla="*/ 0 60000 65536"/>
                <a:gd name="T11" fmla="*/ 0 60000 65536"/>
                <a:gd name="T12" fmla="*/ 0 60000 65536"/>
                <a:gd name="T13" fmla="*/ 0 60000 65536"/>
                <a:gd name="T14" fmla="*/ 0 60000 65536"/>
                <a:gd name="T15" fmla="*/ 0 w 87"/>
                <a:gd name="T16" fmla="*/ 0 h 20"/>
                <a:gd name="T17" fmla="*/ 87 w 87"/>
                <a:gd name="T18" fmla="*/ 20 h 20"/>
              </a:gdLst>
              <a:ahLst/>
              <a:cxnLst>
                <a:cxn ang="T10">
                  <a:pos x="T0" y="T1"/>
                </a:cxn>
                <a:cxn ang="T11">
                  <a:pos x="T2" y="T3"/>
                </a:cxn>
                <a:cxn ang="T12">
                  <a:pos x="T4" y="T5"/>
                </a:cxn>
                <a:cxn ang="T13">
                  <a:pos x="T6" y="T7"/>
                </a:cxn>
                <a:cxn ang="T14">
                  <a:pos x="T8" y="T9"/>
                </a:cxn>
              </a:cxnLst>
              <a:rect l="T15" t="T16" r="T17" b="T18"/>
              <a:pathLst>
                <a:path w="87" h="20">
                  <a:moveTo>
                    <a:pt x="0" y="9"/>
                  </a:moveTo>
                  <a:lnTo>
                    <a:pt x="49" y="19"/>
                  </a:lnTo>
                  <a:lnTo>
                    <a:pt x="86" y="9"/>
                  </a:lnTo>
                  <a:lnTo>
                    <a:pt x="36" y="0"/>
                  </a:lnTo>
                  <a:lnTo>
                    <a:pt x="0" y="9"/>
                  </a:lnTo>
                </a:path>
              </a:pathLst>
            </a:custGeom>
            <a:solidFill>
              <a:srgbClr val="40407F"/>
            </a:solidFill>
            <a:ln w="9525" cap="rnd">
              <a:noFill/>
              <a:round/>
              <a:headEnd/>
              <a:tailEnd/>
            </a:ln>
          </p:spPr>
          <p:txBody>
            <a:bodyPr/>
            <a:lstStyle/>
            <a:p>
              <a:endParaRPr lang="en-US" sz="2400"/>
            </a:p>
          </p:txBody>
        </p:sp>
        <p:sp>
          <p:nvSpPr>
            <p:cNvPr id="503" name="Freeform 501"/>
            <p:cNvSpPr>
              <a:spLocks/>
            </p:cNvSpPr>
            <p:nvPr/>
          </p:nvSpPr>
          <p:spPr bwMode="auto">
            <a:xfrm>
              <a:off x="3692" y="3310"/>
              <a:ext cx="87" cy="20"/>
            </a:xfrm>
            <a:custGeom>
              <a:avLst/>
              <a:gdLst>
                <a:gd name="T0" fmla="*/ 0 w 87"/>
                <a:gd name="T1" fmla="*/ 9 h 20"/>
                <a:gd name="T2" fmla="*/ 49 w 87"/>
                <a:gd name="T3" fmla="*/ 19 h 20"/>
                <a:gd name="T4" fmla="*/ 86 w 87"/>
                <a:gd name="T5" fmla="*/ 9 h 20"/>
                <a:gd name="T6" fmla="*/ 36 w 87"/>
                <a:gd name="T7" fmla="*/ 0 h 20"/>
                <a:gd name="T8" fmla="*/ 0 w 87"/>
                <a:gd name="T9" fmla="*/ 9 h 20"/>
                <a:gd name="T10" fmla="*/ 0 60000 65536"/>
                <a:gd name="T11" fmla="*/ 0 60000 65536"/>
                <a:gd name="T12" fmla="*/ 0 60000 65536"/>
                <a:gd name="T13" fmla="*/ 0 60000 65536"/>
                <a:gd name="T14" fmla="*/ 0 60000 65536"/>
                <a:gd name="T15" fmla="*/ 0 w 87"/>
                <a:gd name="T16" fmla="*/ 0 h 20"/>
                <a:gd name="T17" fmla="*/ 87 w 87"/>
                <a:gd name="T18" fmla="*/ 20 h 20"/>
              </a:gdLst>
              <a:ahLst/>
              <a:cxnLst>
                <a:cxn ang="T10">
                  <a:pos x="T0" y="T1"/>
                </a:cxn>
                <a:cxn ang="T11">
                  <a:pos x="T2" y="T3"/>
                </a:cxn>
                <a:cxn ang="T12">
                  <a:pos x="T4" y="T5"/>
                </a:cxn>
                <a:cxn ang="T13">
                  <a:pos x="T6" y="T7"/>
                </a:cxn>
                <a:cxn ang="T14">
                  <a:pos x="T8" y="T9"/>
                </a:cxn>
              </a:cxnLst>
              <a:rect l="T15" t="T16" r="T17" b="T18"/>
              <a:pathLst>
                <a:path w="87" h="20">
                  <a:moveTo>
                    <a:pt x="0" y="9"/>
                  </a:moveTo>
                  <a:lnTo>
                    <a:pt x="49" y="19"/>
                  </a:lnTo>
                  <a:lnTo>
                    <a:pt x="86" y="9"/>
                  </a:lnTo>
                  <a:lnTo>
                    <a:pt x="36" y="0"/>
                  </a:lnTo>
                  <a:lnTo>
                    <a:pt x="0" y="9"/>
                  </a:lnTo>
                </a:path>
              </a:pathLst>
            </a:custGeom>
            <a:noFill/>
            <a:ln w="12700" cap="rnd">
              <a:solidFill>
                <a:srgbClr val="000000"/>
              </a:solidFill>
              <a:round/>
              <a:headEnd type="none" w="sm" len="sm"/>
              <a:tailEnd type="none" w="sm" len="sm"/>
            </a:ln>
          </p:spPr>
          <p:txBody>
            <a:bodyPr/>
            <a:lstStyle/>
            <a:p>
              <a:endParaRPr lang="en-US" sz="2400"/>
            </a:p>
          </p:txBody>
        </p:sp>
        <p:sp>
          <p:nvSpPr>
            <p:cNvPr id="504" name="Freeform 502"/>
            <p:cNvSpPr>
              <a:spLocks/>
            </p:cNvSpPr>
            <p:nvPr/>
          </p:nvSpPr>
          <p:spPr bwMode="auto">
            <a:xfrm>
              <a:off x="3982" y="3240"/>
              <a:ext cx="32" cy="55"/>
            </a:xfrm>
            <a:custGeom>
              <a:avLst/>
              <a:gdLst>
                <a:gd name="T0" fmla="*/ 0 w 32"/>
                <a:gd name="T1" fmla="*/ 54 h 55"/>
                <a:gd name="T2" fmla="*/ 2 w 32"/>
                <a:gd name="T3" fmla="*/ 7 h 55"/>
                <a:gd name="T4" fmla="*/ 31 w 32"/>
                <a:gd name="T5" fmla="*/ 0 h 55"/>
                <a:gd name="T6" fmla="*/ 27 w 32"/>
                <a:gd name="T7" fmla="*/ 46 h 55"/>
                <a:gd name="T8" fmla="*/ 0 w 32"/>
                <a:gd name="T9" fmla="*/ 54 h 55"/>
                <a:gd name="T10" fmla="*/ 0 60000 65536"/>
                <a:gd name="T11" fmla="*/ 0 60000 65536"/>
                <a:gd name="T12" fmla="*/ 0 60000 65536"/>
                <a:gd name="T13" fmla="*/ 0 60000 65536"/>
                <a:gd name="T14" fmla="*/ 0 60000 65536"/>
                <a:gd name="T15" fmla="*/ 0 w 32"/>
                <a:gd name="T16" fmla="*/ 0 h 55"/>
                <a:gd name="T17" fmla="*/ 32 w 32"/>
                <a:gd name="T18" fmla="*/ 55 h 55"/>
              </a:gdLst>
              <a:ahLst/>
              <a:cxnLst>
                <a:cxn ang="T10">
                  <a:pos x="T0" y="T1"/>
                </a:cxn>
                <a:cxn ang="T11">
                  <a:pos x="T2" y="T3"/>
                </a:cxn>
                <a:cxn ang="T12">
                  <a:pos x="T4" y="T5"/>
                </a:cxn>
                <a:cxn ang="T13">
                  <a:pos x="T6" y="T7"/>
                </a:cxn>
                <a:cxn ang="T14">
                  <a:pos x="T8" y="T9"/>
                </a:cxn>
              </a:cxnLst>
              <a:rect l="T15" t="T16" r="T17" b="T18"/>
              <a:pathLst>
                <a:path w="32" h="55">
                  <a:moveTo>
                    <a:pt x="0" y="54"/>
                  </a:moveTo>
                  <a:lnTo>
                    <a:pt x="2" y="7"/>
                  </a:lnTo>
                  <a:lnTo>
                    <a:pt x="31" y="0"/>
                  </a:lnTo>
                  <a:lnTo>
                    <a:pt x="27" y="46"/>
                  </a:lnTo>
                  <a:lnTo>
                    <a:pt x="0" y="54"/>
                  </a:lnTo>
                </a:path>
              </a:pathLst>
            </a:custGeom>
            <a:solidFill>
              <a:srgbClr val="6060BD"/>
            </a:solidFill>
            <a:ln w="9525" cap="rnd">
              <a:noFill/>
              <a:round/>
              <a:headEnd/>
              <a:tailEnd/>
            </a:ln>
          </p:spPr>
          <p:txBody>
            <a:bodyPr/>
            <a:lstStyle/>
            <a:p>
              <a:endParaRPr lang="en-US" sz="2400"/>
            </a:p>
          </p:txBody>
        </p:sp>
        <p:sp>
          <p:nvSpPr>
            <p:cNvPr id="505" name="Freeform 503"/>
            <p:cNvSpPr>
              <a:spLocks/>
            </p:cNvSpPr>
            <p:nvPr/>
          </p:nvSpPr>
          <p:spPr bwMode="auto">
            <a:xfrm>
              <a:off x="3982" y="3240"/>
              <a:ext cx="32" cy="55"/>
            </a:xfrm>
            <a:custGeom>
              <a:avLst/>
              <a:gdLst>
                <a:gd name="T0" fmla="*/ 0 w 32"/>
                <a:gd name="T1" fmla="*/ 54 h 55"/>
                <a:gd name="T2" fmla="*/ 2 w 32"/>
                <a:gd name="T3" fmla="*/ 7 h 55"/>
                <a:gd name="T4" fmla="*/ 31 w 32"/>
                <a:gd name="T5" fmla="*/ 0 h 55"/>
                <a:gd name="T6" fmla="*/ 27 w 32"/>
                <a:gd name="T7" fmla="*/ 46 h 55"/>
                <a:gd name="T8" fmla="*/ 0 w 32"/>
                <a:gd name="T9" fmla="*/ 54 h 55"/>
                <a:gd name="T10" fmla="*/ 0 60000 65536"/>
                <a:gd name="T11" fmla="*/ 0 60000 65536"/>
                <a:gd name="T12" fmla="*/ 0 60000 65536"/>
                <a:gd name="T13" fmla="*/ 0 60000 65536"/>
                <a:gd name="T14" fmla="*/ 0 60000 65536"/>
                <a:gd name="T15" fmla="*/ 0 w 32"/>
                <a:gd name="T16" fmla="*/ 0 h 55"/>
                <a:gd name="T17" fmla="*/ 32 w 32"/>
                <a:gd name="T18" fmla="*/ 55 h 55"/>
              </a:gdLst>
              <a:ahLst/>
              <a:cxnLst>
                <a:cxn ang="T10">
                  <a:pos x="T0" y="T1"/>
                </a:cxn>
                <a:cxn ang="T11">
                  <a:pos x="T2" y="T3"/>
                </a:cxn>
                <a:cxn ang="T12">
                  <a:pos x="T4" y="T5"/>
                </a:cxn>
                <a:cxn ang="T13">
                  <a:pos x="T6" y="T7"/>
                </a:cxn>
                <a:cxn ang="T14">
                  <a:pos x="T8" y="T9"/>
                </a:cxn>
              </a:cxnLst>
              <a:rect l="T15" t="T16" r="T17" b="T18"/>
              <a:pathLst>
                <a:path w="32" h="55">
                  <a:moveTo>
                    <a:pt x="0" y="54"/>
                  </a:moveTo>
                  <a:lnTo>
                    <a:pt x="2" y="7"/>
                  </a:lnTo>
                  <a:lnTo>
                    <a:pt x="31" y="0"/>
                  </a:lnTo>
                  <a:lnTo>
                    <a:pt x="27" y="46"/>
                  </a:lnTo>
                  <a:lnTo>
                    <a:pt x="0" y="54"/>
                  </a:lnTo>
                </a:path>
              </a:pathLst>
            </a:custGeom>
            <a:noFill/>
            <a:ln w="12700" cap="rnd">
              <a:solidFill>
                <a:srgbClr val="000000"/>
              </a:solidFill>
              <a:round/>
              <a:headEnd type="none" w="sm" len="sm"/>
              <a:tailEnd type="none" w="sm" len="sm"/>
            </a:ln>
          </p:spPr>
          <p:txBody>
            <a:bodyPr/>
            <a:lstStyle/>
            <a:p>
              <a:endParaRPr lang="en-US" sz="2400"/>
            </a:p>
          </p:txBody>
        </p:sp>
        <p:sp>
          <p:nvSpPr>
            <p:cNvPr id="506" name="Freeform 504"/>
            <p:cNvSpPr>
              <a:spLocks/>
            </p:cNvSpPr>
            <p:nvPr/>
          </p:nvSpPr>
          <p:spPr bwMode="auto">
            <a:xfrm>
              <a:off x="3926" y="3256"/>
              <a:ext cx="32" cy="59"/>
            </a:xfrm>
            <a:custGeom>
              <a:avLst/>
              <a:gdLst>
                <a:gd name="T0" fmla="*/ 0 w 32"/>
                <a:gd name="T1" fmla="*/ 58 h 59"/>
                <a:gd name="T2" fmla="*/ 1 w 32"/>
                <a:gd name="T3" fmla="*/ 10 h 59"/>
                <a:gd name="T4" fmla="*/ 31 w 32"/>
                <a:gd name="T5" fmla="*/ 0 h 59"/>
                <a:gd name="T6" fmla="*/ 29 w 32"/>
                <a:gd name="T7" fmla="*/ 49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1" y="10"/>
                  </a:lnTo>
                  <a:lnTo>
                    <a:pt x="31" y="0"/>
                  </a:lnTo>
                  <a:lnTo>
                    <a:pt x="29" y="49"/>
                  </a:lnTo>
                  <a:lnTo>
                    <a:pt x="0" y="58"/>
                  </a:lnTo>
                </a:path>
              </a:pathLst>
            </a:custGeom>
            <a:solidFill>
              <a:srgbClr val="6060BD"/>
            </a:solidFill>
            <a:ln w="9525" cap="rnd">
              <a:noFill/>
              <a:round/>
              <a:headEnd/>
              <a:tailEnd/>
            </a:ln>
          </p:spPr>
          <p:txBody>
            <a:bodyPr/>
            <a:lstStyle/>
            <a:p>
              <a:endParaRPr lang="en-US" sz="2400"/>
            </a:p>
          </p:txBody>
        </p:sp>
        <p:sp>
          <p:nvSpPr>
            <p:cNvPr id="507" name="Freeform 505"/>
            <p:cNvSpPr>
              <a:spLocks/>
            </p:cNvSpPr>
            <p:nvPr/>
          </p:nvSpPr>
          <p:spPr bwMode="auto">
            <a:xfrm>
              <a:off x="3926" y="3256"/>
              <a:ext cx="32" cy="59"/>
            </a:xfrm>
            <a:custGeom>
              <a:avLst/>
              <a:gdLst>
                <a:gd name="T0" fmla="*/ 0 w 32"/>
                <a:gd name="T1" fmla="*/ 58 h 59"/>
                <a:gd name="T2" fmla="*/ 1 w 32"/>
                <a:gd name="T3" fmla="*/ 10 h 59"/>
                <a:gd name="T4" fmla="*/ 31 w 32"/>
                <a:gd name="T5" fmla="*/ 0 h 59"/>
                <a:gd name="T6" fmla="*/ 29 w 32"/>
                <a:gd name="T7" fmla="*/ 49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1" y="10"/>
                  </a:lnTo>
                  <a:lnTo>
                    <a:pt x="31" y="0"/>
                  </a:lnTo>
                  <a:lnTo>
                    <a:pt x="29" y="49"/>
                  </a:lnTo>
                  <a:lnTo>
                    <a:pt x="0" y="58"/>
                  </a:lnTo>
                </a:path>
              </a:pathLst>
            </a:custGeom>
            <a:noFill/>
            <a:ln w="12700" cap="rnd">
              <a:solidFill>
                <a:srgbClr val="000000"/>
              </a:solidFill>
              <a:round/>
              <a:headEnd type="none" w="sm" len="sm"/>
              <a:tailEnd type="none" w="sm" len="sm"/>
            </a:ln>
          </p:spPr>
          <p:txBody>
            <a:bodyPr/>
            <a:lstStyle/>
            <a:p>
              <a:endParaRPr lang="en-US" sz="2400"/>
            </a:p>
          </p:txBody>
        </p:sp>
        <p:sp>
          <p:nvSpPr>
            <p:cNvPr id="508" name="Freeform 506"/>
            <p:cNvSpPr>
              <a:spLocks/>
            </p:cNvSpPr>
            <p:nvPr/>
          </p:nvSpPr>
          <p:spPr bwMode="auto">
            <a:xfrm>
              <a:off x="3862" y="3275"/>
              <a:ext cx="34" cy="61"/>
            </a:xfrm>
            <a:custGeom>
              <a:avLst/>
              <a:gdLst>
                <a:gd name="T0" fmla="*/ 0 w 34"/>
                <a:gd name="T1" fmla="*/ 60 h 61"/>
                <a:gd name="T2" fmla="*/ 2 w 34"/>
                <a:gd name="T3" fmla="*/ 9 h 61"/>
                <a:gd name="T4" fmla="*/ 33 w 34"/>
                <a:gd name="T5" fmla="*/ 0 h 61"/>
                <a:gd name="T6" fmla="*/ 31 w 34"/>
                <a:gd name="T7" fmla="*/ 49 h 61"/>
                <a:gd name="T8" fmla="*/ 0 w 34"/>
                <a:gd name="T9" fmla="*/ 60 h 61"/>
                <a:gd name="T10" fmla="*/ 0 60000 65536"/>
                <a:gd name="T11" fmla="*/ 0 60000 65536"/>
                <a:gd name="T12" fmla="*/ 0 60000 65536"/>
                <a:gd name="T13" fmla="*/ 0 60000 65536"/>
                <a:gd name="T14" fmla="*/ 0 60000 65536"/>
                <a:gd name="T15" fmla="*/ 0 w 34"/>
                <a:gd name="T16" fmla="*/ 0 h 61"/>
                <a:gd name="T17" fmla="*/ 34 w 34"/>
                <a:gd name="T18" fmla="*/ 61 h 61"/>
              </a:gdLst>
              <a:ahLst/>
              <a:cxnLst>
                <a:cxn ang="T10">
                  <a:pos x="T0" y="T1"/>
                </a:cxn>
                <a:cxn ang="T11">
                  <a:pos x="T2" y="T3"/>
                </a:cxn>
                <a:cxn ang="T12">
                  <a:pos x="T4" y="T5"/>
                </a:cxn>
                <a:cxn ang="T13">
                  <a:pos x="T6" y="T7"/>
                </a:cxn>
                <a:cxn ang="T14">
                  <a:pos x="T8" y="T9"/>
                </a:cxn>
              </a:cxnLst>
              <a:rect l="T15" t="T16" r="T17" b="T18"/>
              <a:pathLst>
                <a:path w="34" h="61">
                  <a:moveTo>
                    <a:pt x="0" y="60"/>
                  </a:moveTo>
                  <a:lnTo>
                    <a:pt x="2" y="9"/>
                  </a:lnTo>
                  <a:lnTo>
                    <a:pt x="33" y="0"/>
                  </a:lnTo>
                  <a:lnTo>
                    <a:pt x="31" y="49"/>
                  </a:lnTo>
                  <a:lnTo>
                    <a:pt x="0" y="60"/>
                  </a:lnTo>
                </a:path>
              </a:pathLst>
            </a:custGeom>
            <a:solidFill>
              <a:srgbClr val="6060BD"/>
            </a:solidFill>
            <a:ln w="9525" cap="rnd">
              <a:noFill/>
              <a:round/>
              <a:headEnd/>
              <a:tailEnd/>
            </a:ln>
          </p:spPr>
          <p:txBody>
            <a:bodyPr/>
            <a:lstStyle/>
            <a:p>
              <a:endParaRPr lang="en-US" sz="2400"/>
            </a:p>
          </p:txBody>
        </p:sp>
        <p:sp>
          <p:nvSpPr>
            <p:cNvPr id="509" name="Freeform 507"/>
            <p:cNvSpPr>
              <a:spLocks/>
            </p:cNvSpPr>
            <p:nvPr/>
          </p:nvSpPr>
          <p:spPr bwMode="auto">
            <a:xfrm>
              <a:off x="3862" y="3275"/>
              <a:ext cx="34" cy="61"/>
            </a:xfrm>
            <a:custGeom>
              <a:avLst/>
              <a:gdLst>
                <a:gd name="T0" fmla="*/ 0 w 34"/>
                <a:gd name="T1" fmla="*/ 60 h 61"/>
                <a:gd name="T2" fmla="*/ 2 w 34"/>
                <a:gd name="T3" fmla="*/ 9 h 61"/>
                <a:gd name="T4" fmla="*/ 33 w 34"/>
                <a:gd name="T5" fmla="*/ 0 h 61"/>
                <a:gd name="T6" fmla="*/ 31 w 34"/>
                <a:gd name="T7" fmla="*/ 49 h 61"/>
                <a:gd name="T8" fmla="*/ 0 w 34"/>
                <a:gd name="T9" fmla="*/ 60 h 61"/>
                <a:gd name="T10" fmla="*/ 0 60000 65536"/>
                <a:gd name="T11" fmla="*/ 0 60000 65536"/>
                <a:gd name="T12" fmla="*/ 0 60000 65536"/>
                <a:gd name="T13" fmla="*/ 0 60000 65536"/>
                <a:gd name="T14" fmla="*/ 0 60000 65536"/>
                <a:gd name="T15" fmla="*/ 0 w 34"/>
                <a:gd name="T16" fmla="*/ 0 h 61"/>
                <a:gd name="T17" fmla="*/ 34 w 34"/>
                <a:gd name="T18" fmla="*/ 61 h 61"/>
              </a:gdLst>
              <a:ahLst/>
              <a:cxnLst>
                <a:cxn ang="T10">
                  <a:pos x="T0" y="T1"/>
                </a:cxn>
                <a:cxn ang="T11">
                  <a:pos x="T2" y="T3"/>
                </a:cxn>
                <a:cxn ang="T12">
                  <a:pos x="T4" y="T5"/>
                </a:cxn>
                <a:cxn ang="T13">
                  <a:pos x="T6" y="T7"/>
                </a:cxn>
                <a:cxn ang="T14">
                  <a:pos x="T8" y="T9"/>
                </a:cxn>
              </a:cxnLst>
              <a:rect l="T15" t="T16" r="T17" b="T18"/>
              <a:pathLst>
                <a:path w="34" h="61">
                  <a:moveTo>
                    <a:pt x="0" y="60"/>
                  </a:moveTo>
                  <a:lnTo>
                    <a:pt x="2" y="9"/>
                  </a:lnTo>
                  <a:lnTo>
                    <a:pt x="33" y="0"/>
                  </a:lnTo>
                  <a:lnTo>
                    <a:pt x="31" y="49"/>
                  </a:lnTo>
                  <a:lnTo>
                    <a:pt x="0" y="60"/>
                  </a:lnTo>
                </a:path>
              </a:pathLst>
            </a:custGeom>
            <a:noFill/>
            <a:ln w="12700" cap="rnd">
              <a:solidFill>
                <a:srgbClr val="000000"/>
              </a:solidFill>
              <a:round/>
              <a:headEnd type="none" w="sm" len="sm"/>
              <a:tailEnd type="none" w="sm" len="sm"/>
            </a:ln>
          </p:spPr>
          <p:txBody>
            <a:bodyPr/>
            <a:lstStyle/>
            <a:p>
              <a:endParaRPr lang="en-US" sz="2400"/>
            </a:p>
          </p:txBody>
        </p:sp>
        <p:sp>
          <p:nvSpPr>
            <p:cNvPr id="510" name="Freeform 508"/>
            <p:cNvSpPr>
              <a:spLocks/>
            </p:cNvSpPr>
            <p:nvPr/>
          </p:nvSpPr>
          <p:spPr bwMode="auto">
            <a:xfrm>
              <a:off x="3795" y="3296"/>
              <a:ext cx="36" cy="62"/>
            </a:xfrm>
            <a:custGeom>
              <a:avLst/>
              <a:gdLst>
                <a:gd name="T0" fmla="*/ 0 w 36"/>
                <a:gd name="T1" fmla="*/ 61 h 62"/>
                <a:gd name="T2" fmla="*/ 0 w 36"/>
                <a:gd name="T3" fmla="*/ 9 h 62"/>
                <a:gd name="T4" fmla="*/ 35 w 36"/>
                <a:gd name="T5" fmla="*/ 0 h 62"/>
                <a:gd name="T6" fmla="*/ 33 w 36"/>
                <a:gd name="T7" fmla="*/ 50 h 62"/>
                <a:gd name="T8" fmla="*/ 0 w 36"/>
                <a:gd name="T9" fmla="*/ 61 h 62"/>
                <a:gd name="T10" fmla="*/ 0 60000 65536"/>
                <a:gd name="T11" fmla="*/ 0 60000 65536"/>
                <a:gd name="T12" fmla="*/ 0 60000 65536"/>
                <a:gd name="T13" fmla="*/ 0 60000 65536"/>
                <a:gd name="T14" fmla="*/ 0 60000 65536"/>
                <a:gd name="T15" fmla="*/ 0 w 36"/>
                <a:gd name="T16" fmla="*/ 0 h 62"/>
                <a:gd name="T17" fmla="*/ 36 w 36"/>
                <a:gd name="T18" fmla="*/ 62 h 62"/>
              </a:gdLst>
              <a:ahLst/>
              <a:cxnLst>
                <a:cxn ang="T10">
                  <a:pos x="T0" y="T1"/>
                </a:cxn>
                <a:cxn ang="T11">
                  <a:pos x="T2" y="T3"/>
                </a:cxn>
                <a:cxn ang="T12">
                  <a:pos x="T4" y="T5"/>
                </a:cxn>
                <a:cxn ang="T13">
                  <a:pos x="T6" y="T7"/>
                </a:cxn>
                <a:cxn ang="T14">
                  <a:pos x="T8" y="T9"/>
                </a:cxn>
              </a:cxnLst>
              <a:rect l="T15" t="T16" r="T17" b="T18"/>
              <a:pathLst>
                <a:path w="36" h="62">
                  <a:moveTo>
                    <a:pt x="0" y="61"/>
                  </a:moveTo>
                  <a:lnTo>
                    <a:pt x="0" y="9"/>
                  </a:lnTo>
                  <a:lnTo>
                    <a:pt x="35" y="0"/>
                  </a:lnTo>
                  <a:lnTo>
                    <a:pt x="33" y="50"/>
                  </a:lnTo>
                  <a:lnTo>
                    <a:pt x="0" y="61"/>
                  </a:lnTo>
                </a:path>
              </a:pathLst>
            </a:custGeom>
            <a:solidFill>
              <a:srgbClr val="6060BD"/>
            </a:solidFill>
            <a:ln w="9525" cap="rnd">
              <a:noFill/>
              <a:round/>
              <a:headEnd/>
              <a:tailEnd/>
            </a:ln>
          </p:spPr>
          <p:txBody>
            <a:bodyPr/>
            <a:lstStyle/>
            <a:p>
              <a:endParaRPr lang="en-US" sz="2400"/>
            </a:p>
          </p:txBody>
        </p:sp>
        <p:sp>
          <p:nvSpPr>
            <p:cNvPr id="511" name="Freeform 509"/>
            <p:cNvSpPr>
              <a:spLocks/>
            </p:cNvSpPr>
            <p:nvPr/>
          </p:nvSpPr>
          <p:spPr bwMode="auto">
            <a:xfrm>
              <a:off x="3795" y="3296"/>
              <a:ext cx="36" cy="62"/>
            </a:xfrm>
            <a:custGeom>
              <a:avLst/>
              <a:gdLst>
                <a:gd name="T0" fmla="*/ 0 w 36"/>
                <a:gd name="T1" fmla="*/ 61 h 62"/>
                <a:gd name="T2" fmla="*/ 0 w 36"/>
                <a:gd name="T3" fmla="*/ 9 h 62"/>
                <a:gd name="T4" fmla="*/ 35 w 36"/>
                <a:gd name="T5" fmla="*/ 0 h 62"/>
                <a:gd name="T6" fmla="*/ 33 w 36"/>
                <a:gd name="T7" fmla="*/ 50 h 62"/>
                <a:gd name="T8" fmla="*/ 0 w 36"/>
                <a:gd name="T9" fmla="*/ 61 h 62"/>
                <a:gd name="T10" fmla="*/ 0 60000 65536"/>
                <a:gd name="T11" fmla="*/ 0 60000 65536"/>
                <a:gd name="T12" fmla="*/ 0 60000 65536"/>
                <a:gd name="T13" fmla="*/ 0 60000 65536"/>
                <a:gd name="T14" fmla="*/ 0 60000 65536"/>
                <a:gd name="T15" fmla="*/ 0 w 36"/>
                <a:gd name="T16" fmla="*/ 0 h 62"/>
                <a:gd name="T17" fmla="*/ 36 w 36"/>
                <a:gd name="T18" fmla="*/ 62 h 62"/>
              </a:gdLst>
              <a:ahLst/>
              <a:cxnLst>
                <a:cxn ang="T10">
                  <a:pos x="T0" y="T1"/>
                </a:cxn>
                <a:cxn ang="T11">
                  <a:pos x="T2" y="T3"/>
                </a:cxn>
                <a:cxn ang="T12">
                  <a:pos x="T4" y="T5"/>
                </a:cxn>
                <a:cxn ang="T13">
                  <a:pos x="T6" y="T7"/>
                </a:cxn>
                <a:cxn ang="T14">
                  <a:pos x="T8" y="T9"/>
                </a:cxn>
              </a:cxnLst>
              <a:rect l="T15" t="T16" r="T17" b="T18"/>
              <a:pathLst>
                <a:path w="36" h="62">
                  <a:moveTo>
                    <a:pt x="0" y="61"/>
                  </a:moveTo>
                  <a:lnTo>
                    <a:pt x="0" y="9"/>
                  </a:lnTo>
                  <a:lnTo>
                    <a:pt x="35" y="0"/>
                  </a:lnTo>
                  <a:lnTo>
                    <a:pt x="33" y="50"/>
                  </a:lnTo>
                  <a:lnTo>
                    <a:pt x="0" y="61"/>
                  </a:lnTo>
                </a:path>
              </a:pathLst>
            </a:custGeom>
            <a:noFill/>
            <a:ln w="12700" cap="rnd">
              <a:solidFill>
                <a:srgbClr val="000000"/>
              </a:solidFill>
              <a:round/>
              <a:headEnd type="none" w="sm" len="sm"/>
              <a:tailEnd type="none" w="sm" len="sm"/>
            </a:ln>
          </p:spPr>
          <p:txBody>
            <a:bodyPr/>
            <a:lstStyle/>
            <a:p>
              <a:endParaRPr lang="en-US" sz="2400"/>
            </a:p>
          </p:txBody>
        </p:sp>
        <p:sp>
          <p:nvSpPr>
            <p:cNvPr id="512" name="Freeform 510"/>
            <p:cNvSpPr>
              <a:spLocks/>
            </p:cNvSpPr>
            <p:nvPr/>
          </p:nvSpPr>
          <p:spPr bwMode="auto">
            <a:xfrm>
              <a:off x="3740" y="3320"/>
              <a:ext cx="39" cy="65"/>
            </a:xfrm>
            <a:custGeom>
              <a:avLst/>
              <a:gdLst>
                <a:gd name="T0" fmla="*/ 0 w 39"/>
                <a:gd name="T1" fmla="*/ 64 h 65"/>
                <a:gd name="T2" fmla="*/ 0 w 39"/>
                <a:gd name="T3" fmla="*/ 9 h 65"/>
                <a:gd name="T4" fmla="*/ 38 w 39"/>
                <a:gd name="T5" fmla="*/ 0 h 65"/>
                <a:gd name="T6" fmla="*/ 37 w 39"/>
                <a:gd name="T7" fmla="*/ 52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0" y="9"/>
                  </a:lnTo>
                  <a:lnTo>
                    <a:pt x="38" y="0"/>
                  </a:lnTo>
                  <a:lnTo>
                    <a:pt x="37" y="52"/>
                  </a:lnTo>
                  <a:lnTo>
                    <a:pt x="0" y="64"/>
                  </a:lnTo>
                </a:path>
              </a:pathLst>
            </a:custGeom>
            <a:solidFill>
              <a:srgbClr val="6060BD"/>
            </a:solidFill>
            <a:ln w="9525" cap="rnd">
              <a:noFill/>
              <a:round/>
              <a:headEnd/>
              <a:tailEnd/>
            </a:ln>
          </p:spPr>
          <p:txBody>
            <a:bodyPr/>
            <a:lstStyle/>
            <a:p>
              <a:endParaRPr lang="en-US" sz="2400"/>
            </a:p>
          </p:txBody>
        </p:sp>
        <p:sp>
          <p:nvSpPr>
            <p:cNvPr id="513" name="Freeform 511"/>
            <p:cNvSpPr>
              <a:spLocks/>
            </p:cNvSpPr>
            <p:nvPr/>
          </p:nvSpPr>
          <p:spPr bwMode="auto">
            <a:xfrm>
              <a:off x="3740" y="3320"/>
              <a:ext cx="39" cy="65"/>
            </a:xfrm>
            <a:custGeom>
              <a:avLst/>
              <a:gdLst>
                <a:gd name="T0" fmla="*/ 0 w 39"/>
                <a:gd name="T1" fmla="*/ 64 h 65"/>
                <a:gd name="T2" fmla="*/ 0 w 39"/>
                <a:gd name="T3" fmla="*/ 9 h 65"/>
                <a:gd name="T4" fmla="*/ 38 w 39"/>
                <a:gd name="T5" fmla="*/ 0 h 65"/>
                <a:gd name="T6" fmla="*/ 37 w 39"/>
                <a:gd name="T7" fmla="*/ 52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0" y="9"/>
                  </a:lnTo>
                  <a:lnTo>
                    <a:pt x="38" y="0"/>
                  </a:lnTo>
                  <a:lnTo>
                    <a:pt x="37" y="52"/>
                  </a:lnTo>
                  <a:lnTo>
                    <a:pt x="0" y="64"/>
                  </a:lnTo>
                </a:path>
              </a:pathLst>
            </a:custGeom>
            <a:noFill/>
            <a:ln w="12700" cap="rnd">
              <a:solidFill>
                <a:srgbClr val="000000"/>
              </a:solidFill>
              <a:round/>
              <a:headEnd type="none" w="sm" len="sm"/>
              <a:tailEnd type="none" w="sm" len="sm"/>
            </a:ln>
          </p:spPr>
          <p:txBody>
            <a:bodyPr/>
            <a:lstStyle/>
            <a:p>
              <a:endParaRPr lang="en-US" sz="2400"/>
            </a:p>
          </p:txBody>
        </p:sp>
        <p:sp>
          <p:nvSpPr>
            <p:cNvPr id="514" name="Line 512"/>
            <p:cNvSpPr>
              <a:spLocks noChangeShapeType="1"/>
            </p:cNvSpPr>
            <p:nvPr/>
          </p:nvSpPr>
          <p:spPr bwMode="auto">
            <a:xfrm>
              <a:off x="3665" y="3807"/>
              <a:ext cx="245" cy="77"/>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515" name="Freeform 513"/>
            <p:cNvSpPr>
              <a:spLocks/>
            </p:cNvSpPr>
            <p:nvPr/>
          </p:nvSpPr>
          <p:spPr bwMode="auto">
            <a:xfrm>
              <a:off x="3334" y="3032"/>
              <a:ext cx="64" cy="17"/>
            </a:xfrm>
            <a:custGeom>
              <a:avLst/>
              <a:gdLst>
                <a:gd name="T0" fmla="*/ 63 w 64"/>
                <a:gd name="T1" fmla="*/ 10 h 17"/>
                <a:gd name="T2" fmla="*/ 23 w 64"/>
                <a:gd name="T3" fmla="*/ 16 h 17"/>
                <a:gd name="T4" fmla="*/ 0 w 64"/>
                <a:gd name="T5" fmla="*/ 8 h 17"/>
                <a:gd name="T6" fmla="*/ 35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3" y="16"/>
                  </a:lnTo>
                  <a:lnTo>
                    <a:pt x="0" y="8"/>
                  </a:lnTo>
                  <a:lnTo>
                    <a:pt x="35" y="0"/>
                  </a:lnTo>
                  <a:lnTo>
                    <a:pt x="63" y="10"/>
                  </a:lnTo>
                </a:path>
              </a:pathLst>
            </a:custGeom>
            <a:solidFill>
              <a:srgbClr val="401030"/>
            </a:solidFill>
            <a:ln w="9525" cap="rnd">
              <a:noFill/>
              <a:round/>
              <a:headEnd/>
              <a:tailEnd/>
            </a:ln>
          </p:spPr>
          <p:txBody>
            <a:bodyPr/>
            <a:lstStyle/>
            <a:p>
              <a:endParaRPr lang="en-US" sz="2400"/>
            </a:p>
          </p:txBody>
        </p:sp>
        <p:sp>
          <p:nvSpPr>
            <p:cNvPr id="516" name="Freeform 514"/>
            <p:cNvSpPr>
              <a:spLocks/>
            </p:cNvSpPr>
            <p:nvPr/>
          </p:nvSpPr>
          <p:spPr bwMode="auto">
            <a:xfrm>
              <a:off x="3334" y="3032"/>
              <a:ext cx="64" cy="17"/>
            </a:xfrm>
            <a:custGeom>
              <a:avLst/>
              <a:gdLst>
                <a:gd name="T0" fmla="*/ 63 w 64"/>
                <a:gd name="T1" fmla="*/ 10 h 17"/>
                <a:gd name="T2" fmla="*/ 23 w 64"/>
                <a:gd name="T3" fmla="*/ 16 h 17"/>
                <a:gd name="T4" fmla="*/ 0 w 64"/>
                <a:gd name="T5" fmla="*/ 8 h 17"/>
                <a:gd name="T6" fmla="*/ 35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3" y="16"/>
                  </a:lnTo>
                  <a:lnTo>
                    <a:pt x="0" y="8"/>
                  </a:lnTo>
                  <a:lnTo>
                    <a:pt x="35" y="0"/>
                  </a:lnTo>
                  <a:lnTo>
                    <a:pt x="63" y="10"/>
                  </a:lnTo>
                </a:path>
              </a:pathLst>
            </a:custGeom>
            <a:noFill/>
            <a:ln w="12700" cap="rnd">
              <a:solidFill>
                <a:srgbClr val="000000"/>
              </a:solidFill>
              <a:round/>
              <a:headEnd type="none" w="sm" len="sm"/>
              <a:tailEnd type="none" w="sm" len="sm"/>
            </a:ln>
          </p:spPr>
          <p:txBody>
            <a:bodyPr/>
            <a:lstStyle/>
            <a:p>
              <a:endParaRPr lang="en-US" sz="2400"/>
            </a:p>
          </p:txBody>
        </p:sp>
        <p:sp>
          <p:nvSpPr>
            <p:cNvPr id="517" name="Freeform 515"/>
            <p:cNvSpPr>
              <a:spLocks/>
            </p:cNvSpPr>
            <p:nvPr/>
          </p:nvSpPr>
          <p:spPr bwMode="auto">
            <a:xfrm>
              <a:off x="3384" y="3021"/>
              <a:ext cx="68" cy="17"/>
            </a:xfrm>
            <a:custGeom>
              <a:avLst/>
              <a:gdLst>
                <a:gd name="T0" fmla="*/ 67 w 68"/>
                <a:gd name="T1" fmla="*/ 8 h 17"/>
                <a:gd name="T2" fmla="*/ 28 w 68"/>
                <a:gd name="T3" fmla="*/ 16 h 17"/>
                <a:gd name="T4" fmla="*/ 0 w 68"/>
                <a:gd name="T5" fmla="*/ 8 h 17"/>
                <a:gd name="T6" fmla="*/ 38 w 68"/>
                <a:gd name="T7" fmla="*/ 0 h 17"/>
                <a:gd name="T8" fmla="*/ 67 w 68"/>
                <a:gd name="T9" fmla="*/ 8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8"/>
                  </a:moveTo>
                  <a:lnTo>
                    <a:pt x="28" y="16"/>
                  </a:lnTo>
                  <a:lnTo>
                    <a:pt x="0" y="8"/>
                  </a:lnTo>
                  <a:lnTo>
                    <a:pt x="38" y="0"/>
                  </a:lnTo>
                  <a:lnTo>
                    <a:pt x="67" y="8"/>
                  </a:lnTo>
                </a:path>
              </a:pathLst>
            </a:custGeom>
            <a:solidFill>
              <a:srgbClr val="401030"/>
            </a:solidFill>
            <a:ln w="9525" cap="rnd">
              <a:noFill/>
              <a:round/>
              <a:headEnd/>
              <a:tailEnd/>
            </a:ln>
          </p:spPr>
          <p:txBody>
            <a:bodyPr/>
            <a:lstStyle/>
            <a:p>
              <a:endParaRPr lang="en-US" sz="2400"/>
            </a:p>
          </p:txBody>
        </p:sp>
        <p:sp>
          <p:nvSpPr>
            <p:cNvPr id="518" name="Freeform 516"/>
            <p:cNvSpPr>
              <a:spLocks/>
            </p:cNvSpPr>
            <p:nvPr/>
          </p:nvSpPr>
          <p:spPr bwMode="auto">
            <a:xfrm>
              <a:off x="3384" y="3021"/>
              <a:ext cx="68" cy="17"/>
            </a:xfrm>
            <a:custGeom>
              <a:avLst/>
              <a:gdLst>
                <a:gd name="T0" fmla="*/ 67 w 68"/>
                <a:gd name="T1" fmla="*/ 8 h 17"/>
                <a:gd name="T2" fmla="*/ 28 w 68"/>
                <a:gd name="T3" fmla="*/ 16 h 17"/>
                <a:gd name="T4" fmla="*/ 0 w 68"/>
                <a:gd name="T5" fmla="*/ 8 h 17"/>
                <a:gd name="T6" fmla="*/ 38 w 68"/>
                <a:gd name="T7" fmla="*/ 0 h 17"/>
                <a:gd name="T8" fmla="*/ 67 w 68"/>
                <a:gd name="T9" fmla="*/ 8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8"/>
                  </a:moveTo>
                  <a:lnTo>
                    <a:pt x="28" y="16"/>
                  </a:lnTo>
                  <a:lnTo>
                    <a:pt x="0" y="8"/>
                  </a:lnTo>
                  <a:lnTo>
                    <a:pt x="38" y="0"/>
                  </a:lnTo>
                  <a:lnTo>
                    <a:pt x="67" y="8"/>
                  </a:lnTo>
                </a:path>
              </a:pathLst>
            </a:custGeom>
            <a:noFill/>
            <a:ln w="12700" cap="rnd">
              <a:solidFill>
                <a:srgbClr val="000000"/>
              </a:solidFill>
              <a:round/>
              <a:headEnd type="none" w="sm" len="sm"/>
              <a:tailEnd type="none" w="sm" len="sm"/>
            </a:ln>
          </p:spPr>
          <p:txBody>
            <a:bodyPr/>
            <a:lstStyle/>
            <a:p>
              <a:endParaRPr lang="en-US" sz="2400"/>
            </a:p>
          </p:txBody>
        </p:sp>
        <p:sp>
          <p:nvSpPr>
            <p:cNvPr id="519" name="Line 517"/>
            <p:cNvSpPr>
              <a:spLocks noChangeShapeType="1"/>
            </p:cNvSpPr>
            <p:nvPr/>
          </p:nvSpPr>
          <p:spPr bwMode="auto">
            <a:xfrm flipH="1" flipV="1">
              <a:off x="3370" y="2759"/>
              <a:ext cx="7" cy="288"/>
            </a:xfrm>
            <a:prstGeom prst="line">
              <a:avLst/>
            </a:prstGeom>
            <a:noFill/>
            <a:ln w="12700">
              <a:solidFill>
                <a:srgbClr val="000000"/>
              </a:solidFill>
              <a:round/>
              <a:headEnd type="none" w="sm" len="sm"/>
              <a:tailEnd type="none" w="sm" len="sm"/>
            </a:ln>
          </p:spPr>
          <p:txBody>
            <a:bodyPr wrap="none" anchor="ctr"/>
            <a:lstStyle/>
            <a:p>
              <a:endParaRPr lang="en-US" sz="2400"/>
            </a:p>
          </p:txBody>
        </p:sp>
        <p:sp>
          <p:nvSpPr>
            <p:cNvPr id="520" name="Freeform 518"/>
            <p:cNvSpPr>
              <a:spLocks/>
            </p:cNvSpPr>
            <p:nvPr/>
          </p:nvSpPr>
          <p:spPr bwMode="auto">
            <a:xfrm>
              <a:off x="3442" y="2985"/>
              <a:ext cx="74" cy="17"/>
            </a:xfrm>
            <a:custGeom>
              <a:avLst/>
              <a:gdLst>
                <a:gd name="T0" fmla="*/ 73 w 74"/>
                <a:gd name="T1" fmla="*/ 7 h 17"/>
                <a:gd name="T2" fmla="*/ 34 w 74"/>
                <a:gd name="T3" fmla="*/ 16 h 17"/>
                <a:gd name="T4" fmla="*/ 0 w 74"/>
                <a:gd name="T5" fmla="*/ 7 h 17"/>
                <a:gd name="T6" fmla="*/ 38 w 74"/>
                <a:gd name="T7" fmla="*/ 0 h 17"/>
                <a:gd name="T8" fmla="*/ 73 w 74"/>
                <a:gd name="T9" fmla="*/ 7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7"/>
                  </a:moveTo>
                  <a:lnTo>
                    <a:pt x="34" y="16"/>
                  </a:lnTo>
                  <a:lnTo>
                    <a:pt x="0" y="7"/>
                  </a:lnTo>
                  <a:lnTo>
                    <a:pt x="38" y="0"/>
                  </a:lnTo>
                  <a:lnTo>
                    <a:pt x="73" y="7"/>
                  </a:lnTo>
                </a:path>
              </a:pathLst>
            </a:custGeom>
            <a:solidFill>
              <a:srgbClr val="401030"/>
            </a:solidFill>
            <a:ln w="9525" cap="rnd">
              <a:noFill/>
              <a:round/>
              <a:headEnd/>
              <a:tailEnd/>
            </a:ln>
          </p:spPr>
          <p:txBody>
            <a:bodyPr/>
            <a:lstStyle/>
            <a:p>
              <a:endParaRPr lang="en-US" sz="2400"/>
            </a:p>
          </p:txBody>
        </p:sp>
        <p:sp>
          <p:nvSpPr>
            <p:cNvPr id="521" name="Freeform 519"/>
            <p:cNvSpPr>
              <a:spLocks/>
            </p:cNvSpPr>
            <p:nvPr/>
          </p:nvSpPr>
          <p:spPr bwMode="auto">
            <a:xfrm>
              <a:off x="3442" y="2985"/>
              <a:ext cx="74" cy="17"/>
            </a:xfrm>
            <a:custGeom>
              <a:avLst/>
              <a:gdLst>
                <a:gd name="T0" fmla="*/ 73 w 74"/>
                <a:gd name="T1" fmla="*/ 7 h 17"/>
                <a:gd name="T2" fmla="*/ 34 w 74"/>
                <a:gd name="T3" fmla="*/ 16 h 17"/>
                <a:gd name="T4" fmla="*/ 0 w 74"/>
                <a:gd name="T5" fmla="*/ 7 h 17"/>
                <a:gd name="T6" fmla="*/ 38 w 74"/>
                <a:gd name="T7" fmla="*/ 0 h 17"/>
                <a:gd name="T8" fmla="*/ 73 w 74"/>
                <a:gd name="T9" fmla="*/ 7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7"/>
                  </a:moveTo>
                  <a:lnTo>
                    <a:pt x="34" y="16"/>
                  </a:lnTo>
                  <a:lnTo>
                    <a:pt x="0" y="7"/>
                  </a:lnTo>
                  <a:lnTo>
                    <a:pt x="38" y="0"/>
                  </a:lnTo>
                  <a:lnTo>
                    <a:pt x="73" y="7"/>
                  </a:lnTo>
                </a:path>
              </a:pathLst>
            </a:custGeom>
            <a:noFill/>
            <a:ln w="12700" cap="rnd">
              <a:solidFill>
                <a:srgbClr val="000000"/>
              </a:solidFill>
              <a:round/>
              <a:headEnd type="none" w="sm" len="sm"/>
              <a:tailEnd type="none" w="sm" len="sm"/>
            </a:ln>
          </p:spPr>
          <p:txBody>
            <a:bodyPr/>
            <a:lstStyle/>
            <a:p>
              <a:endParaRPr lang="en-US" sz="2400"/>
            </a:p>
          </p:txBody>
        </p:sp>
        <p:sp>
          <p:nvSpPr>
            <p:cNvPr id="522" name="Freeform 520"/>
            <p:cNvSpPr>
              <a:spLocks/>
            </p:cNvSpPr>
            <p:nvPr/>
          </p:nvSpPr>
          <p:spPr bwMode="auto">
            <a:xfrm>
              <a:off x="3510" y="3020"/>
              <a:ext cx="79" cy="17"/>
            </a:xfrm>
            <a:custGeom>
              <a:avLst/>
              <a:gdLst>
                <a:gd name="T0" fmla="*/ 78 w 79"/>
                <a:gd name="T1" fmla="*/ 9 h 17"/>
                <a:gd name="T2" fmla="*/ 36 w 79"/>
                <a:gd name="T3" fmla="*/ 16 h 17"/>
                <a:gd name="T4" fmla="*/ 0 w 79"/>
                <a:gd name="T5" fmla="*/ 6 h 17"/>
                <a:gd name="T6" fmla="*/ 39 w 79"/>
                <a:gd name="T7" fmla="*/ 0 h 17"/>
                <a:gd name="T8" fmla="*/ 78 w 79"/>
                <a:gd name="T9" fmla="*/ 9 h 17"/>
                <a:gd name="T10" fmla="*/ 0 60000 65536"/>
                <a:gd name="T11" fmla="*/ 0 60000 65536"/>
                <a:gd name="T12" fmla="*/ 0 60000 65536"/>
                <a:gd name="T13" fmla="*/ 0 60000 65536"/>
                <a:gd name="T14" fmla="*/ 0 60000 65536"/>
                <a:gd name="T15" fmla="*/ 0 w 79"/>
                <a:gd name="T16" fmla="*/ 0 h 17"/>
                <a:gd name="T17" fmla="*/ 79 w 79"/>
                <a:gd name="T18" fmla="*/ 17 h 17"/>
              </a:gdLst>
              <a:ahLst/>
              <a:cxnLst>
                <a:cxn ang="T10">
                  <a:pos x="T0" y="T1"/>
                </a:cxn>
                <a:cxn ang="T11">
                  <a:pos x="T2" y="T3"/>
                </a:cxn>
                <a:cxn ang="T12">
                  <a:pos x="T4" y="T5"/>
                </a:cxn>
                <a:cxn ang="T13">
                  <a:pos x="T6" y="T7"/>
                </a:cxn>
                <a:cxn ang="T14">
                  <a:pos x="T8" y="T9"/>
                </a:cxn>
              </a:cxnLst>
              <a:rect l="T15" t="T16" r="T17" b="T18"/>
              <a:pathLst>
                <a:path w="79" h="17">
                  <a:moveTo>
                    <a:pt x="78" y="9"/>
                  </a:moveTo>
                  <a:lnTo>
                    <a:pt x="36" y="16"/>
                  </a:lnTo>
                  <a:lnTo>
                    <a:pt x="0" y="6"/>
                  </a:lnTo>
                  <a:lnTo>
                    <a:pt x="39" y="0"/>
                  </a:lnTo>
                  <a:lnTo>
                    <a:pt x="78" y="9"/>
                  </a:lnTo>
                </a:path>
              </a:pathLst>
            </a:custGeom>
            <a:solidFill>
              <a:srgbClr val="401030"/>
            </a:solidFill>
            <a:ln w="9525" cap="rnd">
              <a:noFill/>
              <a:round/>
              <a:headEnd/>
              <a:tailEnd/>
            </a:ln>
          </p:spPr>
          <p:txBody>
            <a:bodyPr/>
            <a:lstStyle/>
            <a:p>
              <a:endParaRPr lang="en-US" sz="2400"/>
            </a:p>
          </p:txBody>
        </p:sp>
        <p:sp>
          <p:nvSpPr>
            <p:cNvPr id="523" name="Freeform 521"/>
            <p:cNvSpPr>
              <a:spLocks/>
            </p:cNvSpPr>
            <p:nvPr/>
          </p:nvSpPr>
          <p:spPr bwMode="auto">
            <a:xfrm>
              <a:off x="3510" y="3020"/>
              <a:ext cx="79" cy="17"/>
            </a:xfrm>
            <a:custGeom>
              <a:avLst/>
              <a:gdLst>
                <a:gd name="T0" fmla="*/ 78 w 79"/>
                <a:gd name="T1" fmla="*/ 9 h 17"/>
                <a:gd name="T2" fmla="*/ 36 w 79"/>
                <a:gd name="T3" fmla="*/ 16 h 17"/>
                <a:gd name="T4" fmla="*/ 0 w 79"/>
                <a:gd name="T5" fmla="*/ 6 h 17"/>
                <a:gd name="T6" fmla="*/ 39 w 79"/>
                <a:gd name="T7" fmla="*/ 0 h 17"/>
                <a:gd name="T8" fmla="*/ 78 w 79"/>
                <a:gd name="T9" fmla="*/ 9 h 17"/>
                <a:gd name="T10" fmla="*/ 0 60000 65536"/>
                <a:gd name="T11" fmla="*/ 0 60000 65536"/>
                <a:gd name="T12" fmla="*/ 0 60000 65536"/>
                <a:gd name="T13" fmla="*/ 0 60000 65536"/>
                <a:gd name="T14" fmla="*/ 0 60000 65536"/>
                <a:gd name="T15" fmla="*/ 0 w 79"/>
                <a:gd name="T16" fmla="*/ 0 h 17"/>
                <a:gd name="T17" fmla="*/ 79 w 79"/>
                <a:gd name="T18" fmla="*/ 17 h 17"/>
              </a:gdLst>
              <a:ahLst/>
              <a:cxnLst>
                <a:cxn ang="T10">
                  <a:pos x="T0" y="T1"/>
                </a:cxn>
                <a:cxn ang="T11">
                  <a:pos x="T2" y="T3"/>
                </a:cxn>
                <a:cxn ang="T12">
                  <a:pos x="T4" y="T5"/>
                </a:cxn>
                <a:cxn ang="T13">
                  <a:pos x="T6" y="T7"/>
                </a:cxn>
                <a:cxn ang="T14">
                  <a:pos x="T8" y="T9"/>
                </a:cxn>
              </a:cxnLst>
              <a:rect l="T15" t="T16" r="T17" b="T18"/>
              <a:pathLst>
                <a:path w="79" h="17">
                  <a:moveTo>
                    <a:pt x="78" y="9"/>
                  </a:moveTo>
                  <a:lnTo>
                    <a:pt x="36" y="16"/>
                  </a:lnTo>
                  <a:lnTo>
                    <a:pt x="0" y="6"/>
                  </a:lnTo>
                  <a:lnTo>
                    <a:pt x="39" y="0"/>
                  </a:lnTo>
                  <a:lnTo>
                    <a:pt x="78" y="9"/>
                  </a:lnTo>
                </a:path>
              </a:pathLst>
            </a:custGeom>
            <a:noFill/>
            <a:ln w="12700" cap="rnd">
              <a:solidFill>
                <a:srgbClr val="000000"/>
              </a:solidFill>
              <a:round/>
              <a:headEnd type="none" w="sm" len="sm"/>
              <a:tailEnd type="none" w="sm" len="sm"/>
            </a:ln>
          </p:spPr>
          <p:txBody>
            <a:bodyPr/>
            <a:lstStyle/>
            <a:p>
              <a:endParaRPr lang="en-US" sz="2400"/>
            </a:p>
          </p:txBody>
        </p:sp>
        <p:sp>
          <p:nvSpPr>
            <p:cNvPr id="524" name="Freeform 522"/>
            <p:cNvSpPr>
              <a:spLocks/>
            </p:cNvSpPr>
            <p:nvPr/>
          </p:nvSpPr>
          <p:spPr bwMode="auto">
            <a:xfrm>
              <a:off x="3586" y="3085"/>
              <a:ext cx="83" cy="17"/>
            </a:xfrm>
            <a:custGeom>
              <a:avLst/>
              <a:gdLst>
                <a:gd name="T0" fmla="*/ 82 w 83"/>
                <a:gd name="T1" fmla="*/ 9 h 17"/>
                <a:gd name="T2" fmla="*/ 42 w 83"/>
                <a:gd name="T3" fmla="*/ 16 h 17"/>
                <a:gd name="T4" fmla="*/ 0 w 83"/>
                <a:gd name="T5" fmla="*/ 6 h 17"/>
                <a:gd name="T6" fmla="*/ 40 w 83"/>
                <a:gd name="T7" fmla="*/ 0 h 17"/>
                <a:gd name="T8" fmla="*/ 82 w 83"/>
                <a:gd name="T9" fmla="*/ 9 h 17"/>
                <a:gd name="T10" fmla="*/ 0 60000 65536"/>
                <a:gd name="T11" fmla="*/ 0 60000 65536"/>
                <a:gd name="T12" fmla="*/ 0 60000 65536"/>
                <a:gd name="T13" fmla="*/ 0 60000 65536"/>
                <a:gd name="T14" fmla="*/ 0 60000 65536"/>
                <a:gd name="T15" fmla="*/ 0 w 83"/>
                <a:gd name="T16" fmla="*/ 0 h 17"/>
                <a:gd name="T17" fmla="*/ 83 w 83"/>
                <a:gd name="T18" fmla="*/ 17 h 17"/>
              </a:gdLst>
              <a:ahLst/>
              <a:cxnLst>
                <a:cxn ang="T10">
                  <a:pos x="T0" y="T1"/>
                </a:cxn>
                <a:cxn ang="T11">
                  <a:pos x="T2" y="T3"/>
                </a:cxn>
                <a:cxn ang="T12">
                  <a:pos x="T4" y="T5"/>
                </a:cxn>
                <a:cxn ang="T13">
                  <a:pos x="T6" y="T7"/>
                </a:cxn>
                <a:cxn ang="T14">
                  <a:pos x="T8" y="T9"/>
                </a:cxn>
              </a:cxnLst>
              <a:rect l="T15" t="T16" r="T17" b="T18"/>
              <a:pathLst>
                <a:path w="83" h="17">
                  <a:moveTo>
                    <a:pt x="82" y="9"/>
                  </a:moveTo>
                  <a:lnTo>
                    <a:pt x="42" y="16"/>
                  </a:lnTo>
                  <a:lnTo>
                    <a:pt x="0" y="6"/>
                  </a:lnTo>
                  <a:lnTo>
                    <a:pt x="40" y="0"/>
                  </a:lnTo>
                  <a:lnTo>
                    <a:pt x="82" y="9"/>
                  </a:lnTo>
                </a:path>
              </a:pathLst>
            </a:custGeom>
            <a:solidFill>
              <a:srgbClr val="401030"/>
            </a:solidFill>
            <a:ln w="9525" cap="rnd">
              <a:noFill/>
              <a:round/>
              <a:headEnd/>
              <a:tailEnd/>
            </a:ln>
          </p:spPr>
          <p:txBody>
            <a:bodyPr/>
            <a:lstStyle/>
            <a:p>
              <a:endParaRPr lang="en-US" sz="2400"/>
            </a:p>
          </p:txBody>
        </p:sp>
        <p:sp>
          <p:nvSpPr>
            <p:cNvPr id="525" name="Freeform 523"/>
            <p:cNvSpPr>
              <a:spLocks/>
            </p:cNvSpPr>
            <p:nvPr/>
          </p:nvSpPr>
          <p:spPr bwMode="auto">
            <a:xfrm>
              <a:off x="3586" y="3085"/>
              <a:ext cx="83" cy="17"/>
            </a:xfrm>
            <a:custGeom>
              <a:avLst/>
              <a:gdLst>
                <a:gd name="T0" fmla="*/ 82 w 83"/>
                <a:gd name="T1" fmla="*/ 9 h 17"/>
                <a:gd name="T2" fmla="*/ 42 w 83"/>
                <a:gd name="T3" fmla="*/ 16 h 17"/>
                <a:gd name="T4" fmla="*/ 0 w 83"/>
                <a:gd name="T5" fmla="*/ 6 h 17"/>
                <a:gd name="T6" fmla="*/ 40 w 83"/>
                <a:gd name="T7" fmla="*/ 0 h 17"/>
                <a:gd name="T8" fmla="*/ 82 w 83"/>
                <a:gd name="T9" fmla="*/ 9 h 17"/>
                <a:gd name="T10" fmla="*/ 0 60000 65536"/>
                <a:gd name="T11" fmla="*/ 0 60000 65536"/>
                <a:gd name="T12" fmla="*/ 0 60000 65536"/>
                <a:gd name="T13" fmla="*/ 0 60000 65536"/>
                <a:gd name="T14" fmla="*/ 0 60000 65536"/>
                <a:gd name="T15" fmla="*/ 0 w 83"/>
                <a:gd name="T16" fmla="*/ 0 h 17"/>
                <a:gd name="T17" fmla="*/ 83 w 83"/>
                <a:gd name="T18" fmla="*/ 17 h 17"/>
              </a:gdLst>
              <a:ahLst/>
              <a:cxnLst>
                <a:cxn ang="T10">
                  <a:pos x="T0" y="T1"/>
                </a:cxn>
                <a:cxn ang="T11">
                  <a:pos x="T2" y="T3"/>
                </a:cxn>
                <a:cxn ang="T12">
                  <a:pos x="T4" y="T5"/>
                </a:cxn>
                <a:cxn ang="T13">
                  <a:pos x="T6" y="T7"/>
                </a:cxn>
                <a:cxn ang="T14">
                  <a:pos x="T8" y="T9"/>
                </a:cxn>
              </a:cxnLst>
              <a:rect l="T15" t="T16" r="T17" b="T18"/>
              <a:pathLst>
                <a:path w="83" h="17">
                  <a:moveTo>
                    <a:pt x="82" y="9"/>
                  </a:moveTo>
                  <a:lnTo>
                    <a:pt x="42" y="16"/>
                  </a:lnTo>
                  <a:lnTo>
                    <a:pt x="0" y="6"/>
                  </a:lnTo>
                  <a:lnTo>
                    <a:pt x="40" y="0"/>
                  </a:lnTo>
                  <a:lnTo>
                    <a:pt x="82" y="9"/>
                  </a:lnTo>
                </a:path>
              </a:pathLst>
            </a:custGeom>
            <a:noFill/>
            <a:ln w="12700" cap="rnd">
              <a:solidFill>
                <a:srgbClr val="000000"/>
              </a:solidFill>
              <a:round/>
              <a:headEnd type="none" w="sm" len="sm"/>
              <a:tailEnd type="none" w="sm" len="sm"/>
            </a:ln>
          </p:spPr>
          <p:txBody>
            <a:bodyPr/>
            <a:lstStyle/>
            <a:p>
              <a:endParaRPr lang="en-US" sz="2400"/>
            </a:p>
          </p:txBody>
        </p:sp>
        <p:sp>
          <p:nvSpPr>
            <p:cNvPr id="526" name="Freeform 524"/>
            <p:cNvSpPr>
              <a:spLocks/>
            </p:cNvSpPr>
            <p:nvPr/>
          </p:nvSpPr>
          <p:spPr bwMode="auto">
            <a:xfrm>
              <a:off x="3358" y="3038"/>
              <a:ext cx="40" cy="27"/>
            </a:xfrm>
            <a:custGeom>
              <a:avLst/>
              <a:gdLst>
                <a:gd name="T0" fmla="*/ 39 w 40"/>
                <a:gd name="T1" fmla="*/ 19 h 27"/>
                <a:gd name="T2" fmla="*/ 39 w 40"/>
                <a:gd name="T3" fmla="*/ 0 h 27"/>
                <a:gd name="T4" fmla="*/ 0 w 40"/>
                <a:gd name="T5" fmla="*/ 3 h 27"/>
                <a:gd name="T6" fmla="*/ 2 w 40"/>
                <a:gd name="T7" fmla="*/ 26 h 27"/>
                <a:gd name="T8" fmla="*/ 39 w 40"/>
                <a:gd name="T9" fmla="*/ 19 h 27"/>
                <a:gd name="T10" fmla="*/ 0 60000 65536"/>
                <a:gd name="T11" fmla="*/ 0 60000 65536"/>
                <a:gd name="T12" fmla="*/ 0 60000 65536"/>
                <a:gd name="T13" fmla="*/ 0 60000 65536"/>
                <a:gd name="T14" fmla="*/ 0 60000 65536"/>
                <a:gd name="T15" fmla="*/ 0 w 40"/>
                <a:gd name="T16" fmla="*/ 0 h 27"/>
                <a:gd name="T17" fmla="*/ 40 w 40"/>
                <a:gd name="T18" fmla="*/ 27 h 27"/>
              </a:gdLst>
              <a:ahLst/>
              <a:cxnLst>
                <a:cxn ang="T10">
                  <a:pos x="T0" y="T1"/>
                </a:cxn>
                <a:cxn ang="T11">
                  <a:pos x="T2" y="T3"/>
                </a:cxn>
                <a:cxn ang="T12">
                  <a:pos x="T4" y="T5"/>
                </a:cxn>
                <a:cxn ang="T13">
                  <a:pos x="T6" y="T7"/>
                </a:cxn>
                <a:cxn ang="T14">
                  <a:pos x="T8" y="T9"/>
                </a:cxn>
              </a:cxnLst>
              <a:rect l="T15" t="T16" r="T17" b="T18"/>
              <a:pathLst>
                <a:path w="40" h="27">
                  <a:moveTo>
                    <a:pt x="39" y="19"/>
                  </a:moveTo>
                  <a:lnTo>
                    <a:pt x="39" y="0"/>
                  </a:lnTo>
                  <a:lnTo>
                    <a:pt x="0" y="3"/>
                  </a:lnTo>
                  <a:lnTo>
                    <a:pt x="2" y="26"/>
                  </a:lnTo>
                  <a:lnTo>
                    <a:pt x="39" y="19"/>
                  </a:lnTo>
                </a:path>
              </a:pathLst>
            </a:custGeom>
            <a:solidFill>
              <a:srgbClr val="601848"/>
            </a:solidFill>
            <a:ln w="9525" cap="rnd">
              <a:noFill/>
              <a:round/>
              <a:headEnd/>
              <a:tailEnd/>
            </a:ln>
          </p:spPr>
          <p:txBody>
            <a:bodyPr/>
            <a:lstStyle/>
            <a:p>
              <a:endParaRPr lang="en-US" sz="2400"/>
            </a:p>
          </p:txBody>
        </p:sp>
        <p:sp>
          <p:nvSpPr>
            <p:cNvPr id="527" name="Freeform 525"/>
            <p:cNvSpPr>
              <a:spLocks/>
            </p:cNvSpPr>
            <p:nvPr/>
          </p:nvSpPr>
          <p:spPr bwMode="auto">
            <a:xfrm>
              <a:off x="3358" y="3038"/>
              <a:ext cx="40" cy="27"/>
            </a:xfrm>
            <a:custGeom>
              <a:avLst/>
              <a:gdLst>
                <a:gd name="T0" fmla="*/ 39 w 40"/>
                <a:gd name="T1" fmla="*/ 19 h 27"/>
                <a:gd name="T2" fmla="*/ 39 w 40"/>
                <a:gd name="T3" fmla="*/ 0 h 27"/>
                <a:gd name="T4" fmla="*/ 0 w 40"/>
                <a:gd name="T5" fmla="*/ 3 h 27"/>
                <a:gd name="T6" fmla="*/ 2 w 40"/>
                <a:gd name="T7" fmla="*/ 26 h 27"/>
                <a:gd name="T8" fmla="*/ 39 w 40"/>
                <a:gd name="T9" fmla="*/ 19 h 27"/>
                <a:gd name="T10" fmla="*/ 0 60000 65536"/>
                <a:gd name="T11" fmla="*/ 0 60000 65536"/>
                <a:gd name="T12" fmla="*/ 0 60000 65536"/>
                <a:gd name="T13" fmla="*/ 0 60000 65536"/>
                <a:gd name="T14" fmla="*/ 0 60000 65536"/>
                <a:gd name="T15" fmla="*/ 0 w 40"/>
                <a:gd name="T16" fmla="*/ 0 h 27"/>
                <a:gd name="T17" fmla="*/ 40 w 40"/>
                <a:gd name="T18" fmla="*/ 27 h 27"/>
              </a:gdLst>
              <a:ahLst/>
              <a:cxnLst>
                <a:cxn ang="T10">
                  <a:pos x="T0" y="T1"/>
                </a:cxn>
                <a:cxn ang="T11">
                  <a:pos x="T2" y="T3"/>
                </a:cxn>
                <a:cxn ang="T12">
                  <a:pos x="T4" y="T5"/>
                </a:cxn>
                <a:cxn ang="T13">
                  <a:pos x="T6" y="T7"/>
                </a:cxn>
                <a:cxn ang="T14">
                  <a:pos x="T8" y="T9"/>
                </a:cxn>
              </a:cxnLst>
              <a:rect l="T15" t="T16" r="T17" b="T18"/>
              <a:pathLst>
                <a:path w="40" h="27">
                  <a:moveTo>
                    <a:pt x="39" y="19"/>
                  </a:moveTo>
                  <a:lnTo>
                    <a:pt x="39" y="0"/>
                  </a:lnTo>
                  <a:lnTo>
                    <a:pt x="0" y="3"/>
                  </a:lnTo>
                  <a:lnTo>
                    <a:pt x="2" y="26"/>
                  </a:lnTo>
                  <a:lnTo>
                    <a:pt x="39" y="19"/>
                  </a:lnTo>
                </a:path>
              </a:pathLst>
            </a:custGeom>
            <a:noFill/>
            <a:ln w="12700" cap="rnd">
              <a:solidFill>
                <a:srgbClr val="000000"/>
              </a:solidFill>
              <a:round/>
              <a:headEnd type="none" w="sm" len="sm"/>
              <a:tailEnd type="none" w="sm" len="sm"/>
            </a:ln>
          </p:spPr>
          <p:txBody>
            <a:bodyPr/>
            <a:lstStyle/>
            <a:p>
              <a:endParaRPr lang="en-US" sz="2400"/>
            </a:p>
          </p:txBody>
        </p:sp>
        <p:sp>
          <p:nvSpPr>
            <p:cNvPr id="528" name="Freeform 526"/>
            <p:cNvSpPr>
              <a:spLocks/>
            </p:cNvSpPr>
            <p:nvPr/>
          </p:nvSpPr>
          <p:spPr bwMode="auto">
            <a:xfrm>
              <a:off x="3414" y="3026"/>
              <a:ext cx="39" cy="51"/>
            </a:xfrm>
            <a:custGeom>
              <a:avLst/>
              <a:gdLst>
                <a:gd name="T0" fmla="*/ 38 w 39"/>
                <a:gd name="T1" fmla="*/ 45 h 51"/>
                <a:gd name="T2" fmla="*/ 38 w 39"/>
                <a:gd name="T3" fmla="*/ 0 h 51"/>
                <a:gd name="T4" fmla="*/ 0 w 39"/>
                <a:gd name="T5" fmla="*/ 4 h 51"/>
                <a:gd name="T6" fmla="*/ 0 w 39"/>
                <a:gd name="T7" fmla="*/ 50 h 51"/>
                <a:gd name="T8" fmla="*/ 38 w 39"/>
                <a:gd name="T9" fmla="*/ 45 h 51"/>
                <a:gd name="T10" fmla="*/ 0 60000 65536"/>
                <a:gd name="T11" fmla="*/ 0 60000 65536"/>
                <a:gd name="T12" fmla="*/ 0 60000 65536"/>
                <a:gd name="T13" fmla="*/ 0 60000 65536"/>
                <a:gd name="T14" fmla="*/ 0 60000 65536"/>
                <a:gd name="T15" fmla="*/ 0 w 39"/>
                <a:gd name="T16" fmla="*/ 0 h 51"/>
                <a:gd name="T17" fmla="*/ 39 w 39"/>
                <a:gd name="T18" fmla="*/ 51 h 51"/>
              </a:gdLst>
              <a:ahLst/>
              <a:cxnLst>
                <a:cxn ang="T10">
                  <a:pos x="T0" y="T1"/>
                </a:cxn>
                <a:cxn ang="T11">
                  <a:pos x="T2" y="T3"/>
                </a:cxn>
                <a:cxn ang="T12">
                  <a:pos x="T4" y="T5"/>
                </a:cxn>
                <a:cxn ang="T13">
                  <a:pos x="T6" y="T7"/>
                </a:cxn>
                <a:cxn ang="T14">
                  <a:pos x="T8" y="T9"/>
                </a:cxn>
              </a:cxnLst>
              <a:rect l="T15" t="T16" r="T17" b="T18"/>
              <a:pathLst>
                <a:path w="39" h="51">
                  <a:moveTo>
                    <a:pt x="38" y="45"/>
                  </a:moveTo>
                  <a:lnTo>
                    <a:pt x="38" y="0"/>
                  </a:lnTo>
                  <a:lnTo>
                    <a:pt x="0" y="4"/>
                  </a:lnTo>
                  <a:lnTo>
                    <a:pt x="0" y="50"/>
                  </a:lnTo>
                  <a:lnTo>
                    <a:pt x="38" y="45"/>
                  </a:lnTo>
                </a:path>
              </a:pathLst>
            </a:custGeom>
            <a:solidFill>
              <a:srgbClr val="601848"/>
            </a:solidFill>
            <a:ln w="9525" cap="rnd">
              <a:noFill/>
              <a:round/>
              <a:headEnd/>
              <a:tailEnd/>
            </a:ln>
          </p:spPr>
          <p:txBody>
            <a:bodyPr/>
            <a:lstStyle/>
            <a:p>
              <a:endParaRPr lang="en-US" sz="2400"/>
            </a:p>
          </p:txBody>
        </p:sp>
        <p:sp>
          <p:nvSpPr>
            <p:cNvPr id="529" name="Freeform 527"/>
            <p:cNvSpPr>
              <a:spLocks/>
            </p:cNvSpPr>
            <p:nvPr/>
          </p:nvSpPr>
          <p:spPr bwMode="auto">
            <a:xfrm>
              <a:off x="3414" y="3026"/>
              <a:ext cx="39" cy="51"/>
            </a:xfrm>
            <a:custGeom>
              <a:avLst/>
              <a:gdLst>
                <a:gd name="T0" fmla="*/ 38 w 39"/>
                <a:gd name="T1" fmla="*/ 45 h 51"/>
                <a:gd name="T2" fmla="*/ 38 w 39"/>
                <a:gd name="T3" fmla="*/ 0 h 51"/>
                <a:gd name="T4" fmla="*/ 0 w 39"/>
                <a:gd name="T5" fmla="*/ 4 h 51"/>
                <a:gd name="T6" fmla="*/ 0 w 39"/>
                <a:gd name="T7" fmla="*/ 50 h 51"/>
                <a:gd name="T8" fmla="*/ 38 w 39"/>
                <a:gd name="T9" fmla="*/ 45 h 51"/>
                <a:gd name="T10" fmla="*/ 0 60000 65536"/>
                <a:gd name="T11" fmla="*/ 0 60000 65536"/>
                <a:gd name="T12" fmla="*/ 0 60000 65536"/>
                <a:gd name="T13" fmla="*/ 0 60000 65536"/>
                <a:gd name="T14" fmla="*/ 0 60000 65536"/>
                <a:gd name="T15" fmla="*/ 0 w 39"/>
                <a:gd name="T16" fmla="*/ 0 h 51"/>
                <a:gd name="T17" fmla="*/ 39 w 39"/>
                <a:gd name="T18" fmla="*/ 51 h 51"/>
              </a:gdLst>
              <a:ahLst/>
              <a:cxnLst>
                <a:cxn ang="T10">
                  <a:pos x="T0" y="T1"/>
                </a:cxn>
                <a:cxn ang="T11">
                  <a:pos x="T2" y="T3"/>
                </a:cxn>
                <a:cxn ang="T12">
                  <a:pos x="T4" y="T5"/>
                </a:cxn>
                <a:cxn ang="T13">
                  <a:pos x="T6" y="T7"/>
                </a:cxn>
                <a:cxn ang="T14">
                  <a:pos x="T8" y="T9"/>
                </a:cxn>
              </a:cxnLst>
              <a:rect l="T15" t="T16" r="T17" b="T18"/>
              <a:pathLst>
                <a:path w="39" h="51">
                  <a:moveTo>
                    <a:pt x="38" y="45"/>
                  </a:moveTo>
                  <a:lnTo>
                    <a:pt x="38" y="0"/>
                  </a:lnTo>
                  <a:lnTo>
                    <a:pt x="0" y="4"/>
                  </a:lnTo>
                  <a:lnTo>
                    <a:pt x="0" y="50"/>
                  </a:lnTo>
                  <a:lnTo>
                    <a:pt x="38" y="45"/>
                  </a:lnTo>
                </a:path>
              </a:pathLst>
            </a:custGeom>
            <a:noFill/>
            <a:ln w="12700" cap="rnd">
              <a:solidFill>
                <a:srgbClr val="000000"/>
              </a:solidFill>
              <a:round/>
              <a:headEnd type="none" w="sm" len="sm"/>
              <a:tailEnd type="none" w="sm" len="sm"/>
            </a:ln>
          </p:spPr>
          <p:txBody>
            <a:bodyPr/>
            <a:lstStyle/>
            <a:p>
              <a:endParaRPr lang="en-US" sz="2400"/>
            </a:p>
          </p:txBody>
        </p:sp>
        <p:sp>
          <p:nvSpPr>
            <p:cNvPr id="530" name="Freeform 528"/>
            <p:cNvSpPr>
              <a:spLocks/>
            </p:cNvSpPr>
            <p:nvPr/>
          </p:nvSpPr>
          <p:spPr bwMode="auto">
            <a:xfrm>
              <a:off x="3546" y="3025"/>
              <a:ext cx="43" cy="85"/>
            </a:xfrm>
            <a:custGeom>
              <a:avLst/>
              <a:gdLst>
                <a:gd name="T0" fmla="*/ 42 w 43"/>
                <a:gd name="T1" fmla="*/ 75 h 85"/>
                <a:gd name="T2" fmla="*/ 42 w 43"/>
                <a:gd name="T3" fmla="*/ 0 h 85"/>
                <a:gd name="T4" fmla="*/ 0 w 43"/>
                <a:gd name="T5" fmla="*/ 4 h 85"/>
                <a:gd name="T6" fmla="*/ 0 w 43"/>
                <a:gd name="T7" fmla="*/ 84 h 85"/>
                <a:gd name="T8" fmla="*/ 42 w 43"/>
                <a:gd name="T9" fmla="*/ 75 h 85"/>
                <a:gd name="T10" fmla="*/ 0 60000 65536"/>
                <a:gd name="T11" fmla="*/ 0 60000 65536"/>
                <a:gd name="T12" fmla="*/ 0 60000 65536"/>
                <a:gd name="T13" fmla="*/ 0 60000 65536"/>
                <a:gd name="T14" fmla="*/ 0 60000 65536"/>
                <a:gd name="T15" fmla="*/ 0 w 43"/>
                <a:gd name="T16" fmla="*/ 0 h 85"/>
                <a:gd name="T17" fmla="*/ 43 w 43"/>
                <a:gd name="T18" fmla="*/ 85 h 85"/>
              </a:gdLst>
              <a:ahLst/>
              <a:cxnLst>
                <a:cxn ang="T10">
                  <a:pos x="T0" y="T1"/>
                </a:cxn>
                <a:cxn ang="T11">
                  <a:pos x="T2" y="T3"/>
                </a:cxn>
                <a:cxn ang="T12">
                  <a:pos x="T4" y="T5"/>
                </a:cxn>
                <a:cxn ang="T13">
                  <a:pos x="T6" y="T7"/>
                </a:cxn>
                <a:cxn ang="T14">
                  <a:pos x="T8" y="T9"/>
                </a:cxn>
              </a:cxnLst>
              <a:rect l="T15" t="T16" r="T17" b="T18"/>
              <a:pathLst>
                <a:path w="43" h="85">
                  <a:moveTo>
                    <a:pt x="42" y="75"/>
                  </a:moveTo>
                  <a:lnTo>
                    <a:pt x="42" y="0"/>
                  </a:lnTo>
                  <a:lnTo>
                    <a:pt x="0" y="4"/>
                  </a:lnTo>
                  <a:lnTo>
                    <a:pt x="0" y="84"/>
                  </a:lnTo>
                  <a:lnTo>
                    <a:pt x="42" y="75"/>
                  </a:lnTo>
                </a:path>
              </a:pathLst>
            </a:custGeom>
            <a:solidFill>
              <a:srgbClr val="601848"/>
            </a:solidFill>
            <a:ln w="9525" cap="rnd">
              <a:noFill/>
              <a:round/>
              <a:headEnd/>
              <a:tailEnd/>
            </a:ln>
          </p:spPr>
          <p:txBody>
            <a:bodyPr/>
            <a:lstStyle/>
            <a:p>
              <a:endParaRPr lang="en-US" sz="2400"/>
            </a:p>
          </p:txBody>
        </p:sp>
        <p:sp>
          <p:nvSpPr>
            <p:cNvPr id="531" name="Freeform 529"/>
            <p:cNvSpPr>
              <a:spLocks/>
            </p:cNvSpPr>
            <p:nvPr/>
          </p:nvSpPr>
          <p:spPr bwMode="auto">
            <a:xfrm>
              <a:off x="3546" y="3025"/>
              <a:ext cx="43" cy="85"/>
            </a:xfrm>
            <a:custGeom>
              <a:avLst/>
              <a:gdLst>
                <a:gd name="T0" fmla="*/ 42 w 43"/>
                <a:gd name="T1" fmla="*/ 75 h 85"/>
                <a:gd name="T2" fmla="*/ 42 w 43"/>
                <a:gd name="T3" fmla="*/ 0 h 85"/>
                <a:gd name="T4" fmla="*/ 0 w 43"/>
                <a:gd name="T5" fmla="*/ 4 h 85"/>
                <a:gd name="T6" fmla="*/ 0 w 43"/>
                <a:gd name="T7" fmla="*/ 84 h 85"/>
                <a:gd name="T8" fmla="*/ 42 w 43"/>
                <a:gd name="T9" fmla="*/ 75 h 85"/>
                <a:gd name="T10" fmla="*/ 0 60000 65536"/>
                <a:gd name="T11" fmla="*/ 0 60000 65536"/>
                <a:gd name="T12" fmla="*/ 0 60000 65536"/>
                <a:gd name="T13" fmla="*/ 0 60000 65536"/>
                <a:gd name="T14" fmla="*/ 0 60000 65536"/>
                <a:gd name="T15" fmla="*/ 0 w 43"/>
                <a:gd name="T16" fmla="*/ 0 h 85"/>
                <a:gd name="T17" fmla="*/ 43 w 43"/>
                <a:gd name="T18" fmla="*/ 85 h 85"/>
              </a:gdLst>
              <a:ahLst/>
              <a:cxnLst>
                <a:cxn ang="T10">
                  <a:pos x="T0" y="T1"/>
                </a:cxn>
                <a:cxn ang="T11">
                  <a:pos x="T2" y="T3"/>
                </a:cxn>
                <a:cxn ang="T12">
                  <a:pos x="T4" y="T5"/>
                </a:cxn>
                <a:cxn ang="T13">
                  <a:pos x="T6" y="T7"/>
                </a:cxn>
                <a:cxn ang="T14">
                  <a:pos x="T8" y="T9"/>
                </a:cxn>
              </a:cxnLst>
              <a:rect l="T15" t="T16" r="T17" b="T18"/>
              <a:pathLst>
                <a:path w="43" h="85">
                  <a:moveTo>
                    <a:pt x="42" y="75"/>
                  </a:moveTo>
                  <a:lnTo>
                    <a:pt x="42" y="0"/>
                  </a:lnTo>
                  <a:lnTo>
                    <a:pt x="0" y="4"/>
                  </a:lnTo>
                  <a:lnTo>
                    <a:pt x="0" y="84"/>
                  </a:lnTo>
                  <a:lnTo>
                    <a:pt x="42" y="75"/>
                  </a:lnTo>
                </a:path>
              </a:pathLst>
            </a:custGeom>
            <a:noFill/>
            <a:ln w="12700" cap="rnd">
              <a:solidFill>
                <a:srgbClr val="000000"/>
              </a:solidFill>
              <a:round/>
              <a:headEnd type="none" w="sm" len="sm"/>
              <a:tailEnd type="none" w="sm" len="sm"/>
            </a:ln>
          </p:spPr>
          <p:txBody>
            <a:bodyPr/>
            <a:lstStyle/>
            <a:p>
              <a:endParaRPr lang="en-US" sz="2400"/>
            </a:p>
          </p:txBody>
        </p:sp>
        <p:sp>
          <p:nvSpPr>
            <p:cNvPr id="532" name="Freeform 530"/>
            <p:cNvSpPr>
              <a:spLocks/>
            </p:cNvSpPr>
            <p:nvPr/>
          </p:nvSpPr>
          <p:spPr bwMode="auto">
            <a:xfrm>
              <a:off x="3629" y="3094"/>
              <a:ext cx="40" cy="35"/>
            </a:xfrm>
            <a:custGeom>
              <a:avLst/>
              <a:gdLst>
                <a:gd name="T0" fmla="*/ 39 w 40"/>
                <a:gd name="T1" fmla="*/ 25 h 35"/>
                <a:gd name="T2" fmla="*/ 39 w 40"/>
                <a:gd name="T3" fmla="*/ 0 h 35"/>
                <a:gd name="T4" fmla="*/ 0 w 40"/>
                <a:gd name="T5" fmla="*/ 5 h 35"/>
                <a:gd name="T6" fmla="*/ 0 w 40"/>
                <a:gd name="T7" fmla="*/ 34 h 35"/>
                <a:gd name="T8" fmla="*/ 39 w 40"/>
                <a:gd name="T9" fmla="*/ 25 h 35"/>
                <a:gd name="T10" fmla="*/ 0 60000 65536"/>
                <a:gd name="T11" fmla="*/ 0 60000 65536"/>
                <a:gd name="T12" fmla="*/ 0 60000 65536"/>
                <a:gd name="T13" fmla="*/ 0 60000 65536"/>
                <a:gd name="T14" fmla="*/ 0 60000 65536"/>
                <a:gd name="T15" fmla="*/ 0 w 40"/>
                <a:gd name="T16" fmla="*/ 0 h 35"/>
                <a:gd name="T17" fmla="*/ 40 w 40"/>
                <a:gd name="T18" fmla="*/ 35 h 35"/>
              </a:gdLst>
              <a:ahLst/>
              <a:cxnLst>
                <a:cxn ang="T10">
                  <a:pos x="T0" y="T1"/>
                </a:cxn>
                <a:cxn ang="T11">
                  <a:pos x="T2" y="T3"/>
                </a:cxn>
                <a:cxn ang="T12">
                  <a:pos x="T4" y="T5"/>
                </a:cxn>
                <a:cxn ang="T13">
                  <a:pos x="T6" y="T7"/>
                </a:cxn>
                <a:cxn ang="T14">
                  <a:pos x="T8" y="T9"/>
                </a:cxn>
              </a:cxnLst>
              <a:rect l="T15" t="T16" r="T17" b="T18"/>
              <a:pathLst>
                <a:path w="40" h="35">
                  <a:moveTo>
                    <a:pt x="39" y="25"/>
                  </a:moveTo>
                  <a:lnTo>
                    <a:pt x="39" y="0"/>
                  </a:lnTo>
                  <a:lnTo>
                    <a:pt x="0" y="5"/>
                  </a:lnTo>
                  <a:lnTo>
                    <a:pt x="0" y="34"/>
                  </a:lnTo>
                  <a:lnTo>
                    <a:pt x="39" y="25"/>
                  </a:lnTo>
                </a:path>
              </a:pathLst>
            </a:custGeom>
            <a:solidFill>
              <a:srgbClr val="601848"/>
            </a:solidFill>
            <a:ln w="9525" cap="rnd">
              <a:noFill/>
              <a:round/>
              <a:headEnd/>
              <a:tailEnd/>
            </a:ln>
          </p:spPr>
          <p:txBody>
            <a:bodyPr/>
            <a:lstStyle/>
            <a:p>
              <a:endParaRPr lang="en-US" sz="2400"/>
            </a:p>
          </p:txBody>
        </p:sp>
        <p:sp>
          <p:nvSpPr>
            <p:cNvPr id="533" name="Freeform 531"/>
            <p:cNvSpPr>
              <a:spLocks/>
            </p:cNvSpPr>
            <p:nvPr/>
          </p:nvSpPr>
          <p:spPr bwMode="auto">
            <a:xfrm>
              <a:off x="3629" y="3094"/>
              <a:ext cx="40" cy="35"/>
            </a:xfrm>
            <a:custGeom>
              <a:avLst/>
              <a:gdLst>
                <a:gd name="T0" fmla="*/ 39 w 40"/>
                <a:gd name="T1" fmla="*/ 25 h 35"/>
                <a:gd name="T2" fmla="*/ 39 w 40"/>
                <a:gd name="T3" fmla="*/ 0 h 35"/>
                <a:gd name="T4" fmla="*/ 0 w 40"/>
                <a:gd name="T5" fmla="*/ 5 h 35"/>
                <a:gd name="T6" fmla="*/ 0 w 40"/>
                <a:gd name="T7" fmla="*/ 34 h 35"/>
                <a:gd name="T8" fmla="*/ 39 w 40"/>
                <a:gd name="T9" fmla="*/ 25 h 35"/>
                <a:gd name="T10" fmla="*/ 0 60000 65536"/>
                <a:gd name="T11" fmla="*/ 0 60000 65536"/>
                <a:gd name="T12" fmla="*/ 0 60000 65536"/>
                <a:gd name="T13" fmla="*/ 0 60000 65536"/>
                <a:gd name="T14" fmla="*/ 0 60000 65536"/>
                <a:gd name="T15" fmla="*/ 0 w 40"/>
                <a:gd name="T16" fmla="*/ 0 h 35"/>
                <a:gd name="T17" fmla="*/ 40 w 40"/>
                <a:gd name="T18" fmla="*/ 35 h 35"/>
              </a:gdLst>
              <a:ahLst/>
              <a:cxnLst>
                <a:cxn ang="T10">
                  <a:pos x="T0" y="T1"/>
                </a:cxn>
                <a:cxn ang="T11">
                  <a:pos x="T2" y="T3"/>
                </a:cxn>
                <a:cxn ang="T12">
                  <a:pos x="T4" y="T5"/>
                </a:cxn>
                <a:cxn ang="T13">
                  <a:pos x="T6" y="T7"/>
                </a:cxn>
                <a:cxn ang="T14">
                  <a:pos x="T8" y="T9"/>
                </a:cxn>
              </a:cxnLst>
              <a:rect l="T15" t="T16" r="T17" b="T18"/>
              <a:pathLst>
                <a:path w="40" h="35">
                  <a:moveTo>
                    <a:pt x="39" y="25"/>
                  </a:moveTo>
                  <a:lnTo>
                    <a:pt x="39" y="0"/>
                  </a:lnTo>
                  <a:lnTo>
                    <a:pt x="0" y="5"/>
                  </a:lnTo>
                  <a:lnTo>
                    <a:pt x="0" y="34"/>
                  </a:lnTo>
                  <a:lnTo>
                    <a:pt x="39" y="25"/>
                  </a:lnTo>
                </a:path>
              </a:pathLst>
            </a:custGeom>
            <a:noFill/>
            <a:ln w="12700" cap="rnd">
              <a:solidFill>
                <a:srgbClr val="000000"/>
              </a:solidFill>
              <a:round/>
              <a:headEnd type="none" w="sm" len="sm"/>
              <a:tailEnd type="none" w="sm" len="sm"/>
            </a:ln>
          </p:spPr>
          <p:txBody>
            <a:bodyPr/>
            <a:lstStyle/>
            <a:p>
              <a:endParaRPr lang="en-US" sz="2400"/>
            </a:p>
          </p:txBody>
        </p:sp>
        <p:sp>
          <p:nvSpPr>
            <p:cNvPr id="534" name="Freeform 532"/>
            <p:cNvSpPr>
              <a:spLocks/>
            </p:cNvSpPr>
            <p:nvPr/>
          </p:nvSpPr>
          <p:spPr bwMode="auto">
            <a:xfrm>
              <a:off x="3477" y="2989"/>
              <a:ext cx="39" cy="103"/>
            </a:xfrm>
            <a:custGeom>
              <a:avLst/>
              <a:gdLst>
                <a:gd name="T0" fmla="*/ 38 w 39"/>
                <a:gd name="T1" fmla="*/ 96 h 103"/>
                <a:gd name="T2" fmla="*/ 38 w 39"/>
                <a:gd name="T3" fmla="*/ 0 h 103"/>
                <a:gd name="T4" fmla="*/ 0 w 39"/>
                <a:gd name="T5" fmla="*/ 4 h 103"/>
                <a:gd name="T6" fmla="*/ 0 w 39"/>
                <a:gd name="T7" fmla="*/ 102 h 103"/>
                <a:gd name="T8" fmla="*/ 38 w 39"/>
                <a:gd name="T9" fmla="*/ 96 h 103"/>
                <a:gd name="T10" fmla="*/ 0 60000 65536"/>
                <a:gd name="T11" fmla="*/ 0 60000 65536"/>
                <a:gd name="T12" fmla="*/ 0 60000 65536"/>
                <a:gd name="T13" fmla="*/ 0 60000 65536"/>
                <a:gd name="T14" fmla="*/ 0 60000 65536"/>
                <a:gd name="T15" fmla="*/ 0 w 39"/>
                <a:gd name="T16" fmla="*/ 0 h 103"/>
                <a:gd name="T17" fmla="*/ 39 w 39"/>
                <a:gd name="T18" fmla="*/ 103 h 103"/>
              </a:gdLst>
              <a:ahLst/>
              <a:cxnLst>
                <a:cxn ang="T10">
                  <a:pos x="T0" y="T1"/>
                </a:cxn>
                <a:cxn ang="T11">
                  <a:pos x="T2" y="T3"/>
                </a:cxn>
                <a:cxn ang="T12">
                  <a:pos x="T4" y="T5"/>
                </a:cxn>
                <a:cxn ang="T13">
                  <a:pos x="T6" y="T7"/>
                </a:cxn>
                <a:cxn ang="T14">
                  <a:pos x="T8" y="T9"/>
                </a:cxn>
              </a:cxnLst>
              <a:rect l="T15" t="T16" r="T17" b="T18"/>
              <a:pathLst>
                <a:path w="39" h="103">
                  <a:moveTo>
                    <a:pt x="38" y="96"/>
                  </a:moveTo>
                  <a:lnTo>
                    <a:pt x="38" y="0"/>
                  </a:lnTo>
                  <a:lnTo>
                    <a:pt x="0" y="4"/>
                  </a:lnTo>
                  <a:lnTo>
                    <a:pt x="0" y="102"/>
                  </a:lnTo>
                  <a:lnTo>
                    <a:pt x="38" y="96"/>
                  </a:lnTo>
                </a:path>
              </a:pathLst>
            </a:custGeom>
            <a:solidFill>
              <a:srgbClr val="601848"/>
            </a:solidFill>
            <a:ln w="9525" cap="rnd">
              <a:noFill/>
              <a:round/>
              <a:headEnd/>
              <a:tailEnd/>
            </a:ln>
          </p:spPr>
          <p:txBody>
            <a:bodyPr/>
            <a:lstStyle/>
            <a:p>
              <a:endParaRPr lang="en-US" sz="2400"/>
            </a:p>
          </p:txBody>
        </p:sp>
        <p:sp>
          <p:nvSpPr>
            <p:cNvPr id="535" name="Freeform 533"/>
            <p:cNvSpPr>
              <a:spLocks/>
            </p:cNvSpPr>
            <p:nvPr/>
          </p:nvSpPr>
          <p:spPr bwMode="auto">
            <a:xfrm>
              <a:off x="3477" y="2989"/>
              <a:ext cx="39" cy="103"/>
            </a:xfrm>
            <a:custGeom>
              <a:avLst/>
              <a:gdLst>
                <a:gd name="T0" fmla="*/ 38 w 39"/>
                <a:gd name="T1" fmla="*/ 96 h 103"/>
                <a:gd name="T2" fmla="*/ 38 w 39"/>
                <a:gd name="T3" fmla="*/ 0 h 103"/>
                <a:gd name="T4" fmla="*/ 0 w 39"/>
                <a:gd name="T5" fmla="*/ 4 h 103"/>
                <a:gd name="T6" fmla="*/ 0 w 39"/>
                <a:gd name="T7" fmla="*/ 102 h 103"/>
                <a:gd name="T8" fmla="*/ 38 w 39"/>
                <a:gd name="T9" fmla="*/ 96 h 103"/>
                <a:gd name="T10" fmla="*/ 0 60000 65536"/>
                <a:gd name="T11" fmla="*/ 0 60000 65536"/>
                <a:gd name="T12" fmla="*/ 0 60000 65536"/>
                <a:gd name="T13" fmla="*/ 0 60000 65536"/>
                <a:gd name="T14" fmla="*/ 0 60000 65536"/>
                <a:gd name="T15" fmla="*/ 0 w 39"/>
                <a:gd name="T16" fmla="*/ 0 h 103"/>
                <a:gd name="T17" fmla="*/ 39 w 39"/>
                <a:gd name="T18" fmla="*/ 103 h 103"/>
              </a:gdLst>
              <a:ahLst/>
              <a:cxnLst>
                <a:cxn ang="T10">
                  <a:pos x="T0" y="T1"/>
                </a:cxn>
                <a:cxn ang="T11">
                  <a:pos x="T2" y="T3"/>
                </a:cxn>
                <a:cxn ang="T12">
                  <a:pos x="T4" y="T5"/>
                </a:cxn>
                <a:cxn ang="T13">
                  <a:pos x="T6" y="T7"/>
                </a:cxn>
                <a:cxn ang="T14">
                  <a:pos x="T8" y="T9"/>
                </a:cxn>
              </a:cxnLst>
              <a:rect l="T15" t="T16" r="T17" b="T18"/>
              <a:pathLst>
                <a:path w="39" h="103">
                  <a:moveTo>
                    <a:pt x="38" y="96"/>
                  </a:moveTo>
                  <a:lnTo>
                    <a:pt x="38" y="0"/>
                  </a:lnTo>
                  <a:lnTo>
                    <a:pt x="0" y="4"/>
                  </a:lnTo>
                  <a:lnTo>
                    <a:pt x="0" y="102"/>
                  </a:lnTo>
                  <a:lnTo>
                    <a:pt x="38" y="96"/>
                  </a:lnTo>
                </a:path>
              </a:pathLst>
            </a:custGeom>
            <a:noFill/>
            <a:ln w="12700" cap="rnd">
              <a:solidFill>
                <a:srgbClr val="000000"/>
              </a:solidFill>
              <a:round/>
              <a:headEnd type="none" w="sm" len="sm"/>
              <a:tailEnd type="none" w="sm" len="sm"/>
            </a:ln>
          </p:spPr>
          <p:txBody>
            <a:bodyPr/>
            <a:lstStyle/>
            <a:p>
              <a:endParaRPr lang="en-US" sz="2400"/>
            </a:p>
          </p:txBody>
        </p:sp>
        <p:sp>
          <p:nvSpPr>
            <p:cNvPr id="536" name="Freeform 534"/>
            <p:cNvSpPr>
              <a:spLocks/>
            </p:cNvSpPr>
            <p:nvPr/>
          </p:nvSpPr>
          <p:spPr bwMode="auto">
            <a:xfrm>
              <a:off x="3384" y="3026"/>
              <a:ext cx="30" cy="51"/>
            </a:xfrm>
            <a:custGeom>
              <a:avLst/>
              <a:gdLst>
                <a:gd name="T0" fmla="*/ 29 w 30"/>
                <a:gd name="T1" fmla="*/ 50 h 51"/>
                <a:gd name="T2" fmla="*/ 29 w 30"/>
                <a:gd name="T3" fmla="*/ 4 h 51"/>
                <a:gd name="T4" fmla="*/ 0 w 30"/>
                <a:gd name="T5" fmla="*/ 0 h 51"/>
                <a:gd name="T6" fmla="*/ 2 w 30"/>
                <a:gd name="T7" fmla="*/ 44 h 51"/>
                <a:gd name="T8" fmla="*/ 29 w 30"/>
                <a:gd name="T9" fmla="*/ 50 h 51"/>
                <a:gd name="T10" fmla="*/ 0 60000 65536"/>
                <a:gd name="T11" fmla="*/ 0 60000 65536"/>
                <a:gd name="T12" fmla="*/ 0 60000 65536"/>
                <a:gd name="T13" fmla="*/ 0 60000 65536"/>
                <a:gd name="T14" fmla="*/ 0 60000 65536"/>
                <a:gd name="T15" fmla="*/ 0 w 30"/>
                <a:gd name="T16" fmla="*/ 0 h 51"/>
                <a:gd name="T17" fmla="*/ 30 w 30"/>
                <a:gd name="T18" fmla="*/ 51 h 51"/>
              </a:gdLst>
              <a:ahLst/>
              <a:cxnLst>
                <a:cxn ang="T10">
                  <a:pos x="T0" y="T1"/>
                </a:cxn>
                <a:cxn ang="T11">
                  <a:pos x="T2" y="T3"/>
                </a:cxn>
                <a:cxn ang="T12">
                  <a:pos x="T4" y="T5"/>
                </a:cxn>
                <a:cxn ang="T13">
                  <a:pos x="T6" y="T7"/>
                </a:cxn>
                <a:cxn ang="T14">
                  <a:pos x="T8" y="T9"/>
                </a:cxn>
              </a:cxnLst>
              <a:rect l="T15" t="T16" r="T17" b="T18"/>
              <a:pathLst>
                <a:path w="30" h="51">
                  <a:moveTo>
                    <a:pt x="29" y="50"/>
                  </a:moveTo>
                  <a:lnTo>
                    <a:pt x="29" y="4"/>
                  </a:lnTo>
                  <a:lnTo>
                    <a:pt x="0" y="0"/>
                  </a:lnTo>
                  <a:lnTo>
                    <a:pt x="2" y="44"/>
                  </a:lnTo>
                  <a:lnTo>
                    <a:pt x="29" y="50"/>
                  </a:lnTo>
                </a:path>
              </a:pathLst>
            </a:custGeom>
            <a:solidFill>
              <a:srgbClr val="802060"/>
            </a:solidFill>
            <a:ln w="9525" cap="rnd">
              <a:noFill/>
              <a:round/>
              <a:headEnd/>
              <a:tailEnd/>
            </a:ln>
          </p:spPr>
          <p:txBody>
            <a:bodyPr/>
            <a:lstStyle/>
            <a:p>
              <a:endParaRPr lang="en-US" sz="2400"/>
            </a:p>
          </p:txBody>
        </p:sp>
        <p:sp>
          <p:nvSpPr>
            <p:cNvPr id="537" name="Freeform 535"/>
            <p:cNvSpPr>
              <a:spLocks/>
            </p:cNvSpPr>
            <p:nvPr/>
          </p:nvSpPr>
          <p:spPr bwMode="auto">
            <a:xfrm>
              <a:off x="3384" y="3026"/>
              <a:ext cx="30" cy="51"/>
            </a:xfrm>
            <a:custGeom>
              <a:avLst/>
              <a:gdLst>
                <a:gd name="T0" fmla="*/ 29 w 30"/>
                <a:gd name="T1" fmla="*/ 50 h 51"/>
                <a:gd name="T2" fmla="*/ 29 w 30"/>
                <a:gd name="T3" fmla="*/ 4 h 51"/>
                <a:gd name="T4" fmla="*/ 0 w 30"/>
                <a:gd name="T5" fmla="*/ 0 h 51"/>
                <a:gd name="T6" fmla="*/ 2 w 30"/>
                <a:gd name="T7" fmla="*/ 44 h 51"/>
                <a:gd name="T8" fmla="*/ 29 w 30"/>
                <a:gd name="T9" fmla="*/ 50 h 51"/>
                <a:gd name="T10" fmla="*/ 0 60000 65536"/>
                <a:gd name="T11" fmla="*/ 0 60000 65536"/>
                <a:gd name="T12" fmla="*/ 0 60000 65536"/>
                <a:gd name="T13" fmla="*/ 0 60000 65536"/>
                <a:gd name="T14" fmla="*/ 0 60000 65536"/>
                <a:gd name="T15" fmla="*/ 0 w 30"/>
                <a:gd name="T16" fmla="*/ 0 h 51"/>
                <a:gd name="T17" fmla="*/ 30 w 30"/>
                <a:gd name="T18" fmla="*/ 51 h 51"/>
              </a:gdLst>
              <a:ahLst/>
              <a:cxnLst>
                <a:cxn ang="T10">
                  <a:pos x="T0" y="T1"/>
                </a:cxn>
                <a:cxn ang="T11">
                  <a:pos x="T2" y="T3"/>
                </a:cxn>
                <a:cxn ang="T12">
                  <a:pos x="T4" y="T5"/>
                </a:cxn>
                <a:cxn ang="T13">
                  <a:pos x="T6" y="T7"/>
                </a:cxn>
                <a:cxn ang="T14">
                  <a:pos x="T8" y="T9"/>
                </a:cxn>
              </a:cxnLst>
              <a:rect l="T15" t="T16" r="T17" b="T18"/>
              <a:pathLst>
                <a:path w="30" h="51">
                  <a:moveTo>
                    <a:pt x="29" y="50"/>
                  </a:moveTo>
                  <a:lnTo>
                    <a:pt x="29" y="4"/>
                  </a:lnTo>
                  <a:lnTo>
                    <a:pt x="0" y="0"/>
                  </a:lnTo>
                  <a:lnTo>
                    <a:pt x="2" y="44"/>
                  </a:lnTo>
                  <a:lnTo>
                    <a:pt x="29" y="50"/>
                  </a:lnTo>
                </a:path>
              </a:pathLst>
            </a:custGeom>
            <a:noFill/>
            <a:ln w="12700" cap="rnd">
              <a:solidFill>
                <a:srgbClr val="000000"/>
              </a:solidFill>
              <a:round/>
              <a:headEnd type="none" w="sm" len="sm"/>
              <a:tailEnd type="none" w="sm" len="sm"/>
            </a:ln>
          </p:spPr>
          <p:txBody>
            <a:bodyPr/>
            <a:lstStyle/>
            <a:p>
              <a:endParaRPr lang="en-US" sz="2400"/>
            </a:p>
          </p:txBody>
        </p:sp>
        <p:sp>
          <p:nvSpPr>
            <p:cNvPr id="538" name="Freeform 536"/>
            <p:cNvSpPr>
              <a:spLocks/>
            </p:cNvSpPr>
            <p:nvPr/>
          </p:nvSpPr>
          <p:spPr bwMode="auto">
            <a:xfrm>
              <a:off x="3442" y="2989"/>
              <a:ext cx="36" cy="103"/>
            </a:xfrm>
            <a:custGeom>
              <a:avLst/>
              <a:gdLst>
                <a:gd name="T0" fmla="*/ 35 w 36"/>
                <a:gd name="T1" fmla="*/ 102 h 103"/>
                <a:gd name="T2" fmla="*/ 35 w 36"/>
                <a:gd name="T3" fmla="*/ 4 h 103"/>
                <a:gd name="T4" fmla="*/ 0 w 36"/>
                <a:gd name="T5" fmla="*/ 0 h 103"/>
                <a:gd name="T6" fmla="*/ 2 w 36"/>
                <a:gd name="T7" fmla="*/ 93 h 103"/>
                <a:gd name="T8" fmla="*/ 35 w 36"/>
                <a:gd name="T9" fmla="*/ 102 h 103"/>
                <a:gd name="T10" fmla="*/ 0 60000 65536"/>
                <a:gd name="T11" fmla="*/ 0 60000 65536"/>
                <a:gd name="T12" fmla="*/ 0 60000 65536"/>
                <a:gd name="T13" fmla="*/ 0 60000 65536"/>
                <a:gd name="T14" fmla="*/ 0 60000 65536"/>
                <a:gd name="T15" fmla="*/ 0 w 36"/>
                <a:gd name="T16" fmla="*/ 0 h 103"/>
                <a:gd name="T17" fmla="*/ 36 w 36"/>
                <a:gd name="T18" fmla="*/ 103 h 103"/>
              </a:gdLst>
              <a:ahLst/>
              <a:cxnLst>
                <a:cxn ang="T10">
                  <a:pos x="T0" y="T1"/>
                </a:cxn>
                <a:cxn ang="T11">
                  <a:pos x="T2" y="T3"/>
                </a:cxn>
                <a:cxn ang="T12">
                  <a:pos x="T4" y="T5"/>
                </a:cxn>
                <a:cxn ang="T13">
                  <a:pos x="T6" y="T7"/>
                </a:cxn>
                <a:cxn ang="T14">
                  <a:pos x="T8" y="T9"/>
                </a:cxn>
              </a:cxnLst>
              <a:rect l="T15" t="T16" r="T17" b="T18"/>
              <a:pathLst>
                <a:path w="36" h="103">
                  <a:moveTo>
                    <a:pt x="35" y="102"/>
                  </a:moveTo>
                  <a:lnTo>
                    <a:pt x="35" y="4"/>
                  </a:lnTo>
                  <a:lnTo>
                    <a:pt x="0" y="0"/>
                  </a:lnTo>
                  <a:lnTo>
                    <a:pt x="2" y="93"/>
                  </a:lnTo>
                  <a:lnTo>
                    <a:pt x="35" y="102"/>
                  </a:lnTo>
                </a:path>
              </a:pathLst>
            </a:custGeom>
            <a:solidFill>
              <a:srgbClr val="802060"/>
            </a:solidFill>
            <a:ln w="9525" cap="rnd">
              <a:noFill/>
              <a:round/>
              <a:headEnd/>
              <a:tailEnd/>
            </a:ln>
          </p:spPr>
          <p:txBody>
            <a:bodyPr/>
            <a:lstStyle/>
            <a:p>
              <a:endParaRPr lang="en-US" sz="2400"/>
            </a:p>
          </p:txBody>
        </p:sp>
        <p:sp>
          <p:nvSpPr>
            <p:cNvPr id="539" name="Freeform 537"/>
            <p:cNvSpPr>
              <a:spLocks/>
            </p:cNvSpPr>
            <p:nvPr/>
          </p:nvSpPr>
          <p:spPr bwMode="auto">
            <a:xfrm>
              <a:off x="3442" y="2989"/>
              <a:ext cx="36" cy="103"/>
            </a:xfrm>
            <a:custGeom>
              <a:avLst/>
              <a:gdLst>
                <a:gd name="T0" fmla="*/ 35 w 36"/>
                <a:gd name="T1" fmla="*/ 102 h 103"/>
                <a:gd name="T2" fmla="*/ 35 w 36"/>
                <a:gd name="T3" fmla="*/ 4 h 103"/>
                <a:gd name="T4" fmla="*/ 0 w 36"/>
                <a:gd name="T5" fmla="*/ 0 h 103"/>
                <a:gd name="T6" fmla="*/ 2 w 36"/>
                <a:gd name="T7" fmla="*/ 93 h 103"/>
                <a:gd name="T8" fmla="*/ 35 w 36"/>
                <a:gd name="T9" fmla="*/ 102 h 103"/>
                <a:gd name="T10" fmla="*/ 0 60000 65536"/>
                <a:gd name="T11" fmla="*/ 0 60000 65536"/>
                <a:gd name="T12" fmla="*/ 0 60000 65536"/>
                <a:gd name="T13" fmla="*/ 0 60000 65536"/>
                <a:gd name="T14" fmla="*/ 0 60000 65536"/>
                <a:gd name="T15" fmla="*/ 0 w 36"/>
                <a:gd name="T16" fmla="*/ 0 h 103"/>
                <a:gd name="T17" fmla="*/ 36 w 36"/>
                <a:gd name="T18" fmla="*/ 103 h 103"/>
              </a:gdLst>
              <a:ahLst/>
              <a:cxnLst>
                <a:cxn ang="T10">
                  <a:pos x="T0" y="T1"/>
                </a:cxn>
                <a:cxn ang="T11">
                  <a:pos x="T2" y="T3"/>
                </a:cxn>
                <a:cxn ang="T12">
                  <a:pos x="T4" y="T5"/>
                </a:cxn>
                <a:cxn ang="T13">
                  <a:pos x="T6" y="T7"/>
                </a:cxn>
                <a:cxn ang="T14">
                  <a:pos x="T8" y="T9"/>
                </a:cxn>
              </a:cxnLst>
              <a:rect l="T15" t="T16" r="T17" b="T18"/>
              <a:pathLst>
                <a:path w="36" h="103">
                  <a:moveTo>
                    <a:pt x="35" y="102"/>
                  </a:moveTo>
                  <a:lnTo>
                    <a:pt x="35" y="4"/>
                  </a:lnTo>
                  <a:lnTo>
                    <a:pt x="0" y="0"/>
                  </a:lnTo>
                  <a:lnTo>
                    <a:pt x="2" y="93"/>
                  </a:lnTo>
                  <a:lnTo>
                    <a:pt x="35" y="102"/>
                  </a:lnTo>
                </a:path>
              </a:pathLst>
            </a:custGeom>
            <a:noFill/>
            <a:ln w="12700" cap="rnd">
              <a:solidFill>
                <a:srgbClr val="000000"/>
              </a:solidFill>
              <a:round/>
              <a:headEnd type="none" w="sm" len="sm"/>
              <a:tailEnd type="none" w="sm" len="sm"/>
            </a:ln>
          </p:spPr>
          <p:txBody>
            <a:bodyPr/>
            <a:lstStyle/>
            <a:p>
              <a:endParaRPr lang="en-US" sz="2400"/>
            </a:p>
          </p:txBody>
        </p:sp>
        <p:sp>
          <p:nvSpPr>
            <p:cNvPr id="540" name="Freeform 538"/>
            <p:cNvSpPr>
              <a:spLocks/>
            </p:cNvSpPr>
            <p:nvPr/>
          </p:nvSpPr>
          <p:spPr bwMode="auto">
            <a:xfrm>
              <a:off x="3585" y="3091"/>
              <a:ext cx="44" cy="38"/>
            </a:xfrm>
            <a:custGeom>
              <a:avLst/>
              <a:gdLst>
                <a:gd name="T0" fmla="*/ 43 w 44"/>
                <a:gd name="T1" fmla="*/ 37 h 38"/>
                <a:gd name="T2" fmla="*/ 43 w 44"/>
                <a:gd name="T3" fmla="*/ 8 h 38"/>
                <a:gd name="T4" fmla="*/ 0 w 44"/>
                <a:gd name="T5" fmla="*/ 0 h 38"/>
                <a:gd name="T6" fmla="*/ 0 w 44"/>
                <a:gd name="T7" fmla="*/ 26 h 38"/>
                <a:gd name="T8" fmla="*/ 43 w 44"/>
                <a:gd name="T9" fmla="*/ 37 h 38"/>
                <a:gd name="T10" fmla="*/ 0 60000 65536"/>
                <a:gd name="T11" fmla="*/ 0 60000 65536"/>
                <a:gd name="T12" fmla="*/ 0 60000 65536"/>
                <a:gd name="T13" fmla="*/ 0 60000 65536"/>
                <a:gd name="T14" fmla="*/ 0 60000 65536"/>
                <a:gd name="T15" fmla="*/ 0 w 44"/>
                <a:gd name="T16" fmla="*/ 0 h 38"/>
                <a:gd name="T17" fmla="*/ 44 w 44"/>
                <a:gd name="T18" fmla="*/ 38 h 38"/>
              </a:gdLst>
              <a:ahLst/>
              <a:cxnLst>
                <a:cxn ang="T10">
                  <a:pos x="T0" y="T1"/>
                </a:cxn>
                <a:cxn ang="T11">
                  <a:pos x="T2" y="T3"/>
                </a:cxn>
                <a:cxn ang="T12">
                  <a:pos x="T4" y="T5"/>
                </a:cxn>
                <a:cxn ang="T13">
                  <a:pos x="T6" y="T7"/>
                </a:cxn>
                <a:cxn ang="T14">
                  <a:pos x="T8" y="T9"/>
                </a:cxn>
              </a:cxnLst>
              <a:rect l="T15" t="T16" r="T17" b="T18"/>
              <a:pathLst>
                <a:path w="44" h="38">
                  <a:moveTo>
                    <a:pt x="43" y="37"/>
                  </a:moveTo>
                  <a:lnTo>
                    <a:pt x="43" y="8"/>
                  </a:lnTo>
                  <a:lnTo>
                    <a:pt x="0" y="0"/>
                  </a:lnTo>
                  <a:lnTo>
                    <a:pt x="0" y="26"/>
                  </a:lnTo>
                  <a:lnTo>
                    <a:pt x="43" y="37"/>
                  </a:lnTo>
                </a:path>
              </a:pathLst>
            </a:custGeom>
            <a:solidFill>
              <a:srgbClr val="802060"/>
            </a:solidFill>
            <a:ln w="9525" cap="rnd">
              <a:noFill/>
              <a:round/>
              <a:headEnd/>
              <a:tailEnd/>
            </a:ln>
          </p:spPr>
          <p:txBody>
            <a:bodyPr/>
            <a:lstStyle/>
            <a:p>
              <a:endParaRPr lang="en-US" sz="2400"/>
            </a:p>
          </p:txBody>
        </p:sp>
        <p:sp>
          <p:nvSpPr>
            <p:cNvPr id="541" name="Freeform 539"/>
            <p:cNvSpPr>
              <a:spLocks/>
            </p:cNvSpPr>
            <p:nvPr/>
          </p:nvSpPr>
          <p:spPr bwMode="auto">
            <a:xfrm>
              <a:off x="3585" y="3091"/>
              <a:ext cx="44" cy="38"/>
            </a:xfrm>
            <a:custGeom>
              <a:avLst/>
              <a:gdLst>
                <a:gd name="T0" fmla="*/ 43 w 44"/>
                <a:gd name="T1" fmla="*/ 37 h 38"/>
                <a:gd name="T2" fmla="*/ 43 w 44"/>
                <a:gd name="T3" fmla="*/ 8 h 38"/>
                <a:gd name="T4" fmla="*/ 0 w 44"/>
                <a:gd name="T5" fmla="*/ 0 h 38"/>
                <a:gd name="T6" fmla="*/ 0 w 44"/>
                <a:gd name="T7" fmla="*/ 26 h 38"/>
                <a:gd name="T8" fmla="*/ 43 w 44"/>
                <a:gd name="T9" fmla="*/ 37 h 38"/>
                <a:gd name="T10" fmla="*/ 0 60000 65536"/>
                <a:gd name="T11" fmla="*/ 0 60000 65536"/>
                <a:gd name="T12" fmla="*/ 0 60000 65536"/>
                <a:gd name="T13" fmla="*/ 0 60000 65536"/>
                <a:gd name="T14" fmla="*/ 0 60000 65536"/>
                <a:gd name="T15" fmla="*/ 0 w 44"/>
                <a:gd name="T16" fmla="*/ 0 h 38"/>
                <a:gd name="T17" fmla="*/ 44 w 44"/>
                <a:gd name="T18" fmla="*/ 38 h 38"/>
              </a:gdLst>
              <a:ahLst/>
              <a:cxnLst>
                <a:cxn ang="T10">
                  <a:pos x="T0" y="T1"/>
                </a:cxn>
                <a:cxn ang="T11">
                  <a:pos x="T2" y="T3"/>
                </a:cxn>
                <a:cxn ang="T12">
                  <a:pos x="T4" y="T5"/>
                </a:cxn>
                <a:cxn ang="T13">
                  <a:pos x="T6" y="T7"/>
                </a:cxn>
                <a:cxn ang="T14">
                  <a:pos x="T8" y="T9"/>
                </a:cxn>
              </a:cxnLst>
              <a:rect l="T15" t="T16" r="T17" b="T18"/>
              <a:pathLst>
                <a:path w="44" h="38">
                  <a:moveTo>
                    <a:pt x="43" y="37"/>
                  </a:moveTo>
                  <a:lnTo>
                    <a:pt x="43" y="8"/>
                  </a:lnTo>
                  <a:lnTo>
                    <a:pt x="0" y="0"/>
                  </a:lnTo>
                  <a:lnTo>
                    <a:pt x="0" y="26"/>
                  </a:lnTo>
                  <a:lnTo>
                    <a:pt x="43" y="37"/>
                  </a:lnTo>
                </a:path>
              </a:pathLst>
            </a:custGeom>
            <a:noFill/>
            <a:ln w="12700" cap="rnd">
              <a:solidFill>
                <a:srgbClr val="000000"/>
              </a:solidFill>
              <a:round/>
              <a:headEnd type="none" w="sm" len="sm"/>
              <a:tailEnd type="none" w="sm" len="sm"/>
            </a:ln>
          </p:spPr>
          <p:txBody>
            <a:bodyPr/>
            <a:lstStyle/>
            <a:p>
              <a:endParaRPr lang="en-US" sz="2400"/>
            </a:p>
          </p:txBody>
        </p:sp>
        <p:sp>
          <p:nvSpPr>
            <p:cNvPr id="542" name="Freeform 540"/>
            <p:cNvSpPr>
              <a:spLocks/>
            </p:cNvSpPr>
            <p:nvPr/>
          </p:nvSpPr>
          <p:spPr bwMode="auto">
            <a:xfrm>
              <a:off x="3510" y="3023"/>
              <a:ext cx="37" cy="87"/>
            </a:xfrm>
            <a:custGeom>
              <a:avLst/>
              <a:gdLst>
                <a:gd name="T0" fmla="*/ 36 w 37"/>
                <a:gd name="T1" fmla="*/ 86 h 87"/>
                <a:gd name="T2" fmla="*/ 36 w 37"/>
                <a:gd name="T3" fmla="*/ 6 h 87"/>
                <a:gd name="T4" fmla="*/ 0 w 37"/>
                <a:gd name="T5" fmla="*/ 0 h 87"/>
                <a:gd name="T6" fmla="*/ 0 w 37"/>
                <a:gd name="T7" fmla="*/ 76 h 87"/>
                <a:gd name="T8" fmla="*/ 36 w 37"/>
                <a:gd name="T9" fmla="*/ 86 h 87"/>
                <a:gd name="T10" fmla="*/ 0 60000 65536"/>
                <a:gd name="T11" fmla="*/ 0 60000 65536"/>
                <a:gd name="T12" fmla="*/ 0 60000 65536"/>
                <a:gd name="T13" fmla="*/ 0 60000 65536"/>
                <a:gd name="T14" fmla="*/ 0 60000 65536"/>
                <a:gd name="T15" fmla="*/ 0 w 37"/>
                <a:gd name="T16" fmla="*/ 0 h 87"/>
                <a:gd name="T17" fmla="*/ 37 w 37"/>
                <a:gd name="T18" fmla="*/ 87 h 87"/>
              </a:gdLst>
              <a:ahLst/>
              <a:cxnLst>
                <a:cxn ang="T10">
                  <a:pos x="T0" y="T1"/>
                </a:cxn>
                <a:cxn ang="T11">
                  <a:pos x="T2" y="T3"/>
                </a:cxn>
                <a:cxn ang="T12">
                  <a:pos x="T4" y="T5"/>
                </a:cxn>
                <a:cxn ang="T13">
                  <a:pos x="T6" y="T7"/>
                </a:cxn>
                <a:cxn ang="T14">
                  <a:pos x="T8" y="T9"/>
                </a:cxn>
              </a:cxnLst>
              <a:rect l="T15" t="T16" r="T17" b="T18"/>
              <a:pathLst>
                <a:path w="37" h="87">
                  <a:moveTo>
                    <a:pt x="36" y="86"/>
                  </a:moveTo>
                  <a:lnTo>
                    <a:pt x="36" y="6"/>
                  </a:lnTo>
                  <a:lnTo>
                    <a:pt x="0" y="0"/>
                  </a:lnTo>
                  <a:lnTo>
                    <a:pt x="0" y="76"/>
                  </a:lnTo>
                  <a:lnTo>
                    <a:pt x="36" y="86"/>
                  </a:lnTo>
                </a:path>
              </a:pathLst>
            </a:custGeom>
            <a:solidFill>
              <a:srgbClr val="802060"/>
            </a:solidFill>
            <a:ln w="9525" cap="rnd">
              <a:noFill/>
              <a:round/>
              <a:headEnd/>
              <a:tailEnd/>
            </a:ln>
          </p:spPr>
          <p:txBody>
            <a:bodyPr/>
            <a:lstStyle/>
            <a:p>
              <a:endParaRPr lang="en-US" sz="2400"/>
            </a:p>
          </p:txBody>
        </p:sp>
        <p:sp>
          <p:nvSpPr>
            <p:cNvPr id="543" name="Freeform 541"/>
            <p:cNvSpPr>
              <a:spLocks/>
            </p:cNvSpPr>
            <p:nvPr/>
          </p:nvSpPr>
          <p:spPr bwMode="auto">
            <a:xfrm>
              <a:off x="3510" y="3023"/>
              <a:ext cx="37" cy="87"/>
            </a:xfrm>
            <a:custGeom>
              <a:avLst/>
              <a:gdLst>
                <a:gd name="T0" fmla="*/ 36 w 37"/>
                <a:gd name="T1" fmla="*/ 86 h 87"/>
                <a:gd name="T2" fmla="*/ 36 w 37"/>
                <a:gd name="T3" fmla="*/ 6 h 87"/>
                <a:gd name="T4" fmla="*/ 0 w 37"/>
                <a:gd name="T5" fmla="*/ 0 h 87"/>
                <a:gd name="T6" fmla="*/ 0 w 37"/>
                <a:gd name="T7" fmla="*/ 76 h 87"/>
                <a:gd name="T8" fmla="*/ 36 w 37"/>
                <a:gd name="T9" fmla="*/ 86 h 87"/>
                <a:gd name="T10" fmla="*/ 0 60000 65536"/>
                <a:gd name="T11" fmla="*/ 0 60000 65536"/>
                <a:gd name="T12" fmla="*/ 0 60000 65536"/>
                <a:gd name="T13" fmla="*/ 0 60000 65536"/>
                <a:gd name="T14" fmla="*/ 0 60000 65536"/>
                <a:gd name="T15" fmla="*/ 0 w 37"/>
                <a:gd name="T16" fmla="*/ 0 h 87"/>
                <a:gd name="T17" fmla="*/ 37 w 37"/>
                <a:gd name="T18" fmla="*/ 87 h 87"/>
              </a:gdLst>
              <a:ahLst/>
              <a:cxnLst>
                <a:cxn ang="T10">
                  <a:pos x="T0" y="T1"/>
                </a:cxn>
                <a:cxn ang="T11">
                  <a:pos x="T2" y="T3"/>
                </a:cxn>
                <a:cxn ang="T12">
                  <a:pos x="T4" y="T5"/>
                </a:cxn>
                <a:cxn ang="T13">
                  <a:pos x="T6" y="T7"/>
                </a:cxn>
                <a:cxn ang="T14">
                  <a:pos x="T8" y="T9"/>
                </a:cxn>
              </a:cxnLst>
              <a:rect l="T15" t="T16" r="T17" b="T18"/>
              <a:pathLst>
                <a:path w="37" h="87">
                  <a:moveTo>
                    <a:pt x="36" y="86"/>
                  </a:moveTo>
                  <a:lnTo>
                    <a:pt x="36" y="6"/>
                  </a:lnTo>
                  <a:lnTo>
                    <a:pt x="0" y="0"/>
                  </a:lnTo>
                  <a:lnTo>
                    <a:pt x="0" y="76"/>
                  </a:lnTo>
                  <a:lnTo>
                    <a:pt x="36" y="86"/>
                  </a:lnTo>
                </a:path>
              </a:pathLst>
            </a:custGeom>
            <a:noFill/>
            <a:ln w="12700" cap="rnd">
              <a:solidFill>
                <a:srgbClr val="000000"/>
              </a:solidFill>
              <a:round/>
              <a:headEnd type="none" w="sm" len="sm"/>
              <a:tailEnd type="none" w="sm" len="sm"/>
            </a:ln>
          </p:spPr>
          <p:txBody>
            <a:bodyPr/>
            <a:lstStyle/>
            <a:p>
              <a:endParaRPr lang="en-US" sz="2400"/>
            </a:p>
          </p:txBody>
        </p:sp>
        <p:sp>
          <p:nvSpPr>
            <p:cNvPr id="544" name="Freeform 542"/>
            <p:cNvSpPr>
              <a:spLocks/>
            </p:cNvSpPr>
            <p:nvPr/>
          </p:nvSpPr>
          <p:spPr bwMode="auto">
            <a:xfrm>
              <a:off x="3029" y="3515"/>
              <a:ext cx="34" cy="59"/>
            </a:xfrm>
            <a:custGeom>
              <a:avLst/>
              <a:gdLst>
                <a:gd name="T0" fmla="*/ 33 w 34"/>
                <a:gd name="T1" fmla="*/ 11 h 59"/>
                <a:gd name="T2" fmla="*/ 33 w 34"/>
                <a:gd name="T3" fmla="*/ 58 h 59"/>
                <a:gd name="T4" fmla="*/ 0 w 34"/>
                <a:gd name="T5" fmla="*/ 46 h 59"/>
                <a:gd name="T6" fmla="*/ 0 w 34"/>
                <a:gd name="T7" fmla="*/ 0 h 59"/>
                <a:gd name="T8" fmla="*/ 33 w 34"/>
                <a:gd name="T9" fmla="*/ 1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3" y="11"/>
                  </a:moveTo>
                  <a:lnTo>
                    <a:pt x="33" y="58"/>
                  </a:lnTo>
                  <a:lnTo>
                    <a:pt x="0" y="46"/>
                  </a:lnTo>
                  <a:lnTo>
                    <a:pt x="0" y="0"/>
                  </a:lnTo>
                  <a:lnTo>
                    <a:pt x="33" y="11"/>
                  </a:lnTo>
                </a:path>
              </a:pathLst>
            </a:custGeom>
            <a:solidFill>
              <a:srgbClr val="802060"/>
            </a:solidFill>
            <a:ln w="9525" cap="rnd">
              <a:noFill/>
              <a:round/>
              <a:headEnd/>
              <a:tailEnd/>
            </a:ln>
          </p:spPr>
          <p:txBody>
            <a:bodyPr/>
            <a:lstStyle/>
            <a:p>
              <a:endParaRPr lang="en-US" sz="2400"/>
            </a:p>
          </p:txBody>
        </p:sp>
        <p:sp>
          <p:nvSpPr>
            <p:cNvPr id="545" name="Freeform 543"/>
            <p:cNvSpPr>
              <a:spLocks/>
            </p:cNvSpPr>
            <p:nvPr/>
          </p:nvSpPr>
          <p:spPr bwMode="auto">
            <a:xfrm>
              <a:off x="3029" y="3515"/>
              <a:ext cx="34" cy="59"/>
            </a:xfrm>
            <a:custGeom>
              <a:avLst/>
              <a:gdLst>
                <a:gd name="T0" fmla="*/ 33 w 34"/>
                <a:gd name="T1" fmla="*/ 11 h 59"/>
                <a:gd name="T2" fmla="*/ 33 w 34"/>
                <a:gd name="T3" fmla="*/ 58 h 59"/>
                <a:gd name="T4" fmla="*/ 0 w 34"/>
                <a:gd name="T5" fmla="*/ 46 h 59"/>
                <a:gd name="T6" fmla="*/ 0 w 34"/>
                <a:gd name="T7" fmla="*/ 0 h 59"/>
                <a:gd name="T8" fmla="*/ 33 w 34"/>
                <a:gd name="T9" fmla="*/ 1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3" y="11"/>
                  </a:moveTo>
                  <a:lnTo>
                    <a:pt x="33" y="58"/>
                  </a:lnTo>
                  <a:lnTo>
                    <a:pt x="0" y="46"/>
                  </a:lnTo>
                  <a:lnTo>
                    <a:pt x="0" y="0"/>
                  </a:lnTo>
                  <a:lnTo>
                    <a:pt x="33" y="11"/>
                  </a:lnTo>
                </a:path>
              </a:pathLst>
            </a:custGeom>
            <a:noFill/>
            <a:ln w="12700" cap="rnd">
              <a:solidFill>
                <a:srgbClr val="000000"/>
              </a:solidFill>
              <a:round/>
              <a:headEnd type="none" w="sm" len="sm"/>
              <a:tailEnd type="none" w="sm" len="sm"/>
            </a:ln>
          </p:spPr>
          <p:txBody>
            <a:bodyPr/>
            <a:lstStyle/>
            <a:p>
              <a:endParaRPr lang="en-US" sz="2400"/>
            </a:p>
          </p:txBody>
        </p:sp>
        <p:sp>
          <p:nvSpPr>
            <p:cNvPr id="546" name="Freeform 544"/>
            <p:cNvSpPr>
              <a:spLocks/>
            </p:cNvSpPr>
            <p:nvPr/>
          </p:nvSpPr>
          <p:spPr bwMode="auto">
            <a:xfrm>
              <a:off x="3127" y="3532"/>
              <a:ext cx="35" cy="61"/>
            </a:xfrm>
            <a:custGeom>
              <a:avLst/>
              <a:gdLst>
                <a:gd name="T0" fmla="*/ 34 w 35"/>
                <a:gd name="T1" fmla="*/ 13 h 61"/>
                <a:gd name="T2" fmla="*/ 34 w 35"/>
                <a:gd name="T3" fmla="*/ 60 h 61"/>
                <a:gd name="T4" fmla="*/ 0 w 35"/>
                <a:gd name="T5" fmla="*/ 46 h 61"/>
                <a:gd name="T6" fmla="*/ 0 w 35"/>
                <a:gd name="T7" fmla="*/ 0 h 61"/>
                <a:gd name="T8" fmla="*/ 34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3"/>
                  </a:moveTo>
                  <a:lnTo>
                    <a:pt x="34" y="60"/>
                  </a:lnTo>
                  <a:lnTo>
                    <a:pt x="0" y="46"/>
                  </a:lnTo>
                  <a:lnTo>
                    <a:pt x="0" y="0"/>
                  </a:lnTo>
                  <a:lnTo>
                    <a:pt x="34" y="13"/>
                  </a:lnTo>
                </a:path>
              </a:pathLst>
            </a:custGeom>
            <a:solidFill>
              <a:srgbClr val="802060"/>
            </a:solidFill>
            <a:ln w="9525" cap="rnd">
              <a:noFill/>
              <a:round/>
              <a:headEnd/>
              <a:tailEnd/>
            </a:ln>
          </p:spPr>
          <p:txBody>
            <a:bodyPr/>
            <a:lstStyle/>
            <a:p>
              <a:endParaRPr lang="en-US" sz="2400"/>
            </a:p>
          </p:txBody>
        </p:sp>
        <p:sp>
          <p:nvSpPr>
            <p:cNvPr id="547" name="Freeform 545"/>
            <p:cNvSpPr>
              <a:spLocks/>
            </p:cNvSpPr>
            <p:nvPr/>
          </p:nvSpPr>
          <p:spPr bwMode="auto">
            <a:xfrm>
              <a:off x="3127" y="3532"/>
              <a:ext cx="35" cy="61"/>
            </a:xfrm>
            <a:custGeom>
              <a:avLst/>
              <a:gdLst>
                <a:gd name="T0" fmla="*/ 34 w 35"/>
                <a:gd name="T1" fmla="*/ 13 h 61"/>
                <a:gd name="T2" fmla="*/ 34 w 35"/>
                <a:gd name="T3" fmla="*/ 60 h 61"/>
                <a:gd name="T4" fmla="*/ 0 w 35"/>
                <a:gd name="T5" fmla="*/ 46 h 61"/>
                <a:gd name="T6" fmla="*/ 0 w 35"/>
                <a:gd name="T7" fmla="*/ 0 h 61"/>
                <a:gd name="T8" fmla="*/ 34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3"/>
                  </a:moveTo>
                  <a:lnTo>
                    <a:pt x="34" y="60"/>
                  </a:lnTo>
                  <a:lnTo>
                    <a:pt x="0" y="46"/>
                  </a:lnTo>
                  <a:lnTo>
                    <a:pt x="0" y="0"/>
                  </a:lnTo>
                  <a:lnTo>
                    <a:pt x="34" y="13"/>
                  </a:lnTo>
                </a:path>
              </a:pathLst>
            </a:custGeom>
            <a:noFill/>
            <a:ln w="12700" cap="rnd">
              <a:solidFill>
                <a:srgbClr val="000000"/>
              </a:solidFill>
              <a:round/>
              <a:headEnd type="none" w="sm" len="sm"/>
              <a:tailEnd type="none" w="sm" len="sm"/>
            </a:ln>
          </p:spPr>
          <p:txBody>
            <a:bodyPr/>
            <a:lstStyle/>
            <a:p>
              <a:endParaRPr lang="en-US" sz="2400"/>
            </a:p>
          </p:txBody>
        </p:sp>
        <p:sp>
          <p:nvSpPr>
            <p:cNvPr id="548" name="Freeform 546"/>
            <p:cNvSpPr>
              <a:spLocks/>
            </p:cNvSpPr>
            <p:nvPr/>
          </p:nvSpPr>
          <p:spPr bwMode="auto">
            <a:xfrm>
              <a:off x="3160" y="3564"/>
              <a:ext cx="35" cy="62"/>
            </a:xfrm>
            <a:custGeom>
              <a:avLst/>
              <a:gdLst>
                <a:gd name="T0" fmla="*/ 34 w 35"/>
                <a:gd name="T1" fmla="*/ 13 h 62"/>
                <a:gd name="T2" fmla="*/ 32 w 35"/>
                <a:gd name="T3" fmla="*/ 61 h 62"/>
                <a:gd name="T4" fmla="*/ 0 w 35"/>
                <a:gd name="T5" fmla="*/ 47 h 62"/>
                <a:gd name="T6" fmla="*/ 0 w 35"/>
                <a:gd name="T7" fmla="*/ 0 h 62"/>
                <a:gd name="T8" fmla="*/ 34 w 35"/>
                <a:gd name="T9" fmla="*/ 13 h 62"/>
                <a:gd name="T10" fmla="*/ 0 60000 65536"/>
                <a:gd name="T11" fmla="*/ 0 60000 65536"/>
                <a:gd name="T12" fmla="*/ 0 60000 65536"/>
                <a:gd name="T13" fmla="*/ 0 60000 65536"/>
                <a:gd name="T14" fmla="*/ 0 60000 65536"/>
                <a:gd name="T15" fmla="*/ 0 w 35"/>
                <a:gd name="T16" fmla="*/ 0 h 62"/>
                <a:gd name="T17" fmla="*/ 35 w 35"/>
                <a:gd name="T18" fmla="*/ 62 h 62"/>
              </a:gdLst>
              <a:ahLst/>
              <a:cxnLst>
                <a:cxn ang="T10">
                  <a:pos x="T0" y="T1"/>
                </a:cxn>
                <a:cxn ang="T11">
                  <a:pos x="T2" y="T3"/>
                </a:cxn>
                <a:cxn ang="T12">
                  <a:pos x="T4" y="T5"/>
                </a:cxn>
                <a:cxn ang="T13">
                  <a:pos x="T6" y="T7"/>
                </a:cxn>
                <a:cxn ang="T14">
                  <a:pos x="T8" y="T9"/>
                </a:cxn>
              </a:cxnLst>
              <a:rect l="T15" t="T16" r="T17" b="T18"/>
              <a:pathLst>
                <a:path w="35" h="62">
                  <a:moveTo>
                    <a:pt x="34" y="13"/>
                  </a:moveTo>
                  <a:lnTo>
                    <a:pt x="32" y="61"/>
                  </a:lnTo>
                  <a:lnTo>
                    <a:pt x="0" y="47"/>
                  </a:lnTo>
                  <a:lnTo>
                    <a:pt x="0" y="0"/>
                  </a:lnTo>
                  <a:lnTo>
                    <a:pt x="34" y="13"/>
                  </a:lnTo>
                </a:path>
              </a:pathLst>
            </a:custGeom>
            <a:solidFill>
              <a:srgbClr val="802060"/>
            </a:solidFill>
            <a:ln w="9525" cap="rnd">
              <a:noFill/>
              <a:round/>
              <a:headEnd/>
              <a:tailEnd/>
            </a:ln>
          </p:spPr>
          <p:txBody>
            <a:bodyPr/>
            <a:lstStyle/>
            <a:p>
              <a:endParaRPr lang="en-US" sz="2400"/>
            </a:p>
          </p:txBody>
        </p:sp>
        <p:sp>
          <p:nvSpPr>
            <p:cNvPr id="549" name="Freeform 547"/>
            <p:cNvSpPr>
              <a:spLocks/>
            </p:cNvSpPr>
            <p:nvPr/>
          </p:nvSpPr>
          <p:spPr bwMode="auto">
            <a:xfrm>
              <a:off x="3160" y="3564"/>
              <a:ext cx="35" cy="62"/>
            </a:xfrm>
            <a:custGeom>
              <a:avLst/>
              <a:gdLst>
                <a:gd name="T0" fmla="*/ 34 w 35"/>
                <a:gd name="T1" fmla="*/ 13 h 62"/>
                <a:gd name="T2" fmla="*/ 32 w 35"/>
                <a:gd name="T3" fmla="*/ 61 h 62"/>
                <a:gd name="T4" fmla="*/ 0 w 35"/>
                <a:gd name="T5" fmla="*/ 47 h 62"/>
                <a:gd name="T6" fmla="*/ 0 w 35"/>
                <a:gd name="T7" fmla="*/ 0 h 62"/>
                <a:gd name="T8" fmla="*/ 34 w 35"/>
                <a:gd name="T9" fmla="*/ 13 h 62"/>
                <a:gd name="T10" fmla="*/ 0 60000 65536"/>
                <a:gd name="T11" fmla="*/ 0 60000 65536"/>
                <a:gd name="T12" fmla="*/ 0 60000 65536"/>
                <a:gd name="T13" fmla="*/ 0 60000 65536"/>
                <a:gd name="T14" fmla="*/ 0 60000 65536"/>
                <a:gd name="T15" fmla="*/ 0 w 35"/>
                <a:gd name="T16" fmla="*/ 0 h 62"/>
                <a:gd name="T17" fmla="*/ 35 w 35"/>
                <a:gd name="T18" fmla="*/ 62 h 62"/>
              </a:gdLst>
              <a:ahLst/>
              <a:cxnLst>
                <a:cxn ang="T10">
                  <a:pos x="T0" y="T1"/>
                </a:cxn>
                <a:cxn ang="T11">
                  <a:pos x="T2" y="T3"/>
                </a:cxn>
                <a:cxn ang="T12">
                  <a:pos x="T4" y="T5"/>
                </a:cxn>
                <a:cxn ang="T13">
                  <a:pos x="T6" y="T7"/>
                </a:cxn>
                <a:cxn ang="T14">
                  <a:pos x="T8" y="T9"/>
                </a:cxn>
              </a:cxnLst>
              <a:rect l="T15" t="T16" r="T17" b="T18"/>
              <a:pathLst>
                <a:path w="35" h="62">
                  <a:moveTo>
                    <a:pt x="34" y="13"/>
                  </a:moveTo>
                  <a:lnTo>
                    <a:pt x="32" y="61"/>
                  </a:lnTo>
                  <a:lnTo>
                    <a:pt x="0" y="47"/>
                  </a:lnTo>
                  <a:lnTo>
                    <a:pt x="0" y="0"/>
                  </a:lnTo>
                  <a:lnTo>
                    <a:pt x="34" y="13"/>
                  </a:lnTo>
                </a:path>
              </a:pathLst>
            </a:custGeom>
            <a:noFill/>
            <a:ln w="12700" cap="rnd">
              <a:solidFill>
                <a:srgbClr val="000000"/>
              </a:solidFill>
              <a:round/>
              <a:headEnd type="none" w="sm" len="sm"/>
              <a:tailEnd type="none" w="sm" len="sm"/>
            </a:ln>
          </p:spPr>
          <p:txBody>
            <a:bodyPr/>
            <a:lstStyle/>
            <a:p>
              <a:endParaRPr lang="en-US" sz="2400"/>
            </a:p>
          </p:txBody>
        </p:sp>
        <p:sp>
          <p:nvSpPr>
            <p:cNvPr id="550" name="Freeform 548"/>
            <p:cNvSpPr>
              <a:spLocks/>
            </p:cNvSpPr>
            <p:nvPr/>
          </p:nvSpPr>
          <p:spPr bwMode="auto">
            <a:xfrm>
              <a:off x="3236" y="3587"/>
              <a:ext cx="35" cy="63"/>
            </a:xfrm>
            <a:custGeom>
              <a:avLst/>
              <a:gdLst>
                <a:gd name="T0" fmla="*/ 34 w 35"/>
                <a:gd name="T1" fmla="*/ 13 h 63"/>
                <a:gd name="T2" fmla="*/ 33 w 35"/>
                <a:gd name="T3" fmla="*/ 62 h 63"/>
                <a:gd name="T4" fmla="*/ 0 w 35"/>
                <a:gd name="T5" fmla="*/ 48 h 63"/>
                <a:gd name="T6" fmla="*/ 0 w 35"/>
                <a:gd name="T7" fmla="*/ 0 h 63"/>
                <a:gd name="T8" fmla="*/ 34 w 35"/>
                <a:gd name="T9" fmla="*/ 13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4" y="13"/>
                  </a:moveTo>
                  <a:lnTo>
                    <a:pt x="33" y="62"/>
                  </a:lnTo>
                  <a:lnTo>
                    <a:pt x="0" y="48"/>
                  </a:lnTo>
                  <a:lnTo>
                    <a:pt x="0" y="0"/>
                  </a:lnTo>
                  <a:lnTo>
                    <a:pt x="34" y="13"/>
                  </a:lnTo>
                </a:path>
              </a:pathLst>
            </a:custGeom>
            <a:solidFill>
              <a:srgbClr val="802060"/>
            </a:solidFill>
            <a:ln w="9525" cap="rnd">
              <a:noFill/>
              <a:round/>
              <a:headEnd/>
              <a:tailEnd/>
            </a:ln>
          </p:spPr>
          <p:txBody>
            <a:bodyPr/>
            <a:lstStyle/>
            <a:p>
              <a:endParaRPr lang="en-US" sz="2400"/>
            </a:p>
          </p:txBody>
        </p:sp>
        <p:sp>
          <p:nvSpPr>
            <p:cNvPr id="551" name="Freeform 549"/>
            <p:cNvSpPr>
              <a:spLocks/>
            </p:cNvSpPr>
            <p:nvPr/>
          </p:nvSpPr>
          <p:spPr bwMode="auto">
            <a:xfrm>
              <a:off x="3236" y="3587"/>
              <a:ext cx="35" cy="63"/>
            </a:xfrm>
            <a:custGeom>
              <a:avLst/>
              <a:gdLst>
                <a:gd name="T0" fmla="*/ 34 w 35"/>
                <a:gd name="T1" fmla="*/ 13 h 63"/>
                <a:gd name="T2" fmla="*/ 33 w 35"/>
                <a:gd name="T3" fmla="*/ 62 h 63"/>
                <a:gd name="T4" fmla="*/ 0 w 35"/>
                <a:gd name="T5" fmla="*/ 48 h 63"/>
                <a:gd name="T6" fmla="*/ 0 w 35"/>
                <a:gd name="T7" fmla="*/ 0 h 63"/>
                <a:gd name="T8" fmla="*/ 34 w 35"/>
                <a:gd name="T9" fmla="*/ 13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4" y="13"/>
                  </a:moveTo>
                  <a:lnTo>
                    <a:pt x="33" y="62"/>
                  </a:lnTo>
                  <a:lnTo>
                    <a:pt x="0" y="48"/>
                  </a:lnTo>
                  <a:lnTo>
                    <a:pt x="0" y="0"/>
                  </a:lnTo>
                  <a:lnTo>
                    <a:pt x="34" y="13"/>
                  </a:lnTo>
                </a:path>
              </a:pathLst>
            </a:custGeom>
            <a:noFill/>
            <a:ln w="12700" cap="rnd">
              <a:solidFill>
                <a:srgbClr val="000000"/>
              </a:solidFill>
              <a:round/>
              <a:headEnd type="none" w="sm" len="sm"/>
              <a:tailEnd type="none" w="sm" len="sm"/>
            </a:ln>
          </p:spPr>
          <p:txBody>
            <a:bodyPr/>
            <a:lstStyle/>
            <a:p>
              <a:endParaRPr lang="en-US" sz="2400"/>
            </a:p>
          </p:txBody>
        </p:sp>
        <p:sp>
          <p:nvSpPr>
            <p:cNvPr id="552" name="Freeform 550"/>
            <p:cNvSpPr>
              <a:spLocks/>
            </p:cNvSpPr>
            <p:nvPr/>
          </p:nvSpPr>
          <p:spPr bwMode="auto">
            <a:xfrm>
              <a:off x="3312" y="3612"/>
              <a:ext cx="37" cy="62"/>
            </a:xfrm>
            <a:custGeom>
              <a:avLst/>
              <a:gdLst>
                <a:gd name="T0" fmla="*/ 35 w 37"/>
                <a:gd name="T1" fmla="*/ 13 h 62"/>
                <a:gd name="T2" fmla="*/ 36 w 37"/>
                <a:gd name="T3" fmla="*/ 61 h 62"/>
                <a:gd name="T4" fmla="*/ 1 w 37"/>
                <a:gd name="T5" fmla="*/ 48 h 62"/>
                <a:gd name="T6" fmla="*/ 0 w 37"/>
                <a:gd name="T7" fmla="*/ 0 h 62"/>
                <a:gd name="T8" fmla="*/ 35 w 37"/>
                <a:gd name="T9" fmla="*/ 13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3"/>
                  </a:moveTo>
                  <a:lnTo>
                    <a:pt x="36" y="61"/>
                  </a:lnTo>
                  <a:lnTo>
                    <a:pt x="1" y="48"/>
                  </a:lnTo>
                  <a:lnTo>
                    <a:pt x="0" y="0"/>
                  </a:lnTo>
                  <a:lnTo>
                    <a:pt x="35" y="13"/>
                  </a:lnTo>
                </a:path>
              </a:pathLst>
            </a:custGeom>
            <a:solidFill>
              <a:srgbClr val="802060"/>
            </a:solidFill>
            <a:ln w="9525" cap="rnd">
              <a:noFill/>
              <a:round/>
              <a:headEnd/>
              <a:tailEnd/>
            </a:ln>
          </p:spPr>
          <p:txBody>
            <a:bodyPr/>
            <a:lstStyle/>
            <a:p>
              <a:endParaRPr lang="en-US" sz="2400"/>
            </a:p>
          </p:txBody>
        </p:sp>
        <p:sp>
          <p:nvSpPr>
            <p:cNvPr id="553" name="Freeform 551"/>
            <p:cNvSpPr>
              <a:spLocks/>
            </p:cNvSpPr>
            <p:nvPr/>
          </p:nvSpPr>
          <p:spPr bwMode="auto">
            <a:xfrm>
              <a:off x="3312" y="3612"/>
              <a:ext cx="37" cy="62"/>
            </a:xfrm>
            <a:custGeom>
              <a:avLst/>
              <a:gdLst>
                <a:gd name="T0" fmla="*/ 35 w 37"/>
                <a:gd name="T1" fmla="*/ 13 h 62"/>
                <a:gd name="T2" fmla="*/ 36 w 37"/>
                <a:gd name="T3" fmla="*/ 61 h 62"/>
                <a:gd name="T4" fmla="*/ 1 w 37"/>
                <a:gd name="T5" fmla="*/ 48 h 62"/>
                <a:gd name="T6" fmla="*/ 0 w 37"/>
                <a:gd name="T7" fmla="*/ 0 h 62"/>
                <a:gd name="T8" fmla="*/ 35 w 37"/>
                <a:gd name="T9" fmla="*/ 13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3"/>
                  </a:moveTo>
                  <a:lnTo>
                    <a:pt x="36" y="61"/>
                  </a:lnTo>
                  <a:lnTo>
                    <a:pt x="1" y="48"/>
                  </a:lnTo>
                  <a:lnTo>
                    <a:pt x="0" y="0"/>
                  </a:lnTo>
                  <a:lnTo>
                    <a:pt x="35" y="13"/>
                  </a:lnTo>
                </a:path>
              </a:pathLst>
            </a:custGeom>
            <a:noFill/>
            <a:ln w="12700" cap="rnd">
              <a:solidFill>
                <a:srgbClr val="000000"/>
              </a:solidFill>
              <a:round/>
              <a:headEnd type="none" w="sm" len="sm"/>
              <a:tailEnd type="none" w="sm" len="sm"/>
            </a:ln>
          </p:spPr>
          <p:txBody>
            <a:bodyPr/>
            <a:lstStyle/>
            <a:p>
              <a:endParaRPr lang="en-US" sz="2400"/>
            </a:p>
          </p:txBody>
        </p:sp>
        <p:sp>
          <p:nvSpPr>
            <p:cNvPr id="554" name="Freeform 552"/>
            <p:cNvSpPr>
              <a:spLocks/>
            </p:cNvSpPr>
            <p:nvPr/>
          </p:nvSpPr>
          <p:spPr bwMode="auto">
            <a:xfrm>
              <a:off x="3063" y="3515"/>
              <a:ext cx="59" cy="59"/>
            </a:xfrm>
            <a:custGeom>
              <a:avLst/>
              <a:gdLst>
                <a:gd name="T0" fmla="*/ 57 w 59"/>
                <a:gd name="T1" fmla="*/ 0 h 59"/>
                <a:gd name="T2" fmla="*/ 0 w 59"/>
                <a:gd name="T3" fmla="*/ 11 h 59"/>
                <a:gd name="T4" fmla="*/ 0 w 59"/>
                <a:gd name="T5" fmla="*/ 58 h 59"/>
                <a:gd name="T6" fmla="*/ 58 w 59"/>
                <a:gd name="T7" fmla="*/ 46 h 59"/>
                <a:gd name="T8" fmla="*/ 5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57" y="0"/>
                  </a:moveTo>
                  <a:lnTo>
                    <a:pt x="0" y="11"/>
                  </a:lnTo>
                  <a:lnTo>
                    <a:pt x="0" y="58"/>
                  </a:lnTo>
                  <a:lnTo>
                    <a:pt x="58" y="46"/>
                  </a:lnTo>
                  <a:lnTo>
                    <a:pt x="57" y="0"/>
                  </a:lnTo>
                </a:path>
              </a:pathLst>
            </a:custGeom>
            <a:solidFill>
              <a:srgbClr val="601848"/>
            </a:solidFill>
            <a:ln w="9525" cap="rnd">
              <a:noFill/>
              <a:round/>
              <a:headEnd/>
              <a:tailEnd/>
            </a:ln>
          </p:spPr>
          <p:txBody>
            <a:bodyPr/>
            <a:lstStyle/>
            <a:p>
              <a:endParaRPr lang="en-US" sz="2400"/>
            </a:p>
          </p:txBody>
        </p:sp>
        <p:sp>
          <p:nvSpPr>
            <p:cNvPr id="555" name="Freeform 553"/>
            <p:cNvSpPr>
              <a:spLocks/>
            </p:cNvSpPr>
            <p:nvPr/>
          </p:nvSpPr>
          <p:spPr bwMode="auto">
            <a:xfrm>
              <a:off x="3063" y="3515"/>
              <a:ext cx="59" cy="59"/>
            </a:xfrm>
            <a:custGeom>
              <a:avLst/>
              <a:gdLst>
                <a:gd name="T0" fmla="*/ 57 w 59"/>
                <a:gd name="T1" fmla="*/ 0 h 59"/>
                <a:gd name="T2" fmla="*/ 0 w 59"/>
                <a:gd name="T3" fmla="*/ 11 h 59"/>
                <a:gd name="T4" fmla="*/ 0 w 59"/>
                <a:gd name="T5" fmla="*/ 58 h 59"/>
                <a:gd name="T6" fmla="*/ 58 w 59"/>
                <a:gd name="T7" fmla="*/ 46 h 59"/>
                <a:gd name="T8" fmla="*/ 5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57" y="0"/>
                  </a:moveTo>
                  <a:lnTo>
                    <a:pt x="0" y="11"/>
                  </a:lnTo>
                  <a:lnTo>
                    <a:pt x="0" y="58"/>
                  </a:lnTo>
                  <a:lnTo>
                    <a:pt x="58" y="46"/>
                  </a:lnTo>
                  <a:lnTo>
                    <a:pt x="57" y="0"/>
                  </a:lnTo>
                </a:path>
              </a:pathLst>
            </a:custGeom>
            <a:noFill/>
            <a:ln w="12700" cap="rnd">
              <a:solidFill>
                <a:srgbClr val="000000"/>
              </a:solidFill>
              <a:round/>
              <a:headEnd type="none" w="sm" len="sm"/>
              <a:tailEnd type="none" w="sm" len="sm"/>
            </a:ln>
          </p:spPr>
          <p:txBody>
            <a:bodyPr/>
            <a:lstStyle/>
            <a:p>
              <a:endParaRPr lang="en-US" sz="2400"/>
            </a:p>
          </p:txBody>
        </p:sp>
        <p:sp>
          <p:nvSpPr>
            <p:cNvPr id="556" name="Freeform 554"/>
            <p:cNvSpPr>
              <a:spLocks/>
            </p:cNvSpPr>
            <p:nvPr/>
          </p:nvSpPr>
          <p:spPr bwMode="auto">
            <a:xfrm>
              <a:off x="3161" y="3540"/>
              <a:ext cx="26" cy="53"/>
            </a:xfrm>
            <a:custGeom>
              <a:avLst/>
              <a:gdLst>
                <a:gd name="T0" fmla="*/ 25 w 26"/>
                <a:gd name="T1" fmla="*/ 0 h 53"/>
                <a:gd name="T2" fmla="*/ 0 w 26"/>
                <a:gd name="T3" fmla="*/ 5 h 53"/>
                <a:gd name="T4" fmla="*/ 0 w 26"/>
                <a:gd name="T5" fmla="*/ 52 h 53"/>
                <a:gd name="T6" fmla="*/ 24 w 26"/>
                <a:gd name="T7" fmla="*/ 47 h 53"/>
                <a:gd name="T8" fmla="*/ 25 w 26"/>
                <a:gd name="T9" fmla="*/ 0 h 53"/>
                <a:gd name="T10" fmla="*/ 0 60000 65536"/>
                <a:gd name="T11" fmla="*/ 0 60000 65536"/>
                <a:gd name="T12" fmla="*/ 0 60000 65536"/>
                <a:gd name="T13" fmla="*/ 0 60000 65536"/>
                <a:gd name="T14" fmla="*/ 0 60000 65536"/>
                <a:gd name="T15" fmla="*/ 0 w 26"/>
                <a:gd name="T16" fmla="*/ 0 h 53"/>
                <a:gd name="T17" fmla="*/ 26 w 26"/>
                <a:gd name="T18" fmla="*/ 53 h 53"/>
              </a:gdLst>
              <a:ahLst/>
              <a:cxnLst>
                <a:cxn ang="T10">
                  <a:pos x="T0" y="T1"/>
                </a:cxn>
                <a:cxn ang="T11">
                  <a:pos x="T2" y="T3"/>
                </a:cxn>
                <a:cxn ang="T12">
                  <a:pos x="T4" y="T5"/>
                </a:cxn>
                <a:cxn ang="T13">
                  <a:pos x="T6" y="T7"/>
                </a:cxn>
                <a:cxn ang="T14">
                  <a:pos x="T8" y="T9"/>
                </a:cxn>
              </a:cxnLst>
              <a:rect l="T15" t="T16" r="T17" b="T18"/>
              <a:pathLst>
                <a:path w="26" h="53">
                  <a:moveTo>
                    <a:pt x="25" y="0"/>
                  </a:moveTo>
                  <a:lnTo>
                    <a:pt x="0" y="5"/>
                  </a:lnTo>
                  <a:lnTo>
                    <a:pt x="0" y="52"/>
                  </a:lnTo>
                  <a:lnTo>
                    <a:pt x="24" y="47"/>
                  </a:lnTo>
                  <a:lnTo>
                    <a:pt x="25" y="0"/>
                  </a:lnTo>
                </a:path>
              </a:pathLst>
            </a:custGeom>
            <a:solidFill>
              <a:srgbClr val="601848"/>
            </a:solidFill>
            <a:ln w="9525" cap="rnd">
              <a:noFill/>
              <a:round/>
              <a:headEnd/>
              <a:tailEnd/>
            </a:ln>
          </p:spPr>
          <p:txBody>
            <a:bodyPr/>
            <a:lstStyle/>
            <a:p>
              <a:endParaRPr lang="en-US" sz="2400"/>
            </a:p>
          </p:txBody>
        </p:sp>
        <p:sp>
          <p:nvSpPr>
            <p:cNvPr id="557" name="Freeform 555"/>
            <p:cNvSpPr>
              <a:spLocks/>
            </p:cNvSpPr>
            <p:nvPr/>
          </p:nvSpPr>
          <p:spPr bwMode="auto">
            <a:xfrm>
              <a:off x="3161" y="3540"/>
              <a:ext cx="26" cy="53"/>
            </a:xfrm>
            <a:custGeom>
              <a:avLst/>
              <a:gdLst>
                <a:gd name="T0" fmla="*/ 25 w 26"/>
                <a:gd name="T1" fmla="*/ 0 h 53"/>
                <a:gd name="T2" fmla="*/ 0 w 26"/>
                <a:gd name="T3" fmla="*/ 5 h 53"/>
                <a:gd name="T4" fmla="*/ 0 w 26"/>
                <a:gd name="T5" fmla="*/ 52 h 53"/>
                <a:gd name="T6" fmla="*/ 24 w 26"/>
                <a:gd name="T7" fmla="*/ 47 h 53"/>
                <a:gd name="T8" fmla="*/ 25 w 26"/>
                <a:gd name="T9" fmla="*/ 0 h 53"/>
                <a:gd name="T10" fmla="*/ 0 60000 65536"/>
                <a:gd name="T11" fmla="*/ 0 60000 65536"/>
                <a:gd name="T12" fmla="*/ 0 60000 65536"/>
                <a:gd name="T13" fmla="*/ 0 60000 65536"/>
                <a:gd name="T14" fmla="*/ 0 60000 65536"/>
                <a:gd name="T15" fmla="*/ 0 w 26"/>
                <a:gd name="T16" fmla="*/ 0 h 53"/>
                <a:gd name="T17" fmla="*/ 26 w 26"/>
                <a:gd name="T18" fmla="*/ 53 h 53"/>
              </a:gdLst>
              <a:ahLst/>
              <a:cxnLst>
                <a:cxn ang="T10">
                  <a:pos x="T0" y="T1"/>
                </a:cxn>
                <a:cxn ang="T11">
                  <a:pos x="T2" y="T3"/>
                </a:cxn>
                <a:cxn ang="T12">
                  <a:pos x="T4" y="T5"/>
                </a:cxn>
                <a:cxn ang="T13">
                  <a:pos x="T6" y="T7"/>
                </a:cxn>
                <a:cxn ang="T14">
                  <a:pos x="T8" y="T9"/>
                </a:cxn>
              </a:cxnLst>
              <a:rect l="T15" t="T16" r="T17" b="T18"/>
              <a:pathLst>
                <a:path w="26" h="53">
                  <a:moveTo>
                    <a:pt x="25" y="0"/>
                  </a:moveTo>
                  <a:lnTo>
                    <a:pt x="0" y="5"/>
                  </a:lnTo>
                  <a:lnTo>
                    <a:pt x="0" y="52"/>
                  </a:lnTo>
                  <a:lnTo>
                    <a:pt x="24" y="47"/>
                  </a:lnTo>
                  <a:lnTo>
                    <a:pt x="25" y="0"/>
                  </a:lnTo>
                </a:path>
              </a:pathLst>
            </a:custGeom>
            <a:noFill/>
            <a:ln w="12700" cap="rnd">
              <a:solidFill>
                <a:srgbClr val="000000"/>
              </a:solidFill>
              <a:round/>
              <a:headEnd type="none" w="sm" len="sm"/>
              <a:tailEnd type="none" w="sm" len="sm"/>
            </a:ln>
          </p:spPr>
          <p:txBody>
            <a:bodyPr/>
            <a:lstStyle/>
            <a:p>
              <a:endParaRPr lang="en-US" sz="2400"/>
            </a:p>
          </p:txBody>
        </p:sp>
        <p:sp>
          <p:nvSpPr>
            <p:cNvPr id="558" name="Freeform 556"/>
            <p:cNvSpPr>
              <a:spLocks/>
            </p:cNvSpPr>
            <p:nvPr/>
          </p:nvSpPr>
          <p:spPr bwMode="auto">
            <a:xfrm>
              <a:off x="3192" y="3563"/>
              <a:ext cx="60" cy="63"/>
            </a:xfrm>
            <a:custGeom>
              <a:avLst/>
              <a:gdLst>
                <a:gd name="T0" fmla="*/ 58 w 60"/>
                <a:gd name="T1" fmla="*/ 0 h 63"/>
                <a:gd name="T2" fmla="*/ 1 w 60"/>
                <a:gd name="T3" fmla="*/ 14 h 63"/>
                <a:gd name="T4" fmla="*/ 0 w 60"/>
                <a:gd name="T5" fmla="*/ 62 h 63"/>
                <a:gd name="T6" fmla="*/ 59 w 60"/>
                <a:gd name="T7" fmla="*/ 49 h 63"/>
                <a:gd name="T8" fmla="*/ 58 w 60"/>
                <a:gd name="T9" fmla="*/ 0 h 63"/>
                <a:gd name="T10" fmla="*/ 0 60000 65536"/>
                <a:gd name="T11" fmla="*/ 0 60000 65536"/>
                <a:gd name="T12" fmla="*/ 0 60000 65536"/>
                <a:gd name="T13" fmla="*/ 0 60000 65536"/>
                <a:gd name="T14" fmla="*/ 0 60000 65536"/>
                <a:gd name="T15" fmla="*/ 0 w 60"/>
                <a:gd name="T16" fmla="*/ 0 h 63"/>
                <a:gd name="T17" fmla="*/ 60 w 60"/>
                <a:gd name="T18" fmla="*/ 63 h 63"/>
              </a:gdLst>
              <a:ahLst/>
              <a:cxnLst>
                <a:cxn ang="T10">
                  <a:pos x="T0" y="T1"/>
                </a:cxn>
                <a:cxn ang="T11">
                  <a:pos x="T2" y="T3"/>
                </a:cxn>
                <a:cxn ang="T12">
                  <a:pos x="T4" y="T5"/>
                </a:cxn>
                <a:cxn ang="T13">
                  <a:pos x="T6" y="T7"/>
                </a:cxn>
                <a:cxn ang="T14">
                  <a:pos x="T8" y="T9"/>
                </a:cxn>
              </a:cxnLst>
              <a:rect l="T15" t="T16" r="T17" b="T18"/>
              <a:pathLst>
                <a:path w="60" h="63">
                  <a:moveTo>
                    <a:pt x="58" y="0"/>
                  </a:moveTo>
                  <a:lnTo>
                    <a:pt x="1" y="14"/>
                  </a:lnTo>
                  <a:lnTo>
                    <a:pt x="0" y="62"/>
                  </a:lnTo>
                  <a:lnTo>
                    <a:pt x="59" y="49"/>
                  </a:lnTo>
                  <a:lnTo>
                    <a:pt x="58" y="0"/>
                  </a:lnTo>
                </a:path>
              </a:pathLst>
            </a:custGeom>
            <a:solidFill>
              <a:srgbClr val="601848"/>
            </a:solidFill>
            <a:ln w="9525" cap="rnd">
              <a:noFill/>
              <a:round/>
              <a:headEnd/>
              <a:tailEnd/>
            </a:ln>
          </p:spPr>
          <p:txBody>
            <a:bodyPr/>
            <a:lstStyle/>
            <a:p>
              <a:endParaRPr lang="en-US" sz="2400"/>
            </a:p>
          </p:txBody>
        </p:sp>
        <p:sp>
          <p:nvSpPr>
            <p:cNvPr id="559" name="Freeform 557"/>
            <p:cNvSpPr>
              <a:spLocks/>
            </p:cNvSpPr>
            <p:nvPr/>
          </p:nvSpPr>
          <p:spPr bwMode="auto">
            <a:xfrm>
              <a:off x="3192" y="3563"/>
              <a:ext cx="60" cy="63"/>
            </a:xfrm>
            <a:custGeom>
              <a:avLst/>
              <a:gdLst>
                <a:gd name="T0" fmla="*/ 58 w 60"/>
                <a:gd name="T1" fmla="*/ 0 h 63"/>
                <a:gd name="T2" fmla="*/ 1 w 60"/>
                <a:gd name="T3" fmla="*/ 14 h 63"/>
                <a:gd name="T4" fmla="*/ 0 w 60"/>
                <a:gd name="T5" fmla="*/ 62 h 63"/>
                <a:gd name="T6" fmla="*/ 59 w 60"/>
                <a:gd name="T7" fmla="*/ 49 h 63"/>
                <a:gd name="T8" fmla="*/ 58 w 60"/>
                <a:gd name="T9" fmla="*/ 0 h 63"/>
                <a:gd name="T10" fmla="*/ 0 60000 65536"/>
                <a:gd name="T11" fmla="*/ 0 60000 65536"/>
                <a:gd name="T12" fmla="*/ 0 60000 65536"/>
                <a:gd name="T13" fmla="*/ 0 60000 65536"/>
                <a:gd name="T14" fmla="*/ 0 60000 65536"/>
                <a:gd name="T15" fmla="*/ 0 w 60"/>
                <a:gd name="T16" fmla="*/ 0 h 63"/>
                <a:gd name="T17" fmla="*/ 60 w 60"/>
                <a:gd name="T18" fmla="*/ 63 h 63"/>
              </a:gdLst>
              <a:ahLst/>
              <a:cxnLst>
                <a:cxn ang="T10">
                  <a:pos x="T0" y="T1"/>
                </a:cxn>
                <a:cxn ang="T11">
                  <a:pos x="T2" y="T3"/>
                </a:cxn>
                <a:cxn ang="T12">
                  <a:pos x="T4" y="T5"/>
                </a:cxn>
                <a:cxn ang="T13">
                  <a:pos x="T6" y="T7"/>
                </a:cxn>
                <a:cxn ang="T14">
                  <a:pos x="T8" y="T9"/>
                </a:cxn>
              </a:cxnLst>
              <a:rect l="T15" t="T16" r="T17" b="T18"/>
              <a:pathLst>
                <a:path w="60" h="63">
                  <a:moveTo>
                    <a:pt x="58" y="0"/>
                  </a:moveTo>
                  <a:lnTo>
                    <a:pt x="1" y="14"/>
                  </a:lnTo>
                  <a:lnTo>
                    <a:pt x="0" y="62"/>
                  </a:lnTo>
                  <a:lnTo>
                    <a:pt x="59" y="49"/>
                  </a:lnTo>
                  <a:lnTo>
                    <a:pt x="58" y="0"/>
                  </a:lnTo>
                </a:path>
              </a:pathLst>
            </a:custGeom>
            <a:noFill/>
            <a:ln w="12700" cap="rnd">
              <a:solidFill>
                <a:srgbClr val="000000"/>
              </a:solidFill>
              <a:round/>
              <a:headEnd type="none" w="sm" len="sm"/>
              <a:tailEnd type="none" w="sm" len="sm"/>
            </a:ln>
          </p:spPr>
          <p:txBody>
            <a:bodyPr/>
            <a:lstStyle/>
            <a:p>
              <a:endParaRPr lang="en-US" sz="2400"/>
            </a:p>
          </p:txBody>
        </p:sp>
        <p:sp>
          <p:nvSpPr>
            <p:cNvPr id="560" name="Freeform 558"/>
            <p:cNvSpPr>
              <a:spLocks/>
            </p:cNvSpPr>
            <p:nvPr/>
          </p:nvSpPr>
          <p:spPr bwMode="auto">
            <a:xfrm>
              <a:off x="3269" y="3589"/>
              <a:ext cx="52" cy="61"/>
            </a:xfrm>
            <a:custGeom>
              <a:avLst/>
              <a:gdLst>
                <a:gd name="T0" fmla="*/ 51 w 52"/>
                <a:gd name="T1" fmla="*/ 0 h 61"/>
                <a:gd name="T2" fmla="*/ 0 w 52"/>
                <a:gd name="T3" fmla="*/ 11 h 61"/>
                <a:gd name="T4" fmla="*/ 0 w 52"/>
                <a:gd name="T5" fmla="*/ 60 h 61"/>
                <a:gd name="T6" fmla="*/ 49 w 52"/>
                <a:gd name="T7" fmla="*/ 47 h 61"/>
                <a:gd name="T8" fmla="*/ 51 w 52"/>
                <a:gd name="T9" fmla="*/ 0 h 61"/>
                <a:gd name="T10" fmla="*/ 0 60000 65536"/>
                <a:gd name="T11" fmla="*/ 0 60000 65536"/>
                <a:gd name="T12" fmla="*/ 0 60000 65536"/>
                <a:gd name="T13" fmla="*/ 0 60000 65536"/>
                <a:gd name="T14" fmla="*/ 0 60000 65536"/>
                <a:gd name="T15" fmla="*/ 0 w 52"/>
                <a:gd name="T16" fmla="*/ 0 h 61"/>
                <a:gd name="T17" fmla="*/ 52 w 52"/>
                <a:gd name="T18" fmla="*/ 61 h 61"/>
              </a:gdLst>
              <a:ahLst/>
              <a:cxnLst>
                <a:cxn ang="T10">
                  <a:pos x="T0" y="T1"/>
                </a:cxn>
                <a:cxn ang="T11">
                  <a:pos x="T2" y="T3"/>
                </a:cxn>
                <a:cxn ang="T12">
                  <a:pos x="T4" y="T5"/>
                </a:cxn>
                <a:cxn ang="T13">
                  <a:pos x="T6" y="T7"/>
                </a:cxn>
                <a:cxn ang="T14">
                  <a:pos x="T8" y="T9"/>
                </a:cxn>
              </a:cxnLst>
              <a:rect l="T15" t="T16" r="T17" b="T18"/>
              <a:pathLst>
                <a:path w="52" h="61">
                  <a:moveTo>
                    <a:pt x="51" y="0"/>
                  </a:moveTo>
                  <a:lnTo>
                    <a:pt x="0" y="11"/>
                  </a:lnTo>
                  <a:lnTo>
                    <a:pt x="0" y="60"/>
                  </a:lnTo>
                  <a:lnTo>
                    <a:pt x="49" y="47"/>
                  </a:lnTo>
                  <a:lnTo>
                    <a:pt x="51" y="0"/>
                  </a:lnTo>
                </a:path>
              </a:pathLst>
            </a:custGeom>
            <a:solidFill>
              <a:srgbClr val="601848"/>
            </a:solidFill>
            <a:ln w="9525" cap="rnd">
              <a:noFill/>
              <a:round/>
              <a:headEnd/>
              <a:tailEnd/>
            </a:ln>
          </p:spPr>
          <p:txBody>
            <a:bodyPr/>
            <a:lstStyle/>
            <a:p>
              <a:endParaRPr lang="en-US" sz="2400"/>
            </a:p>
          </p:txBody>
        </p:sp>
        <p:sp>
          <p:nvSpPr>
            <p:cNvPr id="561" name="Freeform 559"/>
            <p:cNvSpPr>
              <a:spLocks/>
            </p:cNvSpPr>
            <p:nvPr/>
          </p:nvSpPr>
          <p:spPr bwMode="auto">
            <a:xfrm>
              <a:off x="3269" y="3589"/>
              <a:ext cx="52" cy="61"/>
            </a:xfrm>
            <a:custGeom>
              <a:avLst/>
              <a:gdLst>
                <a:gd name="T0" fmla="*/ 51 w 52"/>
                <a:gd name="T1" fmla="*/ 0 h 61"/>
                <a:gd name="T2" fmla="*/ 0 w 52"/>
                <a:gd name="T3" fmla="*/ 11 h 61"/>
                <a:gd name="T4" fmla="*/ 0 w 52"/>
                <a:gd name="T5" fmla="*/ 60 h 61"/>
                <a:gd name="T6" fmla="*/ 49 w 52"/>
                <a:gd name="T7" fmla="*/ 47 h 61"/>
                <a:gd name="T8" fmla="*/ 51 w 52"/>
                <a:gd name="T9" fmla="*/ 0 h 61"/>
                <a:gd name="T10" fmla="*/ 0 60000 65536"/>
                <a:gd name="T11" fmla="*/ 0 60000 65536"/>
                <a:gd name="T12" fmla="*/ 0 60000 65536"/>
                <a:gd name="T13" fmla="*/ 0 60000 65536"/>
                <a:gd name="T14" fmla="*/ 0 60000 65536"/>
                <a:gd name="T15" fmla="*/ 0 w 52"/>
                <a:gd name="T16" fmla="*/ 0 h 61"/>
                <a:gd name="T17" fmla="*/ 52 w 52"/>
                <a:gd name="T18" fmla="*/ 61 h 61"/>
              </a:gdLst>
              <a:ahLst/>
              <a:cxnLst>
                <a:cxn ang="T10">
                  <a:pos x="T0" y="T1"/>
                </a:cxn>
                <a:cxn ang="T11">
                  <a:pos x="T2" y="T3"/>
                </a:cxn>
                <a:cxn ang="T12">
                  <a:pos x="T4" y="T5"/>
                </a:cxn>
                <a:cxn ang="T13">
                  <a:pos x="T6" y="T7"/>
                </a:cxn>
                <a:cxn ang="T14">
                  <a:pos x="T8" y="T9"/>
                </a:cxn>
              </a:cxnLst>
              <a:rect l="T15" t="T16" r="T17" b="T18"/>
              <a:pathLst>
                <a:path w="52" h="61">
                  <a:moveTo>
                    <a:pt x="51" y="0"/>
                  </a:moveTo>
                  <a:lnTo>
                    <a:pt x="0" y="11"/>
                  </a:lnTo>
                  <a:lnTo>
                    <a:pt x="0" y="60"/>
                  </a:lnTo>
                  <a:lnTo>
                    <a:pt x="49" y="47"/>
                  </a:lnTo>
                  <a:lnTo>
                    <a:pt x="51" y="0"/>
                  </a:lnTo>
                </a:path>
              </a:pathLst>
            </a:custGeom>
            <a:noFill/>
            <a:ln w="12700" cap="rnd">
              <a:solidFill>
                <a:srgbClr val="000000"/>
              </a:solidFill>
              <a:round/>
              <a:headEnd type="none" w="sm" len="sm"/>
              <a:tailEnd type="none" w="sm" len="sm"/>
            </a:ln>
          </p:spPr>
          <p:txBody>
            <a:bodyPr/>
            <a:lstStyle/>
            <a:p>
              <a:endParaRPr lang="en-US" sz="2400"/>
            </a:p>
          </p:txBody>
        </p:sp>
        <p:sp>
          <p:nvSpPr>
            <p:cNvPr id="562" name="Freeform 560"/>
            <p:cNvSpPr>
              <a:spLocks/>
            </p:cNvSpPr>
            <p:nvPr/>
          </p:nvSpPr>
          <p:spPr bwMode="auto">
            <a:xfrm>
              <a:off x="3346" y="3616"/>
              <a:ext cx="44" cy="58"/>
            </a:xfrm>
            <a:custGeom>
              <a:avLst/>
              <a:gdLst>
                <a:gd name="T0" fmla="*/ 43 w 44"/>
                <a:gd name="T1" fmla="*/ 0 h 58"/>
                <a:gd name="T2" fmla="*/ 0 w 44"/>
                <a:gd name="T3" fmla="*/ 9 h 58"/>
                <a:gd name="T4" fmla="*/ 0 w 44"/>
                <a:gd name="T5" fmla="*/ 57 h 58"/>
                <a:gd name="T6" fmla="*/ 42 w 44"/>
                <a:gd name="T7" fmla="*/ 48 h 58"/>
                <a:gd name="T8" fmla="*/ 43 w 44"/>
                <a:gd name="T9" fmla="*/ 0 h 58"/>
                <a:gd name="T10" fmla="*/ 0 60000 65536"/>
                <a:gd name="T11" fmla="*/ 0 60000 65536"/>
                <a:gd name="T12" fmla="*/ 0 60000 65536"/>
                <a:gd name="T13" fmla="*/ 0 60000 65536"/>
                <a:gd name="T14" fmla="*/ 0 60000 65536"/>
                <a:gd name="T15" fmla="*/ 0 w 44"/>
                <a:gd name="T16" fmla="*/ 0 h 58"/>
                <a:gd name="T17" fmla="*/ 44 w 44"/>
                <a:gd name="T18" fmla="*/ 58 h 58"/>
              </a:gdLst>
              <a:ahLst/>
              <a:cxnLst>
                <a:cxn ang="T10">
                  <a:pos x="T0" y="T1"/>
                </a:cxn>
                <a:cxn ang="T11">
                  <a:pos x="T2" y="T3"/>
                </a:cxn>
                <a:cxn ang="T12">
                  <a:pos x="T4" y="T5"/>
                </a:cxn>
                <a:cxn ang="T13">
                  <a:pos x="T6" y="T7"/>
                </a:cxn>
                <a:cxn ang="T14">
                  <a:pos x="T8" y="T9"/>
                </a:cxn>
              </a:cxnLst>
              <a:rect l="T15" t="T16" r="T17" b="T18"/>
              <a:pathLst>
                <a:path w="44" h="58">
                  <a:moveTo>
                    <a:pt x="43" y="0"/>
                  </a:moveTo>
                  <a:lnTo>
                    <a:pt x="0" y="9"/>
                  </a:lnTo>
                  <a:lnTo>
                    <a:pt x="0" y="57"/>
                  </a:lnTo>
                  <a:lnTo>
                    <a:pt x="42" y="48"/>
                  </a:lnTo>
                  <a:lnTo>
                    <a:pt x="43" y="0"/>
                  </a:lnTo>
                </a:path>
              </a:pathLst>
            </a:custGeom>
            <a:solidFill>
              <a:srgbClr val="601848"/>
            </a:solidFill>
            <a:ln w="9525" cap="rnd">
              <a:noFill/>
              <a:round/>
              <a:headEnd/>
              <a:tailEnd/>
            </a:ln>
          </p:spPr>
          <p:txBody>
            <a:bodyPr/>
            <a:lstStyle/>
            <a:p>
              <a:endParaRPr lang="en-US" sz="2400"/>
            </a:p>
          </p:txBody>
        </p:sp>
        <p:sp>
          <p:nvSpPr>
            <p:cNvPr id="563" name="Freeform 561"/>
            <p:cNvSpPr>
              <a:spLocks/>
            </p:cNvSpPr>
            <p:nvPr/>
          </p:nvSpPr>
          <p:spPr bwMode="auto">
            <a:xfrm>
              <a:off x="3346" y="3616"/>
              <a:ext cx="44" cy="58"/>
            </a:xfrm>
            <a:custGeom>
              <a:avLst/>
              <a:gdLst>
                <a:gd name="T0" fmla="*/ 43 w 44"/>
                <a:gd name="T1" fmla="*/ 0 h 58"/>
                <a:gd name="T2" fmla="*/ 0 w 44"/>
                <a:gd name="T3" fmla="*/ 9 h 58"/>
                <a:gd name="T4" fmla="*/ 0 w 44"/>
                <a:gd name="T5" fmla="*/ 57 h 58"/>
                <a:gd name="T6" fmla="*/ 42 w 44"/>
                <a:gd name="T7" fmla="*/ 48 h 58"/>
                <a:gd name="T8" fmla="*/ 43 w 44"/>
                <a:gd name="T9" fmla="*/ 0 h 58"/>
                <a:gd name="T10" fmla="*/ 0 60000 65536"/>
                <a:gd name="T11" fmla="*/ 0 60000 65536"/>
                <a:gd name="T12" fmla="*/ 0 60000 65536"/>
                <a:gd name="T13" fmla="*/ 0 60000 65536"/>
                <a:gd name="T14" fmla="*/ 0 60000 65536"/>
                <a:gd name="T15" fmla="*/ 0 w 44"/>
                <a:gd name="T16" fmla="*/ 0 h 58"/>
                <a:gd name="T17" fmla="*/ 44 w 44"/>
                <a:gd name="T18" fmla="*/ 58 h 58"/>
              </a:gdLst>
              <a:ahLst/>
              <a:cxnLst>
                <a:cxn ang="T10">
                  <a:pos x="T0" y="T1"/>
                </a:cxn>
                <a:cxn ang="T11">
                  <a:pos x="T2" y="T3"/>
                </a:cxn>
                <a:cxn ang="T12">
                  <a:pos x="T4" y="T5"/>
                </a:cxn>
                <a:cxn ang="T13">
                  <a:pos x="T6" y="T7"/>
                </a:cxn>
                <a:cxn ang="T14">
                  <a:pos x="T8" y="T9"/>
                </a:cxn>
              </a:cxnLst>
              <a:rect l="T15" t="T16" r="T17" b="T18"/>
              <a:pathLst>
                <a:path w="44" h="58">
                  <a:moveTo>
                    <a:pt x="43" y="0"/>
                  </a:moveTo>
                  <a:lnTo>
                    <a:pt x="0" y="9"/>
                  </a:lnTo>
                  <a:lnTo>
                    <a:pt x="0" y="57"/>
                  </a:lnTo>
                  <a:lnTo>
                    <a:pt x="42" y="48"/>
                  </a:lnTo>
                  <a:lnTo>
                    <a:pt x="43" y="0"/>
                  </a:lnTo>
                </a:path>
              </a:pathLst>
            </a:custGeom>
            <a:noFill/>
            <a:ln w="12700" cap="rnd">
              <a:solidFill>
                <a:srgbClr val="000000"/>
              </a:solidFill>
              <a:round/>
              <a:headEnd type="none" w="sm" len="sm"/>
              <a:tailEnd type="none" w="sm" len="sm"/>
            </a:ln>
          </p:spPr>
          <p:txBody>
            <a:bodyPr/>
            <a:lstStyle/>
            <a:p>
              <a:endParaRPr lang="en-US" sz="2400"/>
            </a:p>
          </p:txBody>
        </p:sp>
        <p:sp>
          <p:nvSpPr>
            <p:cNvPr id="564" name="Freeform 562"/>
            <p:cNvSpPr>
              <a:spLocks/>
            </p:cNvSpPr>
            <p:nvPr/>
          </p:nvSpPr>
          <p:spPr bwMode="auto">
            <a:xfrm>
              <a:off x="3071" y="3608"/>
              <a:ext cx="52" cy="58"/>
            </a:xfrm>
            <a:custGeom>
              <a:avLst/>
              <a:gdLst>
                <a:gd name="T0" fmla="*/ 51 w 52"/>
                <a:gd name="T1" fmla="*/ 0 h 58"/>
                <a:gd name="T2" fmla="*/ 0 w 52"/>
                <a:gd name="T3" fmla="*/ 11 h 58"/>
                <a:gd name="T4" fmla="*/ 0 w 52"/>
                <a:gd name="T5" fmla="*/ 57 h 58"/>
                <a:gd name="T6" fmla="*/ 49 w 52"/>
                <a:gd name="T7" fmla="*/ 45 h 58"/>
                <a:gd name="T8" fmla="*/ 51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1" y="0"/>
                  </a:moveTo>
                  <a:lnTo>
                    <a:pt x="0" y="11"/>
                  </a:lnTo>
                  <a:lnTo>
                    <a:pt x="0" y="57"/>
                  </a:lnTo>
                  <a:lnTo>
                    <a:pt x="49" y="45"/>
                  </a:lnTo>
                  <a:lnTo>
                    <a:pt x="51" y="0"/>
                  </a:lnTo>
                </a:path>
              </a:pathLst>
            </a:custGeom>
            <a:solidFill>
              <a:srgbClr val="6060BD"/>
            </a:solidFill>
            <a:ln w="9525" cap="rnd">
              <a:noFill/>
              <a:round/>
              <a:headEnd/>
              <a:tailEnd/>
            </a:ln>
          </p:spPr>
          <p:txBody>
            <a:bodyPr/>
            <a:lstStyle/>
            <a:p>
              <a:endParaRPr lang="en-US" sz="2400"/>
            </a:p>
          </p:txBody>
        </p:sp>
        <p:sp>
          <p:nvSpPr>
            <p:cNvPr id="565" name="Freeform 563"/>
            <p:cNvSpPr>
              <a:spLocks/>
            </p:cNvSpPr>
            <p:nvPr/>
          </p:nvSpPr>
          <p:spPr bwMode="auto">
            <a:xfrm>
              <a:off x="3071" y="3608"/>
              <a:ext cx="52" cy="58"/>
            </a:xfrm>
            <a:custGeom>
              <a:avLst/>
              <a:gdLst>
                <a:gd name="T0" fmla="*/ 51 w 52"/>
                <a:gd name="T1" fmla="*/ 0 h 58"/>
                <a:gd name="T2" fmla="*/ 0 w 52"/>
                <a:gd name="T3" fmla="*/ 11 h 58"/>
                <a:gd name="T4" fmla="*/ 0 w 52"/>
                <a:gd name="T5" fmla="*/ 57 h 58"/>
                <a:gd name="T6" fmla="*/ 49 w 52"/>
                <a:gd name="T7" fmla="*/ 45 h 58"/>
                <a:gd name="T8" fmla="*/ 51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1" y="0"/>
                  </a:moveTo>
                  <a:lnTo>
                    <a:pt x="0" y="11"/>
                  </a:lnTo>
                  <a:lnTo>
                    <a:pt x="0" y="57"/>
                  </a:lnTo>
                  <a:lnTo>
                    <a:pt x="49" y="45"/>
                  </a:lnTo>
                  <a:lnTo>
                    <a:pt x="51" y="0"/>
                  </a:lnTo>
                </a:path>
              </a:pathLst>
            </a:custGeom>
            <a:noFill/>
            <a:ln w="12700" cap="rnd">
              <a:solidFill>
                <a:srgbClr val="000000"/>
              </a:solidFill>
              <a:round/>
              <a:headEnd type="none" w="sm" len="sm"/>
              <a:tailEnd type="none" w="sm" len="sm"/>
            </a:ln>
          </p:spPr>
          <p:txBody>
            <a:bodyPr/>
            <a:lstStyle/>
            <a:p>
              <a:endParaRPr lang="en-US" sz="2400"/>
            </a:p>
          </p:txBody>
        </p:sp>
        <p:sp>
          <p:nvSpPr>
            <p:cNvPr id="566" name="Freeform 564"/>
            <p:cNvSpPr>
              <a:spLocks/>
            </p:cNvSpPr>
            <p:nvPr/>
          </p:nvSpPr>
          <p:spPr bwMode="auto">
            <a:xfrm>
              <a:off x="3144" y="3633"/>
              <a:ext cx="43" cy="57"/>
            </a:xfrm>
            <a:custGeom>
              <a:avLst/>
              <a:gdLst>
                <a:gd name="T0" fmla="*/ 42 w 43"/>
                <a:gd name="T1" fmla="*/ 0 h 57"/>
                <a:gd name="T2" fmla="*/ 0 w 43"/>
                <a:gd name="T3" fmla="*/ 8 h 57"/>
                <a:gd name="T4" fmla="*/ 0 w 43"/>
                <a:gd name="T5" fmla="*/ 56 h 57"/>
                <a:gd name="T6" fmla="*/ 42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8"/>
                  </a:lnTo>
                  <a:lnTo>
                    <a:pt x="0" y="56"/>
                  </a:lnTo>
                  <a:lnTo>
                    <a:pt x="42" y="47"/>
                  </a:lnTo>
                  <a:lnTo>
                    <a:pt x="42" y="0"/>
                  </a:lnTo>
                </a:path>
              </a:pathLst>
            </a:custGeom>
            <a:solidFill>
              <a:srgbClr val="6060BD"/>
            </a:solidFill>
            <a:ln w="9525" cap="rnd">
              <a:noFill/>
              <a:round/>
              <a:headEnd/>
              <a:tailEnd/>
            </a:ln>
          </p:spPr>
          <p:txBody>
            <a:bodyPr/>
            <a:lstStyle/>
            <a:p>
              <a:endParaRPr lang="en-US" sz="2400"/>
            </a:p>
          </p:txBody>
        </p:sp>
        <p:sp>
          <p:nvSpPr>
            <p:cNvPr id="567" name="Freeform 565"/>
            <p:cNvSpPr>
              <a:spLocks/>
            </p:cNvSpPr>
            <p:nvPr/>
          </p:nvSpPr>
          <p:spPr bwMode="auto">
            <a:xfrm>
              <a:off x="3144" y="3633"/>
              <a:ext cx="43" cy="57"/>
            </a:xfrm>
            <a:custGeom>
              <a:avLst/>
              <a:gdLst>
                <a:gd name="T0" fmla="*/ 42 w 43"/>
                <a:gd name="T1" fmla="*/ 0 h 57"/>
                <a:gd name="T2" fmla="*/ 0 w 43"/>
                <a:gd name="T3" fmla="*/ 8 h 57"/>
                <a:gd name="T4" fmla="*/ 0 w 43"/>
                <a:gd name="T5" fmla="*/ 56 h 57"/>
                <a:gd name="T6" fmla="*/ 42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8"/>
                  </a:lnTo>
                  <a:lnTo>
                    <a:pt x="0" y="56"/>
                  </a:lnTo>
                  <a:lnTo>
                    <a:pt x="42" y="47"/>
                  </a:lnTo>
                  <a:lnTo>
                    <a:pt x="42" y="0"/>
                  </a:lnTo>
                </a:path>
              </a:pathLst>
            </a:custGeom>
            <a:noFill/>
            <a:ln w="12700" cap="rnd">
              <a:solidFill>
                <a:srgbClr val="000000"/>
              </a:solidFill>
              <a:round/>
              <a:headEnd type="none" w="sm" len="sm"/>
              <a:tailEnd type="none" w="sm" len="sm"/>
            </a:ln>
          </p:spPr>
          <p:txBody>
            <a:bodyPr/>
            <a:lstStyle/>
            <a:p>
              <a:endParaRPr lang="en-US" sz="2400"/>
            </a:p>
          </p:txBody>
        </p:sp>
        <p:sp>
          <p:nvSpPr>
            <p:cNvPr id="568" name="Freeform 566"/>
            <p:cNvSpPr>
              <a:spLocks/>
            </p:cNvSpPr>
            <p:nvPr/>
          </p:nvSpPr>
          <p:spPr bwMode="auto">
            <a:xfrm>
              <a:off x="3226" y="3658"/>
              <a:ext cx="27" cy="54"/>
            </a:xfrm>
            <a:custGeom>
              <a:avLst/>
              <a:gdLst>
                <a:gd name="T0" fmla="*/ 25 w 27"/>
                <a:gd name="T1" fmla="*/ 0 h 54"/>
                <a:gd name="T2" fmla="*/ 0 w 27"/>
                <a:gd name="T3" fmla="*/ 5 h 54"/>
                <a:gd name="T4" fmla="*/ 0 w 27"/>
                <a:gd name="T5" fmla="*/ 53 h 54"/>
                <a:gd name="T6" fmla="*/ 26 w 27"/>
                <a:gd name="T7" fmla="*/ 47 h 54"/>
                <a:gd name="T8" fmla="*/ 25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25" y="0"/>
                  </a:moveTo>
                  <a:lnTo>
                    <a:pt x="0" y="5"/>
                  </a:lnTo>
                  <a:lnTo>
                    <a:pt x="0" y="53"/>
                  </a:lnTo>
                  <a:lnTo>
                    <a:pt x="26" y="47"/>
                  </a:lnTo>
                  <a:lnTo>
                    <a:pt x="25" y="0"/>
                  </a:lnTo>
                </a:path>
              </a:pathLst>
            </a:custGeom>
            <a:solidFill>
              <a:srgbClr val="6060BD"/>
            </a:solidFill>
            <a:ln w="9525" cap="rnd">
              <a:noFill/>
              <a:round/>
              <a:headEnd/>
              <a:tailEnd/>
            </a:ln>
          </p:spPr>
          <p:txBody>
            <a:bodyPr/>
            <a:lstStyle/>
            <a:p>
              <a:endParaRPr lang="en-US" sz="2400"/>
            </a:p>
          </p:txBody>
        </p:sp>
        <p:sp>
          <p:nvSpPr>
            <p:cNvPr id="569" name="Freeform 567"/>
            <p:cNvSpPr>
              <a:spLocks/>
            </p:cNvSpPr>
            <p:nvPr/>
          </p:nvSpPr>
          <p:spPr bwMode="auto">
            <a:xfrm>
              <a:off x="3226" y="3658"/>
              <a:ext cx="27" cy="54"/>
            </a:xfrm>
            <a:custGeom>
              <a:avLst/>
              <a:gdLst>
                <a:gd name="T0" fmla="*/ 25 w 27"/>
                <a:gd name="T1" fmla="*/ 0 h 54"/>
                <a:gd name="T2" fmla="*/ 0 w 27"/>
                <a:gd name="T3" fmla="*/ 5 h 54"/>
                <a:gd name="T4" fmla="*/ 0 w 27"/>
                <a:gd name="T5" fmla="*/ 53 h 54"/>
                <a:gd name="T6" fmla="*/ 26 w 27"/>
                <a:gd name="T7" fmla="*/ 47 h 54"/>
                <a:gd name="T8" fmla="*/ 25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25" y="0"/>
                  </a:moveTo>
                  <a:lnTo>
                    <a:pt x="0" y="5"/>
                  </a:lnTo>
                  <a:lnTo>
                    <a:pt x="0" y="53"/>
                  </a:lnTo>
                  <a:lnTo>
                    <a:pt x="26" y="47"/>
                  </a:lnTo>
                  <a:lnTo>
                    <a:pt x="25" y="0"/>
                  </a:lnTo>
                </a:path>
              </a:pathLst>
            </a:custGeom>
            <a:noFill/>
            <a:ln w="12700" cap="rnd">
              <a:solidFill>
                <a:srgbClr val="000000"/>
              </a:solidFill>
              <a:round/>
              <a:headEnd type="none" w="sm" len="sm"/>
              <a:tailEnd type="none" w="sm" len="sm"/>
            </a:ln>
          </p:spPr>
          <p:txBody>
            <a:bodyPr/>
            <a:lstStyle/>
            <a:p>
              <a:endParaRPr lang="en-US" sz="2400"/>
            </a:p>
          </p:txBody>
        </p:sp>
        <p:sp>
          <p:nvSpPr>
            <p:cNvPr id="570" name="Freeform 568"/>
            <p:cNvSpPr>
              <a:spLocks/>
            </p:cNvSpPr>
            <p:nvPr/>
          </p:nvSpPr>
          <p:spPr bwMode="auto">
            <a:xfrm>
              <a:off x="3286" y="3685"/>
              <a:ext cx="36" cy="58"/>
            </a:xfrm>
            <a:custGeom>
              <a:avLst/>
              <a:gdLst>
                <a:gd name="T0" fmla="*/ 35 w 36"/>
                <a:gd name="T1" fmla="*/ 0 h 58"/>
                <a:gd name="T2" fmla="*/ 0 w 36"/>
                <a:gd name="T3" fmla="*/ 8 h 58"/>
                <a:gd name="T4" fmla="*/ 0 w 36"/>
                <a:gd name="T5" fmla="*/ 57 h 58"/>
                <a:gd name="T6" fmla="*/ 33 w 36"/>
                <a:gd name="T7" fmla="*/ 48 h 58"/>
                <a:gd name="T8" fmla="*/ 35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35" y="0"/>
                  </a:moveTo>
                  <a:lnTo>
                    <a:pt x="0" y="8"/>
                  </a:lnTo>
                  <a:lnTo>
                    <a:pt x="0" y="57"/>
                  </a:lnTo>
                  <a:lnTo>
                    <a:pt x="33" y="48"/>
                  </a:lnTo>
                  <a:lnTo>
                    <a:pt x="35" y="0"/>
                  </a:lnTo>
                </a:path>
              </a:pathLst>
            </a:custGeom>
            <a:solidFill>
              <a:srgbClr val="6060BD"/>
            </a:solidFill>
            <a:ln w="9525" cap="rnd">
              <a:noFill/>
              <a:round/>
              <a:headEnd/>
              <a:tailEnd/>
            </a:ln>
          </p:spPr>
          <p:txBody>
            <a:bodyPr/>
            <a:lstStyle/>
            <a:p>
              <a:endParaRPr lang="en-US" sz="2400"/>
            </a:p>
          </p:txBody>
        </p:sp>
        <p:sp>
          <p:nvSpPr>
            <p:cNvPr id="571" name="Freeform 569"/>
            <p:cNvSpPr>
              <a:spLocks/>
            </p:cNvSpPr>
            <p:nvPr/>
          </p:nvSpPr>
          <p:spPr bwMode="auto">
            <a:xfrm>
              <a:off x="3286" y="3685"/>
              <a:ext cx="36" cy="58"/>
            </a:xfrm>
            <a:custGeom>
              <a:avLst/>
              <a:gdLst>
                <a:gd name="T0" fmla="*/ 35 w 36"/>
                <a:gd name="T1" fmla="*/ 0 h 58"/>
                <a:gd name="T2" fmla="*/ 0 w 36"/>
                <a:gd name="T3" fmla="*/ 8 h 58"/>
                <a:gd name="T4" fmla="*/ 0 w 36"/>
                <a:gd name="T5" fmla="*/ 57 h 58"/>
                <a:gd name="T6" fmla="*/ 33 w 36"/>
                <a:gd name="T7" fmla="*/ 48 h 58"/>
                <a:gd name="T8" fmla="*/ 35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35" y="0"/>
                  </a:moveTo>
                  <a:lnTo>
                    <a:pt x="0" y="8"/>
                  </a:lnTo>
                  <a:lnTo>
                    <a:pt x="0" y="57"/>
                  </a:lnTo>
                  <a:lnTo>
                    <a:pt x="33" y="48"/>
                  </a:lnTo>
                  <a:lnTo>
                    <a:pt x="35" y="0"/>
                  </a:lnTo>
                </a:path>
              </a:pathLst>
            </a:custGeom>
            <a:noFill/>
            <a:ln w="12700" cap="rnd">
              <a:solidFill>
                <a:srgbClr val="000000"/>
              </a:solidFill>
              <a:round/>
              <a:headEnd type="none" w="sm" len="sm"/>
              <a:tailEnd type="none" w="sm" len="sm"/>
            </a:ln>
          </p:spPr>
          <p:txBody>
            <a:bodyPr/>
            <a:lstStyle/>
            <a:p>
              <a:endParaRPr lang="en-US" sz="2400"/>
            </a:p>
          </p:txBody>
        </p:sp>
        <p:sp>
          <p:nvSpPr>
            <p:cNvPr id="572" name="Freeform 570"/>
            <p:cNvSpPr>
              <a:spLocks/>
            </p:cNvSpPr>
            <p:nvPr/>
          </p:nvSpPr>
          <p:spPr bwMode="auto">
            <a:xfrm>
              <a:off x="3372" y="3712"/>
              <a:ext cx="19" cy="53"/>
            </a:xfrm>
            <a:custGeom>
              <a:avLst/>
              <a:gdLst>
                <a:gd name="T0" fmla="*/ 17 w 19"/>
                <a:gd name="T1" fmla="*/ 0 h 53"/>
                <a:gd name="T2" fmla="*/ 0 w 19"/>
                <a:gd name="T3" fmla="*/ 5 h 53"/>
                <a:gd name="T4" fmla="*/ 0 w 19"/>
                <a:gd name="T5" fmla="*/ 52 h 53"/>
                <a:gd name="T6" fmla="*/ 18 w 19"/>
                <a:gd name="T7" fmla="*/ 48 h 53"/>
                <a:gd name="T8" fmla="*/ 17 w 19"/>
                <a:gd name="T9" fmla="*/ 0 h 53"/>
                <a:gd name="T10" fmla="*/ 0 60000 65536"/>
                <a:gd name="T11" fmla="*/ 0 60000 65536"/>
                <a:gd name="T12" fmla="*/ 0 60000 65536"/>
                <a:gd name="T13" fmla="*/ 0 60000 65536"/>
                <a:gd name="T14" fmla="*/ 0 60000 65536"/>
                <a:gd name="T15" fmla="*/ 0 w 19"/>
                <a:gd name="T16" fmla="*/ 0 h 53"/>
                <a:gd name="T17" fmla="*/ 19 w 19"/>
                <a:gd name="T18" fmla="*/ 53 h 53"/>
              </a:gdLst>
              <a:ahLst/>
              <a:cxnLst>
                <a:cxn ang="T10">
                  <a:pos x="T0" y="T1"/>
                </a:cxn>
                <a:cxn ang="T11">
                  <a:pos x="T2" y="T3"/>
                </a:cxn>
                <a:cxn ang="T12">
                  <a:pos x="T4" y="T5"/>
                </a:cxn>
                <a:cxn ang="T13">
                  <a:pos x="T6" y="T7"/>
                </a:cxn>
                <a:cxn ang="T14">
                  <a:pos x="T8" y="T9"/>
                </a:cxn>
              </a:cxnLst>
              <a:rect l="T15" t="T16" r="T17" b="T18"/>
              <a:pathLst>
                <a:path w="19" h="53">
                  <a:moveTo>
                    <a:pt x="17" y="0"/>
                  </a:moveTo>
                  <a:lnTo>
                    <a:pt x="0" y="5"/>
                  </a:lnTo>
                  <a:lnTo>
                    <a:pt x="0" y="52"/>
                  </a:lnTo>
                  <a:lnTo>
                    <a:pt x="18" y="48"/>
                  </a:lnTo>
                  <a:lnTo>
                    <a:pt x="17" y="0"/>
                  </a:lnTo>
                </a:path>
              </a:pathLst>
            </a:custGeom>
            <a:solidFill>
              <a:srgbClr val="6060BD"/>
            </a:solidFill>
            <a:ln w="9525" cap="rnd">
              <a:noFill/>
              <a:round/>
              <a:headEnd/>
              <a:tailEnd/>
            </a:ln>
          </p:spPr>
          <p:txBody>
            <a:bodyPr/>
            <a:lstStyle/>
            <a:p>
              <a:endParaRPr lang="en-US" sz="2400"/>
            </a:p>
          </p:txBody>
        </p:sp>
        <p:sp>
          <p:nvSpPr>
            <p:cNvPr id="573" name="Freeform 571"/>
            <p:cNvSpPr>
              <a:spLocks/>
            </p:cNvSpPr>
            <p:nvPr/>
          </p:nvSpPr>
          <p:spPr bwMode="auto">
            <a:xfrm>
              <a:off x="3372" y="3712"/>
              <a:ext cx="19" cy="53"/>
            </a:xfrm>
            <a:custGeom>
              <a:avLst/>
              <a:gdLst>
                <a:gd name="T0" fmla="*/ 17 w 19"/>
                <a:gd name="T1" fmla="*/ 0 h 53"/>
                <a:gd name="T2" fmla="*/ 0 w 19"/>
                <a:gd name="T3" fmla="*/ 5 h 53"/>
                <a:gd name="T4" fmla="*/ 0 w 19"/>
                <a:gd name="T5" fmla="*/ 52 h 53"/>
                <a:gd name="T6" fmla="*/ 18 w 19"/>
                <a:gd name="T7" fmla="*/ 48 h 53"/>
                <a:gd name="T8" fmla="*/ 17 w 19"/>
                <a:gd name="T9" fmla="*/ 0 h 53"/>
                <a:gd name="T10" fmla="*/ 0 60000 65536"/>
                <a:gd name="T11" fmla="*/ 0 60000 65536"/>
                <a:gd name="T12" fmla="*/ 0 60000 65536"/>
                <a:gd name="T13" fmla="*/ 0 60000 65536"/>
                <a:gd name="T14" fmla="*/ 0 60000 65536"/>
                <a:gd name="T15" fmla="*/ 0 w 19"/>
                <a:gd name="T16" fmla="*/ 0 h 53"/>
                <a:gd name="T17" fmla="*/ 19 w 19"/>
                <a:gd name="T18" fmla="*/ 53 h 53"/>
              </a:gdLst>
              <a:ahLst/>
              <a:cxnLst>
                <a:cxn ang="T10">
                  <a:pos x="T0" y="T1"/>
                </a:cxn>
                <a:cxn ang="T11">
                  <a:pos x="T2" y="T3"/>
                </a:cxn>
                <a:cxn ang="T12">
                  <a:pos x="T4" y="T5"/>
                </a:cxn>
                <a:cxn ang="T13">
                  <a:pos x="T6" y="T7"/>
                </a:cxn>
                <a:cxn ang="T14">
                  <a:pos x="T8" y="T9"/>
                </a:cxn>
              </a:cxnLst>
              <a:rect l="T15" t="T16" r="T17" b="T18"/>
              <a:pathLst>
                <a:path w="19" h="53">
                  <a:moveTo>
                    <a:pt x="17" y="0"/>
                  </a:moveTo>
                  <a:lnTo>
                    <a:pt x="0" y="5"/>
                  </a:lnTo>
                  <a:lnTo>
                    <a:pt x="0" y="52"/>
                  </a:lnTo>
                  <a:lnTo>
                    <a:pt x="18" y="48"/>
                  </a:lnTo>
                  <a:lnTo>
                    <a:pt x="17" y="0"/>
                  </a:lnTo>
                </a:path>
              </a:pathLst>
            </a:custGeom>
            <a:noFill/>
            <a:ln w="12700" cap="rnd">
              <a:solidFill>
                <a:srgbClr val="000000"/>
              </a:solidFill>
              <a:round/>
              <a:headEnd type="none" w="sm" len="sm"/>
              <a:tailEnd type="none" w="sm" len="sm"/>
            </a:ln>
          </p:spPr>
          <p:txBody>
            <a:bodyPr/>
            <a:lstStyle/>
            <a:p>
              <a:endParaRPr lang="en-US" sz="2400"/>
            </a:p>
          </p:txBody>
        </p:sp>
        <p:sp>
          <p:nvSpPr>
            <p:cNvPr id="574" name="Freeform 572"/>
            <p:cNvSpPr>
              <a:spLocks/>
            </p:cNvSpPr>
            <p:nvPr/>
          </p:nvSpPr>
          <p:spPr bwMode="auto">
            <a:xfrm>
              <a:off x="3041" y="3594"/>
              <a:ext cx="82" cy="26"/>
            </a:xfrm>
            <a:custGeom>
              <a:avLst/>
              <a:gdLst>
                <a:gd name="T0" fmla="*/ 48 w 82"/>
                <a:gd name="T1" fmla="*/ 0 h 26"/>
                <a:gd name="T2" fmla="*/ 0 w 82"/>
                <a:gd name="T3" fmla="*/ 12 h 26"/>
                <a:gd name="T4" fmla="*/ 30 w 82"/>
                <a:gd name="T5" fmla="*/ 25 h 26"/>
                <a:gd name="T6" fmla="*/ 81 w 82"/>
                <a:gd name="T7" fmla="*/ 13 h 26"/>
                <a:gd name="T8" fmla="*/ 48 w 82"/>
                <a:gd name="T9" fmla="*/ 0 h 26"/>
                <a:gd name="T10" fmla="*/ 0 60000 65536"/>
                <a:gd name="T11" fmla="*/ 0 60000 65536"/>
                <a:gd name="T12" fmla="*/ 0 60000 65536"/>
                <a:gd name="T13" fmla="*/ 0 60000 65536"/>
                <a:gd name="T14" fmla="*/ 0 60000 65536"/>
                <a:gd name="T15" fmla="*/ 0 w 82"/>
                <a:gd name="T16" fmla="*/ 0 h 26"/>
                <a:gd name="T17" fmla="*/ 82 w 82"/>
                <a:gd name="T18" fmla="*/ 26 h 26"/>
              </a:gdLst>
              <a:ahLst/>
              <a:cxnLst>
                <a:cxn ang="T10">
                  <a:pos x="T0" y="T1"/>
                </a:cxn>
                <a:cxn ang="T11">
                  <a:pos x="T2" y="T3"/>
                </a:cxn>
                <a:cxn ang="T12">
                  <a:pos x="T4" y="T5"/>
                </a:cxn>
                <a:cxn ang="T13">
                  <a:pos x="T6" y="T7"/>
                </a:cxn>
                <a:cxn ang="T14">
                  <a:pos x="T8" y="T9"/>
                </a:cxn>
              </a:cxnLst>
              <a:rect l="T15" t="T16" r="T17" b="T18"/>
              <a:pathLst>
                <a:path w="82" h="26">
                  <a:moveTo>
                    <a:pt x="48" y="0"/>
                  </a:moveTo>
                  <a:lnTo>
                    <a:pt x="0" y="12"/>
                  </a:lnTo>
                  <a:lnTo>
                    <a:pt x="30" y="25"/>
                  </a:lnTo>
                  <a:lnTo>
                    <a:pt x="81" y="13"/>
                  </a:lnTo>
                  <a:lnTo>
                    <a:pt x="48" y="0"/>
                  </a:lnTo>
                </a:path>
              </a:pathLst>
            </a:custGeom>
            <a:solidFill>
              <a:srgbClr val="40407F"/>
            </a:solidFill>
            <a:ln w="9525" cap="rnd">
              <a:noFill/>
              <a:round/>
              <a:headEnd/>
              <a:tailEnd/>
            </a:ln>
          </p:spPr>
          <p:txBody>
            <a:bodyPr/>
            <a:lstStyle/>
            <a:p>
              <a:endParaRPr lang="en-US" sz="2400"/>
            </a:p>
          </p:txBody>
        </p:sp>
        <p:sp>
          <p:nvSpPr>
            <p:cNvPr id="575" name="Freeform 573"/>
            <p:cNvSpPr>
              <a:spLocks/>
            </p:cNvSpPr>
            <p:nvPr/>
          </p:nvSpPr>
          <p:spPr bwMode="auto">
            <a:xfrm>
              <a:off x="3041" y="3594"/>
              <a:ext cx="82" cy="26"/>
            </a:xfrm>
            <a:custGeom>
              <a:avLst/>
              <a:gdLst>
                <a:gd name="T0" fmla="*/ 48 w 82"/>
                <a:gd name="T1" fmla="*/ 0 h 26"/>
                <a:gd name="T2" fmla="*/ 0 w 82"/>
                <a:gd name="T3" fmla="*/ 12 h 26"/>
                <a:gd name="T4" fmla="*/ 30 w 82"/>
                <a:gd name="T5" fmla="*/ 25 h 26"/>
                <a:gd name="T6" fmla="*/ 81 w 82"/>
                <a:gd name="T7" fmla="*/ 13 h 26"/>
                <a:gd name="T8" fmla="*/ 48 w 82"/>
                <a:gd name="T9" fmla="*/ 0 h 26"/>
                <a:gd name="T10" fmla="*/ 0 60000 65536"/>
                <a:gd name="T11" fmla="*/ 0 60000 65536"/>
                <a:gd name="T12" fmla="*/ 0 60000 65536"/>
                <a:gd name="T13" fmla="*/ 0 60000 65536"/>
                <a:gd name="T14" fmla="*/ 0 60000 65536"/>
                <a:gd name="T15" fmla="*/ 0 w 82"/>
                <a:gd name="T16" fmla="*/ 0 h 26"/>
                <a:gd name="T17" fmla="*/ 82 w 82"/>
                <a:gd name="T18" fmla="*/ 26 h 26"/>
              </a:gdLst>
              <a:ahLst/>
              <a:cxnLst>
                <a:cxn ang="T10">
                  <a:pos x="T0" y="T1"/>
                </a:cxn>
                <a:cxn ang="T11">
                  <a:pos x="T2" y="T3"/>
                </a:cxn>
                <a:cxn ang="T12">
                  <a:pos x="T4" y="T5"/>
                </a:cxn>
                <a:cxn ang="T13">
                  <a:pos x="T6" y="T7"/>
                </a:cxn>
                <a:cxn ang="T14">
                  <a:pos x="T8" y="T9"/>
                </a:cxn>
              </a:cxnLst>
              <a:rect l="T15" t="T16" r="T17" b="T18"/>
              <a:pathLst>
                <a:path w="82" h="26">
                  <a:moveTo>
                    <a:pt x="48" y="0"/>
                  </a:moveTo>
                  <a:lnTo>
                    <a:pt x="0" y="12"/>
                  </a:lnTo>
                  <a:lnTo>
                    <a:pt x="30" y="25"/>
                  </a:lnTo>
                  <a:lnTo>
                    <a:pt x="81" y="13"/>
                  </a:lnTo>
                  <a:lnTo>
                    <a:pt x="48" y="0"/>
                  </a:lnTo>
                </a:path>
              </a:pathLst>
            </a:custGeom>
            <a:noFill/>
            <a:ln w="12700" cap="rnd">
              <a:solidFill>
                <a:srgbClr val="000000"/>
              </a:solidFill>
              <a:round/>
              <a:headEnd type="none" w="sm" len="sm"/>
              <a:tailEnd type="none" w="sm" len="sm"/>
            </a:ln>
          </p:spPr>
          <p:txBody>
            <a:bodyPr/>
            <a:lstStyle/>
            <a:p>
              <a:endParaRPr lang="en-US" sz="2400"/>
            </a:p>
          </p:txBody>
        </p:sp>
        <p:sp>
          <p:nvSpPr>
            <p:cNvPr id="576" name="Freeform 574"/>
            <p:cNvSpPr>
              <a:spLocks/>
            </p:cNvSpPr>
            <p:nvPr/>
          </p:nvSpPr>
          <p:spPr bwMode="auto">
            <a:xfrm>
              <a:off x="3111" y="3620"/>
              <a:ext cx="76" cy="23"/>
            </a:xfrm>
            <a:custGeom>
              <a:avLst/>
              <a:gdLst>
                <a:gd name="T0" fmla="*/ 41 w 76"/>
                <a:gd name="T1" fmla="*/ 0 h 23"/>
                <a:gd name="T2" fmla="*/ 0 w 76"/>
                <a:gd name="T3" fmla="*/ 8 h 23"/>
                <a:gd name="T4" fmla="*/ 33 w 76"/>
                <a:gd name="T5" fmla="*/ 22 h 23"/>
                <a:gd name="T6" fmla="*/ 75 w 76"/>
                <a:gd name="T7" fmla="*/ 13 h 23"/>
                <a:gd name="T8" fmla="*/ 41 w 76"/>
                <a:gd name="T9" fmla="*/ 0 h 23"/>
                <a:gd name="T10" fmla="*/ 0 60000 65536"/>
                <a:gd name="T11" fmla="*/ 0 60000 65536"/>
                <a:gd name="T12" fmla="*/ 0 60000 65536"/>
                <a:gd name="T13" fmla="*/ 0 60000 65536"/>
                <a:gd name="T14" fmla="*/ 0 60000 65536"/>
                <a:gd name="T15" fmla="*/ 0 w 76"/>
                <a:gd name="T16" fmla="*/ 0 h 23"/>
                <a:gd name="T17" fmla="*/ 76 w 76"/>
                <a:gd name="T18" fmla="*/ 23 h 23"/>
              </a:gdLst>
              <a:ahLst/>
              <a:cxnLst>
                <a:cxn ang="T10">
                  <a:pos x="T0" y="T1"/>
                </a:cxn>
                <a:cxn ang="T11">
                  <a:pos x="T2" y="T3"/>
                </a:cxn>
                <a:cxn ang="T12">
                  <a:pos x="T4" y="T5"/>
                </a:cxn>
                <a:cxn ang="T13">
                  <a:pos x="T6" y="T7"/>
                </a:cxn>
                <a:cxn ang="T14">
                  <a:pos x="T8" y="T9"/>
                </a:cxn>
              </a:cxnLst>
              <a:rect l="T15" t="T16" r="T17" b="T18"/>
              <a:pathLst>
                <a:path w="76" h="23">
                  <a:moveTo>
                    <a:pt x="41" y="0"/>
                  </a:moveTo>
                  <a:lnTo>
                    <a:pt x="0" y="8"/>
                  </a:lnTo>
                  <a:lnTo>
                    <a:pt x="33" y="22"/>
                  </a:lnTo>
                  <a:lnTo>
                    <a:pt x="75" y="13"/>
                  </a:lnTo>
                  <a:lnTo>
                    <a:pt x="41" y="0"/>
                  </a:lnTo>
                </a:path>
              </a:pathLst>
            </a:custGeom>
            <a:solidFill>
              <a:srgbClr val="40407F"/>
            </a:solidFill>
            <a:ln w="9525" cap="rnd">
              <a:noFill/>
              <a:round/>
              <a:headEnd/>
              <a:tailEnd/>
            </a:ln>
          </p:spPr>
          <p:txBody>
            <a:bodyPr/>
            <a:lstStyle/>
            <a:p>
              <a:endParaRPr lang="en-US" sz="2400"/>
            </a:p>
          </p:txBody>
        </p:sp>
        <p:sp>
          <p:nvSpPr>
            <p:cNvPr id="577" name="Freeform 575"/>
            <p:cNvSpPr>
              <a:spLocks/>
            </p:cNvSpPr>
            <p:nvPr/>
          </p:nvSpPr>
          <p:spPr bwMode="auto">
            <a:xfrm>
              <a:off x="3111" y="3620"/>
              <a:ext cx="76" cy="23"/>
            </a:xfrm>
            <a:custGeom>
              <a:avLst/>
              <a:gdLst>
                <a:gd name="T0" fmla="*/ 41 w 76"/>
                <a:gd name="T1" fmla="*/ 0 h 23"/>
                <a:gd name="T2" fmla="*/ 0 w 76"/>
                <a:gd name="T3" fmla="*/ 8 h 23"/>
                <a:gd name="T4" fmla="*/ 33 w 76"/>
                <a:gd name="T5" fmla="*/ 22 h 23"/>
                <a:gd name="T6" fmla="*/ 75 w 76"/>
                <a:gd name="T7" fmla="*/ 13 h 23"/>
                <a:gd name="T8" fmla="*/ 41 w 76"/>
                <a:gd name="T9" fmla="*/ 0 h 23"/>
                <a:gd name="T10" fmla="*/ 0 60000 65536"/>
                <a:gd name="T11" fmla="*/ 0 60000 65536"/>
                <a:gd name="T12" fmla="*/ 0 60000 65536"/>
                <a:gd name="T13" fmla="*/ 0 60000 65536"/>
                <a:gd name="T14" fmla="*/ 0 60000 65536"/>
                <a:gd name="T15" fmla="*/ 0 w 76"/>
                <a:gd name="T16" fmla="*/ 0 h 23"/>
                <a:gd name="T17" fmla="*/ 76 w 76"/>
                <a:gd name="T18" fmla="*/ 23 h 23"/>
              </a:gdLst>
              <a:ahLst/>
              <a:cxnLst>
                <a:cxn ang="T10">
                  <a:pos x="T0" y="T1"/>
                </a:cxn>
                <a:cxn ang="T11">
                  <a:pos x="T2" y="T3"/>
                </a:cxn>
                <a:cxn ang="T12">
                  <a:pos x="T4" y="T5"/>
                </a:cxn>
                <a:cxn ang="T13">
                  <a:pos x="T6" y="T7"/>
                </a:cxn>
                <a:cxn ang="T14">
                  <a:pos x="T8" y="T9"/>
                </a:cxn>
              </a:cxnLst>
              <a:rect l="T15" t="T16" r="T17" b="T18"/>
              <a:pathLst>
                <a:path w="76" h="23">
                  <a:moveTo>
                    <a:pt x="41" y="0"/>
                  </a:moveTo>
                  <a:lnTo>
                    <a:pt x="0" y="8"/>
                  </a:lnTo>
                  <a:lnTo>
                    <a:pt x="33" y="22"/>
                  </a:lnTo>
                  <a:lnTo>
                    <a:pt x="75" y="13"/>
                  </a:lnTo>
                  <a:lnTo>
                    <a:pt x="41" y="0"/>
                  </a:lnTo>
                </a:path>
              </a:pathLst>
            </a:custGeom>
            <a:noFill/>
            <a:ln w="12700" cap="rnd">
              <a:solidFill>
                <a:srgbClr val="000000"/>
              </a:solidFill>
              <a:round/>
              <a:headEnd type="none" w="sm" len="sm"/>
              <a:tailEnd type="none" w="sm" len="sm"/>
            </a:ln>
          </p:spPr>
          <p:txBody>
            <a:bodyPr/>
            <a:lstStyle/>
            <a:p>
              <a:endParaRPr lang="en-US" sz="2400"/>
            </a:p>
          </p:txBody>
        </p:sp>
        <p:sp>
          <p:nvSpPr>
            <p:cNvPr id="578" name="Freeform 576"/>
            <p:cNvSpPr>
              <a:spLocks/>
            </p:cNvSpPr>
            <p:nvPr/>
          </p:nvSpPr>
          <p:spPr bwMode="auto">
            <a:xfrm>
              <a:off x="3193" y="3645"/>
              <a:ext cx="59" cy="20"/>
            </a:xfrm>
            <a:custGeom>
              <a:avLst/>
              <a:gdLst>
                <a:gd name="T0" fmla="*/ 25 w 59"/>
                <a:gd name="T1" fmla="*/ 0 h 20"/>
                <a:gd name="T2" fmla="*/ 0 w 59"/>
                <a:gd name="T3" fmla="*/ 5 h 20"/>
                <a:gd name="T4" fmla="*/ 34 w 59"/>
                <a:gd name="T5" fmla="*/ 19 h 20"/>
                <a:gd name="T6" fmla="*/ 58 w 59"/>
                <a:gd name="T7" fmla="*/ 13 h 20"/>
                <a:gd name="T8" fmla="*/ 25 w 59"/>
                <a:gd name="T9" fmla="*/ 0 h 20"/>
                <a:gd name="T10" fmla="*/ 0 60000 65536"/>
                <a:gd name="T11" fmla="*/ 0 60000 65536"/>
                <a:gd name="T12" fmla="*/ 0 60000 65536"/>
                <a:gd name="T13" fmla="*/ 0 60000 65536"/>
                <a:gd name="T14" fmla="*/ 0 60000 65536"/>
                <a:gd name="T15" fmla="*/ 0 w 59"/>
                <a:gd name="T16" fmla="*/ 0 h 20"/>
                <a:gd name="T17" fmla="*/ 59 w 59"/>
                <a:gd name="T18" fmla="*/ 20 h 20"/>
              </a:gdLst>
              <a:ahLst/>
              <a:cxnLst>
                <a:cxn ang="T10">
                  <a:pos x="T0" y="T1"/>
                </a:cxn>
                <a:cxn ang="T11">
                  <a:pos x="T2" y="T3"/>
                </a:cxn>
                <a:cxn ang="T12">
                  <a:pos x="T4" y="T5"/>
                </a:cxn>
                <a:cxn ang="T13">
                  <a:pos x="T6" y="T7"/>
                </a:cxn>
                <a:cxn ang="T14">
                  <a:pos x="T8" y="T9"/>
                </a:cxn>
              </a:cxnLst>
              <a:rect l="T15" t="T16" r="T17" b="T18"/>
              <a:pathLst>
                <a:path w="59" h="20">
                  <a:moveTo>
                    <a:pt x="25" y="0"/>
                  </a:moveTo>
                  <a:lnTo>
                    <a:pt x="0" y="5"/>
                  </a:lnTo>
                  <a:lnTo>
                    <a:pt x="34" y="19"/>
                  </a:lnTo>
                  <a:lnTo>
                    <a:pt x="58" y="13"/>
                  </a:lnTo>
                  <a:lnTo>
                    <a:pt x="25" y="0"/>
                  </a:lnTo>
                </a:path>
              </a:pathLst>
            </a:custGeom>
            <a:solidFill>
              <a:srgbClr val="40407F"/>
            </a:solidFill>
            <a:ln w="9525" cap="rnd">
              <a:noFill/>
              <a:round/>
              <a:headEnd/>
              <a:tailEnd/>
            </a:ln>
          </p:spPr>
          <p:txBody>
            <a:bodyPr/>
            <a:lstStyle/>
            <a:p>
              <a:endParaRPr lang="en-US" sz="2400"/>
            </a:p>
          </p:txBody>
        </p:sp>
        <p:sp>
          <p:nvSpPr>
            <p:cNvPr id="579" name="Freeform 577"/>
            <p:cNvSpPr>
              <a:spLocks/>
            </p:cNvSpPr>
            <p:nvPr/>
          </p:nvSpPr>
          <p:spPr bwMode="auto">
            <a:xfrm>
              <a:off x="3193" y="3645"/>
              <a:ext cx="59" cy="20"/>
            </a:xfrm>
            <a:custGeom>
              <a:avLst/>
              <a:gdLst>
                <a:gd name="T0" fmla="*/ 25 w 59"/>
                <a:gd name="T1" fmla="*/ 0 h 20"/>
                <a:gd name="T2" fmla="*/ 0 w 59"/>
                <a:gd name="T3" fmla="*/ 5 h 20"/>
                <a:gd name="T4" fmla="*/ 34 w 59"/>
                <a:gd name="T5" fmla="*/ 19 h 20"/>
                <a:gd name="T6" fmla="*/ 58 w 59"/>
                <a:gd name="T7" fmla="*/ 13 h 20"/>
                <a:gd name="T8" fmla="*/ 25 w 59"/>
                <a:gd name="T9" fmla="*/ 0 h 20"/>
                <a:gd name="T10" fmla="*/ 0 60000 65536"/>
                <a:gd name="T11" fmla="*/ 0 60000 65536"/>
                <a:gd name="T12" fmla="*/ 0 60000 65536"/>
                <a:gd name="T13" fmla="*/ 0 60000 65536"/>
                <a:gd name="T14" fmla="*/ 0 60000 65536"/>
                <a:gd name="T15" fmla="*/ 0 w 59"/>
                <a:gd name="T16" fmla="*/ 0 h 20"/>
                <a:gd name="T17" fmla="*/ 59 w 59"/>
                <a:gd name="T18" fmla="*/ 20 h 20"/>
              </a:gdLst>
              <a:ahLst/>
              <a:cxnLst>
                <a:cxn ang="T10">
                  <a:pos x="T0" y="T1"/>
                </a:cxn>
                <a:cxn ang="T11">
                  <a:pos x="T2" y="T3"/>
                </a:cxn>
                <a:cxn ang="T12">
                  <a:pos x="T4" y="T5"/>
                </a:cxn>
                <a:cxn ang="T13">
                  <a:pos x="T6" y="T7"/>
                </a:cxn>
                <a:cxn ang="T14">
                  <a:pos x="T8" y="T9"/>
                </a:cxn>
              </a:cxnLst>
              <a:rect l="T15" t="T16" r="T17" b="T18"/>
              <a:pathLst>
                <a:path w="59" h="20">
                  <a:moveTo>
                    <a:pt x="25" y="0"/>
                  </a:moveTo>
                  <a:lnTo>
                    <a:pt x="0" y="5"/>
                  </a:lnTo>
                  <a:lnTo>
                    <a:pt x="34" y="19"/>
                  </a:lnTo>
                  <a:lnTo>
                    <a:pt x="58" y="13"/>
                  </a:lnTo>
                  <a:lnTo>
                    <a:pt x="25" y="0"/>
                  </a:lnTo>
                </a:path>
              </a:pathLst>
            </a:custGeom>
            <a:noFill/>
            <a:ln w="12700" cap="rnd">
              <a:solidFill>
                <a:srgbClr val="000000"/>
              </a:solidFill>
              <a:round/>
              <a:headEnd type="none" w="sm" len="sm"/>
              <a:tailEnd type="none" w="sm" len="sm"/>
            </a:ln>
          </p:spPr>
          <p:txBody>
            <a:bodyPr/>
            <a:lstStyle/>
            <a:p>
              <a:endParaRPr lang="en-US" sz="2400"/>
            </a:p>
          </p:txBody>
        </p:sp>
        <p:sp>
          <p:nvSpPr>
            <p:cNvPr id="580" name="Freeform 578"/>
            <p:cNvSpPr>
              <a:spLocks/>
            </p:cNvSpPr>
            <p:nvPr/>
          </p:nvSpPr>
          <p:spPr bwMode="auto">
            <a:xfrm>
              <a:off x="3251" y="3672"/>
              <a:ext cx="70" cy="22"/>
            </a:xfrm>
            <a:custGeom>
              <a:avLst/>
              <a:gdLst>
                <a:gd name="T0" fmla="*/ 33 w 70"/>
                <a:gd name="T1" fmla="*/ 0 h 22"/>
                <a:gd name="T2" fmla="*/ 0 w 70"/>
                <a:gd name="T3" fmla="*/ 7 h 22"/>
                <a:gd name="T4" fmla="*/ 34 w 70"/>
                <a:gd name="T5" fmla="*/ 21 h 22"/>
                <a:gd name="T6" fmla="*/ 69 w 70"/>
                <a:gd name="T7" fmla="*/ 12 h 22"/>
                <a:gd name="T8" fmla="*/ 33 w 70"/>
                <a:gd name="T9" fmla="*/ 0 h 22"/>
                <a:gd name="T10" fmla="*/ 0 60000 65536"/>
                <a:gd name="T11" fmla="*/ 0 60000 65536"/>
                <a:gd name="T12" fmla="*/ 0 60000 65536"/>
                <a:gd name="T13" fmla="*/ 0 60000 65536"/>
                <a:gd name="T14" fmla="*/ 0 60000 65536"/>
                <a:gd name="T15" fmla="*/ 0 w 70"/>
                <a:gd name="T16" fmla="*/ 0 h 22"/>
                <a:gd name="T17" fmla="*/ 70 w 70"/>
                <a:gd name="T18" fmla="*/ 22 h 22"/>
              </a:gdLst>
              <a:ahLst/>
              <a:cxnLst>
                <a:cxn ang="T10">
                  <a:pos x="T0" y="T1"/>
                </a:cxn>
                <a:cxn ang="T11">
                  <a:pos x="T2" y="T3"/>
                </a:cxn>
                <a:cxn ang="T12">
                  <a:pos x="T4" y="T5"/>
                </a:cxn>
                <a:cxn ang="T13">
                  <a:pos x="T6" y="T7"/>
                </a:cxn>
                <a:cxn ang="T14">
                  <a:pos x="T8" y="T9"/>
                </a:cxn>
              </a:cxnLst>
              <a:rect l="T15" t="T16" r="T17" b="T18"/>
              <a:pathLst>
                <a:path w="70" h="22">
                  <a:moveTo>
                    <a:pt x="33" y="0"/>
                  </a:moveTo>
                  <a:lnTo>
                    <a:pt x="0" y="7"/>
                  </a:lnTo>
                  <a:lnTo>
                    <a:pt x="34" y="21"/>
                  </a:lnTo>
                  <a:lnTo>
                    <a:pt x="69" y="12"/>
                  </a:lnTo>
                  <a:lnTo>
                    <a:pt x="33" y="0"/>
                  </a:lnTo>
                </a:path>
              </a:pathLst>
            </a:custGeom>
            <a:solidFill>
              <a:srgbClr val="40407F"/>
            </a:solidFill>
            <a:ln w="9525" cap="rnd">
              <a:noFill/>
              <a:round/>
              <a:headEnd/>
              <a:tailEnd/>
            </a:ln>
          </p:spPr>
          <p:txBody>
            <a:bodyPr/>
            <a:lstStyle/>
            <a:p>
              <a:endParaRPr lang="en-US" sz="2400"/>
            </a:p>
          </p:txBody>
        </p:sp>
        <p:sp>
          <p:nvSpPr>
            <p:cNvPr id="581" name="Freeform 579"/>
            <p:cNvSpPr>
              <a:spLocks/>
            </p:cNvSpPr>
            <p:nvPr/>
          </p:nvSpPr>
          <p:spPr bwMode="auto">
            <a:xfrm>
              <a:off x="3251" y="3672"/>
              <a:ext cx="70" cy="22"/>
            </a:xfrm>
            <a:custGeom>
              <a:avLst/>
              <a:gdLst>
                <a:gd name="T0" fmla="*/ 33 w 70"/>
                <a:gd name="T1" fmla="*/ 0 h 22"/>
                <a:gd name="T2" fmla="*/ 0 w 70"/>
                <a:gd name="T3" fmla="*/ 7 h 22"/>
                <a:gd name="T4" fmla="*/ 34 w 70"/>
                <a:gd name="T5" fmla="*/ 21 h 22"/>
                <a:gd name="T6" fmla="*/ 69 w 70"/>
                <a:gd name="T7" fmla="*/ 12 h 22"/>
                <a:gd name="T8" fmla="*/ 33 w 70"/>
                <a:gd name="T9" fmla="*/ 0 h 22"/>
                <a:gd name="T10" fmla="*/ 0 60000 65536"/>
                <a:gd name="T11" fmla="*/ 0 60000 65536"/>
                <a:gd name="T12" fmla="*/ 0 60000 65536"/>
                <a:gd name="T13" fmla="*/ 0 60000 65536"/>
                <a:gd name="T14" fmla="*/ 0 60000 65536"/>
                <a:gd name="T15" fmla="*/ 0 w 70"/>
                <a:gd name="T16" fmla="*/ 0 h 22"/>
                <a:gd name="T17" fmla="*/ 70 w 70"/>
                <a:gd name="T18" fmla="*/ 22 h 22"/>
              </a:gdLst>
              <a:ahLst/>
              <a:cxnLst>
                <a:cxn ang="T10">
                  <a:pos x="T0" y="T1"/>
                </a:cxn>
                <a:cxn ang="T11">
                  <a:pos x="T2" y="T3"/>
                </a:cxn>
                <a:cxn ang="T12">
                  <a:pos x="T4" y="T5"/>
                </a:cxn>
                <a:cxn ang="T13">
                  <a:pos x="T6" y="T7"/>
                </a:cxn>
                <a:cxn ang="T14">
                  <a:pos x="T8" y="T9"/>
                </a:cxn>
              </a:cxnLst>
              <a:rect l="T15" t="T16" r="T17" b="T18"/>
              <a:pathLst>
                <a:path w="70" h="22">
                  <a:moveTo>
                    <a:pt x="33" y="0"/>
                  </a:moveTo>
                  <a:lnTo>
                    <a:pt x="0" y="7"/>
                  </a:lnTo>
                  <a:lnTo>
                    <a:pt x="34" y="21"/>
                  </a:lnTo>
                  <a:lnTo>
                    <a:pt x="69" y="12"/>
                  </a:lnTo>
                  <a:lnTo>
                    <a:pt x="33" y="0"/>
                  </a:lnTo>
                </a:path>
              </a:pathLst>
            </a:custGeom>
            <a:noFill/>
            <a:ln w="12700" cap="rnd">
              <a:solidFill>
                <a:srgbClr val="000000"/>
              </a:solidFill>
              <a:round/>
              <a:headEnd type="none" w="sm" len="sm"/>
              <a:tailEnd type="none" w="sm" len="sm"/>
            </a:ln>
          </p:spPr>
          <p:txBody>
            <a:bodyPr/>
            <a:lstStyle/>
            <a:p>
              <a:endParaRPr lang="en-US" sz="2400"/>
            </a:p>
          </p:txBody>
        </p:sp>
        <p:sp>
          <p:nvSpPr>
            <p:cNvPr id="582" name="Freeform 580"/>
            <p:cNvSpPr>
              <a:spLocks/>
            </p:cNvSpPr>
            <p:nvPr/>
          </p:nvSpPr>
          <p:spPr bwMode="auto">
            <a:xfrm>
              <a:off x="3337" y="3698"/>
              <a:ext cx="52" cy="21"/>
            </a:xfrm>
            <a:custGeom>
              <a:avLst/>
              <a:gdLst>
                <a:gd name="T0" fmla="*/ 15 w 52"/>
                <a:gd name="T1" fmla="*/ 0 h 21"/>
                <a:gd name="T2" fmla="*/ 0 w 52"/>
                <a:gd name="T3" fmla="*/ 4 h 21"/>
                <a:gd name="T4" fmla="*/ 35 w 52"/>
                <a:gd name="T5" fmla="*/ 20 h 21"/>
                <a:gd name="T6" fmla="*/ 51 w 52"/>
                <a:gd name="T7" fmla="*/ 14 h 21"/>
                <a:gd name="T8" fmla="*/ 15 w 52"/>
                <a:gd name="T9" fmla="*/ 0 h 21"/>
                <a:gd name="T10" fmla="*/ 0 60000 65536"/>
                <a:gd name="T11" fmla="*/ 0 60000 65536"/>
                <a:gd name="T12" fmla="*/ 0 60000 65536"/>
                <a:gd name="T13" fmla="*/ 0 60000 65536"/>
                <a:gd name="T14" fmla="*/ 0 60000 65536"/>
                <a:gd name="T15" fmla="*/ 0 w 52"/>
                <a:gd name="T16" fmla="*/ 0 h 21"/>
                <a:gd name="T17" fmla="*/ 52 w 52"/>
                <a:gd name="T18" fmla="*/ 21 h 21"/>
              </a:gdLst>
              <a:ahLst/>
              <a:cxnLst>
                <a:cxn ang="T10">
                  <a:pos x="T0" y="T1"/>
                </a:cxn>
                <a:cxn ang="T11">
                  <a:pos x="T2" y="T3"/>
                </a:cxn>
                <a:cxn ang="T12">
                  <a:pos x="T4" y="T5"/>
                </a:cxn>
                <a:cxn ang="T13">
                  <a:pos x="T6" y="T7"/>
                </a:cxn>
                <a:cxn ang="T14">
                  <a:pos x="T8" y="T9"/>
                </a:cxn>
              </a:cxnLst>
              <a:rect l="T15" t="T16" r="T17" b="T18"/>
              <a:pathLst>
                <a:path w="52" h="21">
                  <a:moveTo>
                    <a:pt x="15" y="0"/>
                  </a:moveTo>
                  <a:lnTo>
                    <a:pt x="0" y="4"/>
                  </a:lnTo>
                  <a:lnTo>
                    <a:pt x="35" y="20"/>
                  </a:lnTo>
                  <a:lnTo>
                    <a:pt x="51" y="14"/>
                  </a:lnTo>
                  <a:lnTo>
                    <a:pt x="15" y="0"/>
                  </a:lnTo>
                </a:path>
              </a:pathLst>
            </a:custGeom>
            <a:solidFill>
              <a:srgbClr val="40407F"/>
            </a:solidFill>
            <a:ln w="9525" cap="rnd">
              <a:noFill/>
              <a:round/>
              <a:headEnd/>
              <a:tailEnd/>
            </a:ln>
          </p:spPr>
          <p:txBody>
            <a:bodyPr/>
            <a:lstStyle/>
            <a:p>
              <a:endParaRPr lang="en-US" sz="2400"/>
            </a:p>
          </p:txBody>
        </p:sp>
        <p:sp>
          <p:nvSpPr>
            <p:cNvPr id="583" name="Freeform 581"/>
            <p:cNvSpPr>
              <a:spLocks/>
            </p:cNvSpPr>
            <p:nvPr/>
          </p:nvSpPr>
          <p:spPr bwMode="auto">
            <a:xfrm>
              <a:off x="3337" y="3698"/>
              <a:ext cx="52" cy="21"/>
            </a:xfrm>
            <a:custGeom>
              <a:avLst/>
              <a:gdLst>
                <a:gd name="T0" fmla="*/ 15 w 52"/>
                <a:gd name="T1" fmla="*/ 0 h 21"/>
                <a:gd name="T2" fmla="*/ 0 w 52"/>
                <a:gd name="T3" fmla="*/ 4 h 21"/>
                <a:gd name="T4" fmla="*/ 35 w 52"/>
                <a:gd name="T5" fmla="*/ 20 h 21"/>
                <a:gd name="T6" fmla="*/ 51 w 52"/>
                <a:gd name="T7" fmla="*/ 14 h 21"/>
                <a:gd name="T8" fmla="*/ 15 w 52"/>
                <a:gd name="T9" fmla="*/ 0 h 21"/>
                <a:gd name="T10" fmla="*/ 0 60000 65536"/>
                <a:gd name="T11" fmla="*/ 0 60000 65536"/>
                <a:gd name="T12" fmla="*/ 0 60000 65536"/>
                <a:gd name="T13" fmla="*/ 0 60000 65536"/>
                <a:gd name="T14" fmla="*/ 0 60000 65536"/>
                <a:gd name="T15" fmla="*/ 0 w 52"/>
                <a:gd name="T16" fmla="*/ 0 h 21"/>
                <a:gd name="T17" fmla="*/ 52 w 52"/>
                <a:gd name="T18" fmla="*/ 21 h 21"/>
              </a:gdLst>
              <a:ahLst/>
              <a:cxnLst>
                <a:cxn ang="T10">
                  <a:pos x="T0" y="T1"/>
                </a:cxn>
                <a:cxn ang="T11">
                  <a:pos x="T2" y="T3"/>
                </a:cxn>
                <a:cxn ang="T12">
                  <a:pos x="T4" y="T5"/>
                </a:cxn>
                <a:cxn ang="T13">
                  <a:pos x="T6" y="T7"/>
                </a:cxn>
                <a:cxn ang="T14">
                  <a:pos x="T8" y="T9"/>
                </a:cxn>
              </a:cxnLst>
              <a:rect l="T15" t="T16" r="T17" b="T18"/>
              <a:pathLst>
                <a:path w="52" h="21">
                  <a:moveTo>
                    <a:pt x="15" y="0"/>
                  </a:moveTo>
                  <a:lnTo>
                    <a:pt x="0" y="4"/>
                  </a:lnTo>
                  <a:lnTo>
                    <a:pt x="35" y="20"/>
                  </a:lnTo>
                  <a:lnTo>
                    <a:pt x="51" y="14"/>
                  </a:lnTo>
                  <a:lnTo>
                    <a:pt x="15" y="0"/>
                  </a:lnTo>
                </a:path>
              </a:pathLst>
            </a:custGeom>
            <a:noFill/>
            <a:ln w="12700" cap="rnd">
              <a:solidFill>
                <a:srgbClr val="000000"/>
              </a:solidFill>
              <a:round/>
              <a:headEnd type="none" w="sm" len="sm"/>
              <a:tailEnd type="none" w="sm" len="sm"/>
            </a:ln>
          </p:spPr>
          <p:txBody>
            <a:bodyPr/>
            <a:lstStyle/>
            <a:p>
              <a:endParaRPr lang="en-US" sz="2400"/>
            </a:p>
          </p:txBody>
        </p:sp>
        <p:sp>
          <p:nvSpPr>
            <p:cNvPr id="584" name="Freeform 582"/>
            <p:cNvSpPr>
              <a:spLocks/>
            </p:cNvSpPr>
            <p:nvPr/>
          </p:nvSpPr>
          <p:spPr bwMode="auto">
            <a:xfrm>
              <a:off x="3041" y="3606"/>
              <a:ext cx="32" cy="60"/>
            </a:xfrm>
            <a:custGeom>
              <a:avLst/>
              <a:gdLst>
                <a:gd name="T0" fmla="*/ 30 w 32"/>
                <a:gd name="T1" fmla="*/ 12 h 60"/>
                <a:gd name="T2" fmla="*/ 31 w 32"/>
                <a:gd name="T3" fmla="*/ 59 h 60"/>
                <a:gd name="T4" fmla="*/ 0 w 32"/>
                <a:gd name="T5" fmla="*/ 45 h 60"/>
                <a:gd name="T6" fmla="*/ 0 w 32"/>
                <a:gd name="T7" fmla="*/ 0 h 60"/>
                <a:gd name="T8" fmla="*/ 30 w 32"/>
                <a:gd name="T9" fmla="*/ 12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0" y="12"/>
                  </a:moveTo>
                  <a:lnTo>
                    <a:pt x="31" y="59"/>
                  </a:lnTo>
                  <a:lnTo>
                    <a:pt x="0" y="45"/>
                  </a:lnTo>
                  <a:lnTo>
                    <a:pt x="0" y="0"/>
                  </a:lnTo>
                  <a:lnTo>
                    <a:pt x="30" y="12"/>
                  </a:lnTo>
                </a:path>
              </a:pathLst>
            </a:custGeom>
            <a:solidFill>
              <a:srgbClr val="8080FF"/>
            </a:solidFill>
            <a:ln w="9525" cap="rnd">
              <a:noFill/>
              <a:round/>
              <a:headEnd/>
              <a:tailEnd/>
            </a:ln>
          </p:spPr>
          <p:txBody>
            <a:bodyPr/>
            <a:lstStyle/>
            <a:p>
              <a:endParaRPr lang="en-US" sz="2400"/>
            </a:p>
          </p:txBody>
        </p:sp>
        <p:sp>
          <p:nvSpPr>
            <p:cNvPr id="585" name="Freeform 583"/>
            <p:cNvSpPr>
              <a:spLocks/>
            </p:cNvSpPr>
            <p:nvPr/>
          </p:nvSpPr>
          <p:spPr bwMode="auto">
            <a:xfrm>
              <a:off x="3041" y="3606"/>
              <a:ext cx="32" cy="60"/>
            </a:xfrm>
            <a:custGeom>
              <a:avLst/>
              <a:gdLst>
                <a:gd name="T0" fmla="*/ 30 w 32"/>
                <a:gd name="T1" fmla="*/ 12 h 60"/>
                <a:gd name="T2" fmla="*/ 31 w 32"/>
                <a:gd name="T3" fmla="*/ 59 h 60"/>
                <a:gd name="T4" fmla="*/ 0 w 32"/>
                <a:gd name="T5" fmla="*/ 45 h 60"/>
                <a:gd name="T6" fmla="*/ 0 w 32"/>
                <a:gd name="T7" fmla="*/ 0 h 60"/>
                <a:gd name="T8" fmla="*/ 30 w 32"/>
                <a:gd name="T9" fmla="*/ 12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0" y="12"/>
                  </a:moveTo>
                  <a:lnTo>
                    <a:pt x="31" y="59"/>
                  </a:lnTo>
                  <a:lnTo>
                    <a:pt x="0" y="45"/>
                  </a:lnTo>
                  <a:lnTo>
                    <a:pt x="0" y="0"/>
                  </a:lnTo>
                  <a:lnTo>
                    <a:pt x="30" y="12"/>
                  </a:lnTo>
                </a:path>
              </a:pathLst>
            </a:custGeom>
            <a:noFill/>
            <a:ln w="12700" cap="rnd">
              <a:solidFill>
                <a:srgbClr val="000000"/>
              </a:solidFill>
              <a:round/>
              <a:headEnd type="none" w="sm" len="sm"/>
              <a:tailEnd type="none" w="sm" len="sm"/>
            </a:ln>
          </p:spPr>
          <p:txBody>
            <a:bodyPr/>
            <a:lstStyle/>
            <a:p>
              <a:endParaRPr lang="en-US" sz="2400"/>
            </a:p>
          </p:txBody>
        </p:sp>
        <p:sp>
          <p:nvSpPr>
            <p:cNvPr id="586" name="Freeform 584"/>
            <p:cNvSpPr>
              <a:spLocks/>
            </p:cNvSpPr>
            <p:nvPr/>
          </p:nvSpPr>
          <p:spPr bwMode="auto">
            <a:xfrm>
              <a:off x="3111" y="3629"/>
              <a:ext cx="35" cy="61"/>
            </a:xfrm>
            <a:custGeom>
              <a:avLst/>
              <a:gdLst>
                <a:gd name="T0" fmla="*/ 33 w 35"/>
                <a:gd name="T1" fmla="*/ 13 h 61"/>
                <a:gd name="T2" fmla="*/ 34 w 35"/>
                <a:gd name="T3" fmla="*/ 60 h 61"/>
                <a:gd name="T4" fmla="*/ 0 w 35"/>
                <a:gd name="T5" fmla="*/ 47 h 61"/>
                <a:gd name="T6" fmla="*/ 0 w 35"/>
                <a:gd name="T7" fmla="*/ 0 h 61"/>
                <a:gd name="T8" fmla="*/ 33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3" y="13"/>
                  </a:moveTo>
                  <a:lnTo>
                    <a:pt x="34" y="60"/>
                  </a:lnTo>
                  <a:lnTo>
                    <a:pt x="0" y="47"/>
                  </a:lnTo>
                  <a:lnTo>
                    <a:pt x="0" y="0"/>
                  </a:lnTo>
                  <a:lnTo>
                    <a:pt x="33" y="13"/>
                  </a:lnTo>
                </a:path>
              </a:pathLst>
            </a:custGeom>
            <a:solidFill>
              <a:srgbClr val="8080FF"/>
            </a:solidFill>
            <a:ln w="9525" cap="rnd">
              <a:noFill/>
              <a:round/>
              <a:headEnd/>
              <a:tailEnd/>
            </a:ln>
          </p:spPr>
          <p:txBody>
            <a:bodyPr/>
            <a:lstStyle/>
            <a:p>
              <a:endParaRPr lang="en-US" sz="2400"/>
            </a:p>
          </p:txBody>
        </p:sp>
        <p:sp>
          <p:nvSpPr>
            <p:cNvPr id="587" name="Freeform 585"/>
            <p:cNvSpPr>
              <a:spLocks/>
            </p:cNvSpPr>
            <p:nvPr/>
          </p:nvSpPr>
          <p:spPr bwMode="auto">
            <a:xfrm>
              <a:off x="3111" y="3629"/>
              <a:ext cx="35" cy="61"/>
            </a:xfrm>
            <a:custGeom>
              <a:avLst/>
              <a:gdLst>
                <a:gd name="T0" fmla="*/ 33 w 35"/>
                <a:gd name="T1" fmla="*/ 13 h 61"/>
                <a:gd name="T2" fmla="*/ 34 w 35"/>
                <a:gd name="T3" fmla="*/ 60 h 61"/>
                <a:gd name="T4" fmla="*/ 0 w 35"/>
                <a:gd name="T5" fmla="*/ 47 h 61"/>
                <a:gd name="T6" fmla="*/ 0 w 35"/>
                <a:gd name="T7" fmla="*/ 0 h 61"/>
                <a:gd name="T8" fmla="*/ 33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3" y="13"/>
                  </a:moveTo>
                  <a:lnTo>
                    <a:pt x="34" y="60"/>
                  </a:lnTo>
                  <a:lnTo>
                    <a:pt x="0" y="47"/>
                  </a:lnTo>
                  <a:lnTo>
                    <a:pt x="0" y="0"/>
                  </a:lnTo>
                  <a:lnTo>
                    <a:pt x="33" y="13"/>
                  </a:lnTo>
                </a:path>
              </a:pathLst>
            </a:custGeom>
            <a:noFill/>
            <a:ln w="12700" cap="rnd">
              <a:solidFill>
                <a:srgbClr val="000000"/>
              </a:solidFill>
              <a:round/>
              <a:headEnd type="none" w="sm" len="sm"/>
              <a:tailEnd type="none" w="sm" len="sm"/>
            </a:ln>
          </p:spPr>
          <p:txBody>
            <a:bodyPr/>
            <a:lstStyle/>
            <a:p>
              <a:endParaRPr lang="en-US" sz="2400"/>
            </a:p>
          </p:txBody>
        </p:sp>
        <p:sp>
          <p:nvSpPr>
            <p:cNvPr id="588" name="Freeform 586"/>
            <p:cNvSpPr>
              <a:spLocks/>
            </p:cNvSpPr>
            <p:nvPr/>
          </p:nvSpPr>
          <p:spPr bwMode="auto">
            <a:xfrm>
              <a:off x="3193" y="3651"/>
              <a:ext cx="35" cy="61"/>
            </a:xfrm>
            <a:custGeom>
              <a:avLst/>
              <a:gdLst>
                <a:gd name="T0" fmla="*/ 34 w 35"/>
                <a:gd name="T1" fmla="*/ 12 h 61"/>
                <a:gd name="T2" fmla="*/ 33 w 35"/>
                <a:gd name="T3" fmla="*/ 60 h 61"/>
                <a:gd name="T4" fmla="*/ 1 w 35"/>
                <a:gd name="T5" fmla="*/ 48 h 61"/>
                <a:gd name="T6" fmla="*/ 0 w 35"/>
                <a:gd name="T7" fmla="*/ 0 h 61"/>
                <a:gd name="T8" fmla="*/ 34 w 35"/>
                <a:gd name="T9" fmla="*/ 12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2"/>
                  </a:moveTo>
                  <a:lnTo>
                    <a:pt x="33" y="60"/>
                  </a:lnTo>
                  <a:lnTo>
                    <a:pt x="1" y="48"/>
                  </a:lnTo>
                  <a:lnTo>
                    <a:pt x="0" y="0"/>
                  </a:lnTo>
                  <a:lnTo>
                    <a:pt x="34" y="12"/>
                  </a:lnTo>
                </a:path>
              </a:pathLst>
            </a:custGeom>
            <a:solidFill>
              <a:srgbClr val="8080FF"/>
            </a:solidFill>
            <a:ln w="9525" cap="rnd">
              <a:noFill/>
              <a:round/>
              <a:headEnd/>
              <a:tailEnd/>
            </a:ln>
          </p:spPr>
          <p:txBody>
            <a:bodyPr/>
            <a:lstStyle/>
            <a:p>
              <a:endParaRPr lang="en-US" sz="2400"/>
            </a:p>
          </p:txBody>
        </p:sp>
        <p:sp>
          <p:nvSpPr>
            <p:cNvPr id="589" name="Freeform 587"/>
            <p:cNvSpPr>
              <a:spLocks/>
            </p:cNvSpPr>
            <p:nvPr/>
          </p:nvSpPr>
          <p:spPr bwMode="auto">
            <a:xfrm>
              <a:off x="3193" y="3651"/>
              <a:ext cx="35" cy="61"/>
            </a:xfrm>
            <a:custGeom>
              <a:avLst/>
              <a:gdLst>
                <a:gd name="T0" fmla="*/ 34 w 35"/>
                <a:gd name="T1" fmla="*/ 12 h 61"/>
                <a:gd name="T2" fmla="*/ 33 w 35"/>
                <a:gd name="T3" fmla="*/ 60 h 61"/>
                <a:gd name="T4" fmla="*/ 1 w 35"/>
                <a:gd name="T5" fmla="*/ 48 h 61"/>
                <a:gd name="T6" fmla="*/ 0 w 35"/>
                <a:gd name="T7" fmla="*/ 0 h 61"/>
                <a:gd name="T8" fmla="*/ 34 w 35"/>
                <a:gd name="T9" fmla="*/ 12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2"/>
                  </a:moveTo>
                  <a:lnTo>
                    <a:pt x="33" y="60"/>
                  </a:lnTo>
                  <a:lnTo>
                    <a:pt x="1" y="48"/>
                  </a:lnTo>
                  <a:lnTo>
                    <a:pt x="0" y="0"/>
                  </a:lnTo>
                  <a:lnTo>
                    <a:pt x="34" y="12"/>
                  </a:lnTo>
                </a:path>
              </a:pathLst>
            </a:custGeom>
            <a:noFill/>
            <a:ln w="12700" cap="rnd">
              <a:solidFill>
                <a:srgbClr val="000000"/>
              </a:solidFill>
              <a:round/>
              <a:headEnd type="none" w="sm" len="sm"/>
              <a:tailEnd type="none" w="sm" len="sm"/>
            </a:ln>
          </p:spPr>
          <p:txBody>
            <a:bodyPr/>
            <a:lstStyle/>
            <a:p>
              <a:endParaRPr lang="en-US" sz="2400"/>
            </a:p>
          </p:txBody>
        </p:sp>
        <p:sp>
          <p:nvSpPr>
            <p:cNvPr id="590" name="Freeform 588"/>
            <p:cNvSpPr>
              <a:spLocks/>
            </p:cNvSpPr>
            <p:nvPr/>
          </p:nvSpPr>
          <p:spPr bwMode="auto">
            <a:xfrm>
              <a:off x="3251" y="3679"/>
              <a:ext cx="36" cy="64"/>
            </a:xfrm>
            <a:custGeom>
              <a:avLst/>
              <a:gdLst>
                <a:gd name="T0" fmla="*/ 34 w 36"/>
                <a:gd name="T1" fmla="*/ 13 h 64"/>
                <a:gd name="T2" fmla="*/ 35 w 36"/>
                <a:gd name="T3" fmla="*/ 63 h 64"/>
                <a:gd name="T4" fmla="*/ 0 w 36"/>
                <a:gd name="T5" fmla="*/ 49 h 64"/>
                <a:gd name="T6" fmla="*/ 0 w 36"/>
                <a:gd name="T7" fmla="*/ 0 h 64"/>
                <a:gd name="T8" fmla="*/ 34 w 36"/>
                <a:gd name="T9" fmla="*/ 1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34" y="13"/>
                  </a:moveTo>
                  <a:lnTo>
                    <a:pt x="35" y="63"/>
                  </a:lnTo>
                  <a:lnTo>
                    <a:pt x="0" y="49"/>
                  </a:lnTo>
                  <a:lnTo>
                    <a:pt x="0" y="0"/>
                  </a:lnTo>
                  <a:lnTo>
                    <a:pt x="34" y="13"/>
                  </a:lnTo>
                </a:path>
              </a:pathLst>
            </a:custGeom>
            <a:solidFill>
              <a:srgbClr val="8080FF"/>
            </a:solidFill>
            <a:ln w="9525" cap="rnd">
              <a:noFill/>
              <a:round/>
              <a:headEnd/>
              <a:tailEnd/>
            </a:ln>
          </p:spPr>
          <p:txBody>
            <a:bodyPr/>
            <a:lstStyle/>
            <a:p>
              <a:endParaRPr lang="en-US" sz="2400"/>
            </a:p>
          </p:txBody>
        </p:sp>
        <p:sp>
          <p:nvSpPr>
            <p:cNvPr id="591" name="Freeform 589"/>
            <p:cNvSpPr>
              <a:spLocks/>
            </p:cNvSpPr>
            <p:nvPr/>
          </p:nvSpPr>
          <p:spPr bwMode="auto">
            <a:xfrm>
              <a:off x="3251" y="3679"/>
              <a:ext cx="36" cy="64"/>
            </a:xfrm>
            <a:custGeom>
              <a:avLst/>
              <a:gdLst>
                <a:gd name="T0" fmla="*/ 34 w 36"/>
                <a:gd name="T1" fmla="*/ 13 h 64"/>
                <a:gd name="T2" fmla="*/ 35 w 36"/>
                <a:gd name="T3" fmla="*/ 63 h 64"/>
                <a:gd name="T4" fmla="*/ 0 w 36"/>
                <a:gd name="T5" fmla="*/ 49 h 64"/>
                <a:gd name="T6" fmla="*/ 0 w 36"/>
                <a:gd name="T7" fmla="*/ 0 h 64"/>
                <a:gd name="T8" fmla="*/ 34 w 36"/>
                <a:gd name="T9" fmla="*/ 1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34" y="13"/>
                  </a:moveTo>
                  <a:lnTo>
                    <a:pt x="35" y="63"/>
                  </a:lnTo>
                  <a:lnTo>
                    <a:pt x="0" y="49"/>
                  </a:lnTo>
                  <a:lnTo>
                    <a:pt x="0" y="0"/>
                  </a:lnTo>
                  <a:lnTo>
                    <a:pt x="34" y="13"/>
                  </a:lnTo>
                </a:path>
              </a:pathLst>
            </a:custGeom>
            <a:noFill/>
            <a:ln w="12700" cap="rnd">
              <a:solidFill>
                <a:srgbClr val="000000"/>
              </a:solidFill>
              <a:round/>
              <a:headEnd type="none" w="sm" len="sm"/>
              <a:tailEnd type="none" w="sm" len="sm"/>
            </a:ln>
          </p:spPr>
          <p:txBody>
            <a:bodyPr/>
            <a:lstStyle/>
            <a:p>
              <a:endParaRPr lang="en-US" sz="2400"/>
            </a:p>
          </p:txBody>
        </p:sp>
        <p:sp>
          <p:nvSpPr>
            <p:cNvPr id="592" name="Freeform 590"/>
            <p:cNvSpPr>
              <a:spLocks/>
            </p:cNvSpPr>
            <p:nvPr/>
          </p:nvSpPr>
          <p:spPr bwMode="auto">
            <a:xfrm>
              <a:off x="3337" y="3702"/>
              <a:ext cx="36" cy="63"/>
            </a:xfrm>
            <a:custGeom>
              <a:avLst/>
              <a:gdLst>
                <a:gd name="T0" fmla="*/ 35 w 36"/>
                <a:gd name="T1" fmla="*/ 15 h 63"/>
                <a:gd name="T2" fmla="*/ 34 w 36"/>
                <a:gd name="T3" fmla="*/ 62 h 63"/>
                <a:gd name="T4" fmla="*/ 0 w 36"/>
                <a:gd name="T5" fmla="*/ 48 h 63"/>
                <a:gd name="T6" fmla="*/ 0 w 36"/>
                <a:gd name="T7" fmla="*/ 0 h 63"/>
                <a:gd name="T8" fmla="*/ 35 w 36"/>
                <a:gd name="T9" fmla="*/ 15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35" y="15"/>
                  </a:moveTo>
                  <a:lnTo>
                    <a:pt x="34" y="62"/>
                  </a:lnTo>
                  <a:lnTo>
                    <a:pt x="0" y="48"/>
                  </a:lnTo>
                  <a:lnTo>
                    <a:pt x="0" y="0"/>
                  </a:lnTo>
                  <a:lnTo>
                    <a:pt x="35" y="15"/>
                  </a:lnTo>
                </a:path>
              </a:pathLst>
            </a:custGeom>
            <a:solidFill>
              <a:srgbClr val="8080FF"/>
            </a:solidFill>
            <a:ln w="9525" cap="rnd">
              <a:noFill/>
              <a:round/>
              <a:headEnd/>
              <a:tailEnd/>
            </a:ln>
          </p:spPr>
          <p:txBody>
            <a:bodyPr/>
            <a:lstStyle/>
            <a:p>
              <a:endParaRPr lang="en-US" sz="2400"/>
            </a:p>
          </p:txBody>
        </p:sp>
        <p:sp>
          <p:nvSpPr>
            <p:cNvPr id="593" name="Freeform 591"/>
            <p:cNvSpPr>
              <a:spLocks/>
            </p:cNvSpPr>
            <p:nvPr/>
          </p:nvSpPr>
          <p:spPr bwMode="auto">
            <a:xfrm>
              <a:off x="3337" y="3702"/>
              <a:ext cx="36" cy="63"/>
            </a:xfrm>
            <a:custGeom>
              <a:avLst/>
              <a:gdLst>
                <a:gd name="T0" fmla="*/ 35 w 36"/>
                <a:gd name="T1" fmla="*/ 15 h 63"/>
                <a:gd name="T2" fmla="*/ 34 w 36"/>
                <a:gd name="T3" fmla="*/ 62 h 63"/>
                <a:gd name="T4" fmla="*/ 0 w 36"/>
                <a:gd name="T5" fmla="*/ 48 h 63"/>
                <a:gd name="T6" fmla="*/ 0 w 36"/>
                <a:gd name="T7" fmla="*/ 0 h 63"/>
                <a:gd name="T8" fmla="*/ 35 w 36"/>
                <a:gd name="T9" fmla="*/ 15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35" y="15"/>
                  </a:moveTo>
                  <a:lnTo>
                    <a:pt x="34" y="62"/>
                  </a:lnTo>
                  <a:lnTo>
                    <a:pt x="0" y="48"/>
                  </a:lnTo>
                  <a:lnTo>
                    <a:pt x="0" y="0"/>
                  </a:lnTo>
                  <a:lnTo>
                    <a:pt x="35" y="15"/>
                  </a:lnTo>
                </a:path>
              </a:pathLst>
            </a:custGeom>
            <a:noFill/>
            <a:ln w="12700" cap="rnd">
              <a:solidFill>
                <a:srgbClr val="000000"/>
              </a:solidFill>
              <a:round/>
              <a:headEnd type="none" w="sm" len="sm"/>
              <a:tailEnd type="none" w="sm" len="sm"/>
            </a:ln>
          </p:spPr>
          <p:txBody>
            <a:bodyPr/>
            <a:lstStyle/>
            <a:p>
              <a:endParaRPr lang="en-US" sz="2400"/>
            </a:p>
          </p:txBody>
        </p:sp>
        <p:sp>
          <p:nvSpPr>
            <p:cNvPr id="594" name="Freeform 592"/>
            <p:cNvSpPr>
              <a:spLocks/>
            </p:cNvSpPr>
            <p:nvPr/>
          </p:nvSpPr>
          <p:spPr bwMode="auto">
            <a:xfrm>
              <a:off x="3077" y="3328"/>
              <a:ext cx="43" cy="57"/>
            </a:xfrm>
            <a:custGeom>
              <a:avLst/>
              <a:gdLst>
                <a:gd name="T0" fmla="*/ 42 w 43"/>
                <a:gd name="T1" fmla="*/ 0 h 57"/>
                <a:gd name="T2" fmla="*/ 0 w 43"/>
                <a:gd name="T3" fmla="*/ 7 h 57"/>
                <a:gd name="T4" fmla="*/ 0 w 43"/>
                <a:gd name="T5" fmla="*/ 56 h 57"/>
                <a:gd name="T6" fmla="*/ 41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7"/>
                  </a:lnTo>
                  <a:lnTo>
                    <a:pt x="0" y="56"/>
                  </a:lnTo>
                  <a:lnTo>
                    <a:pt x="41" y="47"/>
                  </a:lnTo>
                  <a:lnTo>
                    <a:pt x="42" y="0"/>
                  </a:lnTo>
                </a:path>
              </a:pathLst>
            </a:custGeom>
            <a:solidFill>
              <a:srgbClr val="669999"/>
            </a:solidFill>
            <a:ln w="9525" cap="rnd">
              <a:noFill/>
              <a:round/>
              <a:headEnd/>
              <a:tailEnd/>
            </a:ln>
          </p:spPr>
          <p:txBody>
            <a:bodyPr/>
            <a:lstStyle/>
            <a:p>
              <a:endParaRPr lang="en-US" sz="2400"/>
            </a:p>
          </p:txBody>
        </p:sp>
        <p:sp>
          <p:nvSpPr>
            <p:cNvPr id="595" name="Freeform 593"/>
            <p:cNvSpPr>
              <a:spLocks/>
            </p:cNvSpPr>
            <p:nvPr/>
          </p:nvSpPr>
          <p:spPr bwMode="auto">
            <a:xfrm>
              <a:off x="3077" y="3328"/>
              <a:ext cx="43" cy="57"/>
            </a:xfrm>
            <a:custGeom>
              <a:avLst/>
              <a:gdLst>
                <a:gd name="T0" fmla="*/ 42 w 43"/>
                <a:gd name="T1" fmla="*/ 0 h 57"/>
                <a:gd name="T2" fmla="*/ 0 w 43"/>
                <a:gd name="T3" fmla="*/ 7 h 57"/>
                <a:gd name="T4" fmla="*/ 0 w 43"/>
                <a:gd name="T5" fmla="*/ 56 h 57"/>
                <a:gd name="T6" fmla="*/ 41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7"/>
                  </a:lnTo>
                  <a:lnTo>
                    <a:pt x="0" y="56"/>
                  </a:lnTo>
                  <a:lnTo>
                    <a:pt x="41" y="47"/>
                  </a:lnTo>
                  <a:lnTo>
                    <a:pt x="42" y="0"/>
                  </a:lnTo>
                </a:path>
              </a:pathLst>
            </a:custGeom>
            <a:noFill/>
            <a:ln w="12700" cap="rnd">
              <a:solidFill>
                <a:srgbClr val="000000"/>
              </a:solidFill>
              <a:round/>
              <a:headEnd type="none" w="sm" len="sm"/>
              <a:tailEnd type="none" w="sm" len="sm"/>
            </a:ln>
          </p:spPr>
          <p:txBody>
            <a:bodyPr/>
            <a:lstStyle/>
            <a:p>
              <a:endParaRPr lang="en-US" sz="2400"/>
            </a:p>
          </p:txBody>
        </p:sp>
        <p:sp>
          <p:nvSpPr>
            <p:cNvPr id="596" name="Freeform 594"/>
            <p:cNvSpPr>
              <a:spLocks/>
            </p:cNvSpPr>
            <p:nvPr/>
          </p:nvSpPr>
          <p:spPr bwMode="auto">
            <a:xfrm>
              <a:off x="3150" y="3349"/>
              <a:ext cx="37" cy="56"/>
            </a:xfrm>
            <a:custGeom>
              <a:avLst/>
              <a:gdLst>
                <a:gd name="T0" fmla="*/ 34 w 37"/>
                <a:gd name="T1" fmla="*/ 0 h 56"/>
                <a:gd name="T2" fmla="*/ 0 w 37"/>
                <a:gd name="T3" fmla="*/ 7 h 56"/>
                <a:gd name="T4" fmla="*/ 0 w 37"/>
                <a:gd name="T5" fmla="*/ 55 h 56"/>
                <a:gd name="T6" fmla="*/ 36 w 37"/>
                <a:gd name="T7" fmla="*/ 49 h 56"/>
                <a:gd name="T8" fmla="*/ 34 w 37"/>
                <a:gd name="T9" fmla="*/ 0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4" y="0"/>
                  </a:moveTo>
                  <a:lnTo>
                    <a:pt x="0" y="7"/>
                  </a:lnTo>
                  <a:lnTo>
                    <a:pt x="0" y="55"/>
                  </a:lnTo>
                  <a:lnTo>
                    <a:pt x="36" y="49"/>
                  </a:lnTo>
                  <a:lnTo>
                    <a:pt x="34" y="0"/>
                  </a:lnTo>
                </a:path>
              </a:pathLst>
            </a:custGeom>
            <a:solidFill>
              <a:srgbClr val="669999"/>
            </a:solidFill>
            <a:ln w="9525" cap="rnd">
              <a:noFill/>
              <a:round/>
              <a:headEnd/>
              <a:tailEnd/>
            </a:ln>
          </p:spPr>
          <p:txBody>
            <a:bodyPr/>
            <a:lstStyle/>
            <a:p>
              <a:endParaRPr lang="en-US" sz="2400"/>
            </a:p>
          </p:txBody>
        </p:sp>
        <p:sp>
          <p:nvSpPr>
            <p:cNvPr id="597" name="Freeform 595"/>
            <p:cNvSpPr>
              <a:spLocks/>
            </p:cNvSpPr>
            <p:nvPr/>
          </p:nvSpPr>
          <p:spPr bwMode="auto">
            <a:xfrm>
              <a:off x="3150" y="3349"/>
              <a:ext cx="37" cy="56"/>
            </a:xfrm>
            <a:custGeom>
              <a:avLst/>
              <a:gdLst>
                <a:gd name="T0" fmla="*/ 34 w 37"/>
                <a:gd name="T1" fmla="*/ 0 h 56"/>
                <a:gd name="T2" fmla="*/ 0 w 37"/>
                <a:gd name="T3" fmla="*/ 7 h 56"/>
                <a:gd name="T4" fmla="*/ 0 w 37"/>
                <a:gd name="T5" fmla="*/ 55 h 56"/>
                <a:gd name="T6" fmla="*/ 36 w 37"/>
                <a:gd name="T7" fmla="*/ 49 h 56"/>
                <a:gd name="T8" fmla="*/ 34 w 37"/>
                <a:gd name="T9" fmla="*/ 0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4" y="0"/>
                  </a:moveTo>
                  <a:lnTo>
                    <a:pt x="0" y="7"/>
                  </a:lnTo>
                  <a:lnTo>
                    <a:pt x="0" y="55"/>
                  </a:lnTo>
                  <a:lnTo>
                    <a:pt x="36" y="49"/>
                  </a:lnTo>
                  <a:lnTo>
                    <a:pt x="34" y="0"/>
                  </a:lnTo>
                </a:path>
              </a:pathLst>
            </a:custGeom>
            <a:noFill/>
            <a:ln w="12700" cap="rnd">
              <a:solidFill>
                <a:srgbClr val="000000"/>
              </a:solidFill>
              <a:round/>
              <a:headEnd type="none" w="sm" len="sm"/>
              <a:tailEnd type="none" w="sm" len="sm"/>
            </a:ln>
          </p:spPr>
          <p:txBody>
            <a:bodyPr/>
            <a:lstStyle/>
            <a:p>
              <a:endParaRPr lang="en-US" sz="2400"/>
            </a:p>
          </p:txBody>
        </p:sp>
        <p:sp>
          <p:nvSpPr>
            <p:cNvPr id="598" name="Freeform 596"/>
            <p:cNvSpPr>
              <a:spLocks/>
            </p:cNvSpPr>
            <p:nvPr/>
          </p:nvSpPr>
          <p:spPr bwMode="auto">
            <a:xfrm>
              <a:off x="3234" y="3373"/>
              <a:ext cx="18" cy="53"/>
            </a:xfrm>
            <a:custGeom>
              <a:avLst/>
              <a:gdLst>
                <a:gd name="T0" fmla="*/ 17 w 18"/>
                <a:gd name="T1" fmla="*/ 0 h 53"/>
                <a:gd name="T2" fmla="*/ 0 w 18"/>
                <a:gd name="T3" fmla="*/ 3 h 53"/>
                <a:gd name="T4" fmla="*/ 0 w 18"/>
                <a:gd name="T5" fmla="*/ 52 h 53"/>
                <a:gd name="T6" fmla="*/ 16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3"/>
                  </a:lnTo>
                  <a:lnTo>
                    <a:pt x="0" y="52"/>
                  </a:lnTo>
                  <a:lnTo>
                    <a:pt x="16" y="48"/>
                  </a:lnTo>
                  <a:lnTo>
                    <a:pt x="17" y="0"/>
                  </a:lnTo>
                </a:path>
              </a:pathLst>
            </a:custGeom>
            <a:solidFill>
              <a:srgbClr val="669999"/>
            </a:solidFill>
            <a:ln w="9525" cap="rnd">
              <a:noFill/>
              <a:round/>
              <a:headEnd/>
              <a:tailEnd/>
            </a:ln>
          </p:spPr>
          <p:txBody>
            <a:bodyPr/>
            <a:lstStyle/>
            <a:p>
              <a:endParaRPr lang="en-US" sz="2400"/>
            </a:p>
          </p:txBody>
        </p:sp>
        <p:sp>
          <p:nvSpPr>
            <p:cNvPr id="599" name="Freeform 597"/>
            <p:cNvSpPr>
              <a:spLocks/>
            </p:cNvSpPr>
            <p:nvPr/>
          </p:nvSpPr>
          <p:spPr bwMode="auto">
            <a:xfrm>
              <a:off x="3234" y="3373"/>
              <a:ext cx="18" cy="53"/>
            </a:xfrm>
            <a:custGeom>
              <a:avLst/>
              <a:gdLst>
                <a:gd name="T0" fmla="*/ 17 w 18"/>
                <a:gd name="T1" fmla="*/ 0 h 53"/>
                <a:gd name="T2" fmla="*/ 0 w 18"/>
                <a:gd name="T3" fmla="*/ 3 h 53"/>
                <a:gd name="T4" fmla="*/ 0 w 18"/>
                <a:gd name="T5" fmla="*/ 52 h 53"/>
                <a:gd name="T6" fmla="*/ 16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3"/>
                  </a:lnTo>
                  <a:lnTo>
                    <a:pt x="0" y="52"/>
                  </a:lnTo>
                  <a:lnTo>
                    <a:pt x="16" y="48"/>
                  </a:lnTo>
                  <a:lnTo>
                    <a:pt x="17" y="0"/>
                  </a:lnTo>
                </a:path>
              </a:pathLst>
            </a:custGeom>
            <a:noFill/>
            <a:ln w="12700" cap="rnd">
              <a:solidFill>
                <a:srgbClr val="000000"/>
              </a:solidFill>
              <a:round/>
              <a:headEnd type="none" w="sm" len="sm"/>
              <a:tailEnd type="none" w="sm" len="sm"/>
            </a:ln>
          </p:spPr>
          <p:txBody>
            <a:bodyPr/>
            <a:lstStyle/>
            <a:p>
              <a:endParaRPr lang="en-US" sz="2400"/>
            </a:p>
          </p:txBody>
        </p:sp>
        <p:sp>
          <p:nvSpPr>
            <p:cNvPr id="600" name="Freeform 598"/>
            <p:cNvSpPr>
              <a:spLocks/>
            </p:cNvSpPr>
            <p:nvPr/>
          </p:nvSpPr>
          <p:spPr bwMode="auto">
            <a:xfrm>
              <a:off x="3276" y="3395"/>
              <a:ext cx="44" cy="59"/>
            </a:xfrm>
            <a:custGeom>
              <a:avLst/>
              <a:gdLst>
                <a:gd name="T0" fmla="*/ 43 w 44"/>
                <a:gd name="T1" fmla="*/ 0 h 59"/>
                <a:gd name="T2" fmla="*/ 0 w 44"/>
                <a:gd name="T3" fmla="*/ 9 h 59"/>
                <a:gd name="T4" fmla="*/ 1 w 44"/>
                <a:gd name="T5" fmla="*/ 58 h 59"/>
                <a:gd name="T6" fmla="*/ 42 w 44"/>
                <a:gd name="T7" fmla="*/ 48 h 59"/>
                <a:gd name="T8" fmla="*/ 43 w 44"/>
                <a:gd name="T9" fmla="*/ 0 h 59"/>
                <a:gd name="T10" fmla="*/ 0 60000 65536"/>
                <a:gd name="T11" fmla="*/ 0 60000 65536"/>
                <a:gd name="T12" fmla="*/ 0 60000 65536"/>
                <a:gd name="T13" fmla="*/ 0 60000 65536"/>
                <a:gd name="T14" fmla="*/ 0 60000 65536"/>
                <a:gd name="T15" fmla="*/ 0 w 44"/>
                <a:gd name="T16" fmla="*/ 0 h 59"/>
                <a:gd name="T17" fmla="*/ 44 w 44"/>
                <a:gd name="T18" fmla="*/ 59 h 59"/>
              </a:gdLst>
              <a:ahLst/>
              <a:cxnLst>
                <a:cxn ang="T10">
                  <a:pos x="T0" y="T1"/>
                </a:cxn>
                <a:cxn ang="T11">
                  <a:pos x="T2" y="T3"/>
                </a:cxn>
                <a:cxn ang="T12">
                  <a:pos x="T4" y="T5"/>
                </a:cxn>
                <a:cxn ang="T13">
                  <a:pos x="T6" y="T7"/>
                </a:cxn>
                <a:cxn ang="T14">
                  <a:pos x="T8" y="T9"/>
                </a:cxn>
              </a:cxnLst>
              <a:rect l="T15" t="T16" r="T17" b="T18"/>
              <a:pathLst>
                <a:path w="44" h="59">
                  <a:moveTo>
                    <a:pt x="43" y="0"/>
                  </a:moveTo>
                  <a:lnTo>
                    <a:pt x="0" y="9"/>
                  </a:lnTo>
                  <a:lnTo>
                    <a:pt x="1" y="58"/>
                  </a:lnTo>
                  <a:lnTo>
                    <a:pt x="42" y="48"/>
                  </a:lnTo>
                  <a:lnTo>
                    <a:pt x="43" y="0"/>
                  </a:lnTo>
                </a:path>
              </a:pathLst>
            </a:custGeom>
            <a:solidFill>
              <a:srgbClr val="669999"/>
            </a:solidFill>
            <a:ln w="9525" cap="rnd">
              <a:noFill/>
              <a:round/>
              <a:headEnd/>
              <a:tailEnd/>
            </a:ln>
          </p:spPr>
          <p:txBody>
            <a:bodyPr/>
            <a:lstStyle/>
            <a:p>
              <a:endParaRPr lang="en-US" sz="2400"/>
            </a:p>
          </p:txBody>
        </p:sp>
        <p:sp>
          <p:nvSpPr>
            <p:cNvPr id="601" name="Freeform 599"/>
            <p:cNvSpPr>
              <a:spLocks/>
            </p:cNvSpPr>
            <p:nvPr/>
          </p:nvSpPr>
          <p:spPr bwMode="auto">
            <a:xfrm>
              <a:off x="3276" y="3395"/>
              <a:ext cx="44" cy="59"/>
            </a:xfrm>
            <a:custGeom>
              <a:avLst/>
              <a:gdLst>
                <a:gd name="T0" fmla="*/ 43 w 44"/>
                <a:gd name="T1" fmla="*/ 0 h 59"/>
                <a:gd name="T2" fmla="*/ 0 w 44"/>
                <a:gd name="T3" fmla="*/ 9 h 59"/>
                <a:gd name="T4" fmla="*/ 1 w 44"/>
                <a:gd name="T5" fmla="*/ 58 h 59"/>
                <a:gd name="T6" fmla="*/ 42 w 44"/>
                <a:gd name="T7" fmla="*/ 48 h 59"/>
                <a:gd name="T8" fmla="*/ 43 w 44"/>
                <a:gd name="T9" fmla="*/ 0 h 59"/>
                <a:gd name="T10" fmla="*/ 0 60000 65536"/>
                <a:gd name="T11" fmla="*/ 0 60000 65536"/>
                <a:gd name="T12" fmla="*/ 0 60000 65536"/>
                <a:gd name="T13" fmla="*/ 0 60000 65536"/>
                <a:gd name="T14" fmla="*/ 0 60000 65536"/>
                <a:gd name="T15" fmla="*/ 0 w 44"/>
                <a:gd name="T16" fmla="*/ 0 h 59"/>
                <a:gd name="T17" fmla="*/ 44 w 44"/>
                <a:gd name="T18" fmla="*/ 59 h 59"/>
              </a:gdLst>
              <a:ahLst/>
              <a:cxnLst>
                <a:cxn ang="T10">
                  <a:pos x="T0" y="T1"/>
                </a:cxn>
                <a:cxn ang="T11">
                  <a:pos x="T2" y="T3"/>
                </a:cxn>
                <a:cxn ang="T12">
                  <a:pos x="T4" y="T5"/>
                </a:cxn>
                <a:cxn ang="T13">
                  <a:pos x="T6" y="T7"/>
                </a:cxn>
                <a:cxn ang="T14">
                  <a:pos x="T8" y="T9"/>
                </a:cxn>
              </a:cxnLst>
              <a:rect l="T15" t="T16" r="T17" b="T18"/>
              <a:pathLst>
                <a:path w="44" h="59">
                  <a:moveTo>
                    <a:pt x="43" y="0"/>
                  </a:moveTo>
                  <a:lnTo>
                    <a:pt x="0" y="9"/>
                  </a:lnTo>
                  <a:lnTo>
                    <a:pt x="1" y="58"/>
                  </a:lnTo>
                  <a:lnTo>
                    <a:pt x="42" y="48"/>
                  </a:lnTo>
                  <a:lnTo>
                    <a:pt x="43" y="0"/>
                  </a:lnTo>
                </a:path>
              </a:pathLst>
            </a:custGeom>
            <a:noFill/>
            <a:ln w="12700" cap="rnd">
              <a:solidFill>
                <a:srgbClr val="000000"/>
              </a:solidFill>
              <a:round/>
              <a:headEnd type="none" w="sm" len="sm"/>
              <a:tailEnd type="none" w="sm" len="sm"/>
            </a:ln>
          </p:spPr>
          <p:txBody>
            <a:bodyPr/>
            <a:lstStyle/>
            <a:p>
              <a:endParaRPr lang="en-US" sz="2400"/>
            </a:p>
          </p:txBody>
        </p:sp>
        <p:sp>
          <p:nvSpPr>
            <p:cNvPr id="602" name="Freeform 600"/>
            <p:cNvSpPr>
              <a:spLocks/>
            </p:cNvSpPr>
            <p:nvPr/>
          </p:nvSpPr>
          <p:spPr bwMode="auto">
            <a:xfrm>
              <a:off x="3356" y="3420"/>
              <a:ext cx="34" cy="57"/>
            </a:xfrm>
            <a:custGeom>
              <a:avLst/>
              <a:gdLst>
                <a:gd name="T0" fmla="*/ 32 w 34"/>
                <a:gd name="T1" fmla="*/ 0 h 57"/>
                <a:gd name="T2" fmla="*/ 0 w 34"/>
                <a:gd name="T3" fmla="*/ 7 h 57"/>
                <a:gd name="T4" fmla="*/ 0 w 34"/>
                <a:gd name="T5" fmla="*/ 56 h 57"/>
                <a:gd name="T6" fmla="*/ 33 w 34"/>
                <a:gd name="T7" fmla="*/ 48 h 57"/>
                <a:gd name="T8" fmla="*/ 32 w 34"/>
                <a:gd name="T9" fmla="*/ 0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32" y="0"/>
                  </a:moveTo>
                  <a:lnTo>
                    <a:pt x="0" y="7"/>
                  </a:lnTo>
                  <a:lnTo>
                    <a:pt x="0" y="56"/>
                  </a:lnTo>
                  <a:lnTo>
                    <a:pt x="33" y="48"/>
                  </a:lnTo>
                  <a:lnTo>
                    <a:pt x="32" y="0"/>
                  </a:lnTo>
                </a:path>
              </a:pathLst>
            </a:custGeom>
            <a:solidFill>
              <a:srgbClr val="669999"/>
            </a:solidFill>
            <a:ln w="9525" cap="rnd">
              <a:noFill/>
              <a:round/>
              <a:headEnd/>
              <a:tailEnd/>
            </a:ln>
          </p:spPr>
          <p:txBody>
            <a:bodyPr/>
            <a:lstStyle/>
            <a:p>
              <a:endParaRPr lang="en-US" sz="2400"/>
            </a:p>
          </p:txBody>
        </p:sp>
        <p:sp>
          <p:nvSpPr>
            <p:cNvPr id="603" name="Freeform 601"/>
            <p:cNvSpPr>
              <a:spLocks/>
            </p:cNvSpPr>
            <p:nvPr/>
          </p:nvSpPr>
          <p:spPr bwMode="auto">
            <a:xfrm>
              <a:off x="3356" y="3420"/>
              <a:ext cx="34" cy="57"/>
            </a:xfrm>
            <a:custGeom>
              <a:avLst/>
              <a:gdLst>
                <a:gd name="T0" fmla="*/ 32 w 34"/>
                <a:gd name="T1" fmla="*/ 0 h 57"/>
                <a:gd name="T2" fmla="*/ 0 w 34"/>
                <a:gd name="T3" fmla="*/ 7 h 57"/>
                <a:gd name="T4" fmla="*/ 0 w 34"/>
                <a:gd name="T5" fmla="*/ 56 h 57"/>
                <a:gd name="T6" fmla="*/ 33 w 34"/>
                <a:gd name="T7" fmla="*/ 48 h 57"/>
                <a:gd name="T8" fmla="*/ 32 w 34"/>
                <a:gd name="T9" fmla="*/ 0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32" y="0"/>
                  </a:moveTo>
                  <a:lnTo>
                    <a:pt x="0" y="7"/>
                  </a:lnTo>
                  <a:lnTo>
                    <a:pt x="0" y="56"/>
                  </a:lnTo>
                  <a:lnTo>
                    <a:pt x="33" y="48"/>
                  </a:lnTo>
                  <a:lnTo>
                    <a:pt x="32" y="0"/>
                  </a:lnTo>
                </a:path>
              </a:pathLst>
            </a:custGeom>
            <a:noFill/>
            <a:ln w="12700" cap="rnd">
              <a:solidFill>
                <a:srgbClr val="000000"/>
              </a:solidFill>
              <a:round/>
              <a:headEnd type="none" w="sm" len="sm"/>
              <a:tailEnd type="none" w="sm" len="sm"/>
            </a:ln>
          </p:spPr>
          <p:txBody>
            <a:bodyPr/>
            <a:lstStyle/>
            <a:p>
              <a:endParaRPr lang="en-US" sz="2400"/>
            </a:p>
          </p:txBody>
        </p:sp>
        <p:sp>
          <p:nvSpPr>
            <p:cNvPr id="604" name="Freeform 602"/>
            <p:cNvSpPr>
              <a:spLocks/>
            </p:cNvSpPr>
            <p:nvPr/>
          </p:nvSpPr>
          <p:spPr bwMode="auto">
            <a:xfrm>
              <a:off x="3045" y="3317"/>
              <a:ext cx="75" cy="19"/>
            </a:xfrm>
            <a:custGeom>
              <a:avLst/>
              <a:gdLst>
                <a:gd name="T0" fmla="*/ 41 w 75"/>
                <a:gd name="T1" fmla="*/ 0 h 19"/>
                <a:gd name="T2" fmla="*/ 0 w 75"/>
                <a:gd name="T3" fmla="*/ 8 h 19"/>
                <a:gd name="T4" fmla="*/ 32 w 75"/>
                <a:gd name="T5" fmla="*/ 18 h 19"/>
                <a:gd name="T6" fmla="*/ 74 w 75"/>
                <a:gd name="T7" fmla="*/ 10 h 19"/>
                <a:gd name="T8" fmla="*/ 41 w 75"/>
                <a:gd name="T9" fmla="*/ 0 h 19"/>
                <a:gd name="T10" fmla="*/ 0 60000 65536"/>
                <a:gd name="T11" fmla="*/ 0 60000 65536"/>
                <a:gd name="T12" fmla="*/ 0 60000 65536"/>
                <a:gd name="T13" fmla="*/ 0 60000 65536"/>
                <a:gd name="T14" fmla="*/ 0 60000 65536"/>
                <a:gd name="T15" fmla="*/ 0 w 75"/>
                <a:gd name="T16" fmla="*/ 0 h 19"/>
                <a:gd name="T17" fmla="*/ 75 w 75"/>
                <a:gd name="T18" fmla="*/ 19 h 19"/>
              </a:gdLst>
              <a:ahLst/>
              <a:cxnLst>
                <a:cxn ang="T10">
                  <a:pos x="T0" y="T1"/>
                </a:cxn>
                <a:cxn ang="T11">
                  <a:pos x="T2" y="T3"/>
                </a:cxn>
                <a:cxn ang="T12">
                  <a:pos x="T4" y="T5"/>
                </a:cxn>
                <a:cxn ang="T13">
                  <a:pos x="T6" y="T7"/>
                </a:cxn>
                <a:cxn ang="T14">
                  <a:pos x="T8" y="T9"/>
                </a:cxn>
              </a:cxnLst>
              <a:rect l="T15" t="T16" r="T17" b="T18"/>
              <a:pathLst>
                <a:path w="75" h="19">
                  <a:moveTo>
                    <a:pt x="41" y="0"/>
                  </a:moveTo>
                  <a:lnTo>
                    <a:pt x="0" y="8"/>
                  </a:lnTo>
                  <a:lnTo>
                    <a:pt x="32" y="18"/>
                  </a:lnTo>
                  <a:lnTo>
                    <a:pt x="74" y="10"/>
                  </a:lnTo>
                  <a:lnTo>
                    <a:pt x="41" y="0"/>
                  </a:lnTo>
                </a:path>
              </a:pathLst>
            </a:custGeom>
            <a:solidFill>
              <a:srgbClr val="507070"/>
            </a:solidFill>
            <a:ln w="9525" cap="rnd">
              <a:noFill/>
              <a:round/>
              <a:headEnd/>
              <a:tailEnd/>
            </a:ln>
          </p:spPr>
          <p:txBody>
            <a:bodyPr/>
            <a:lstStyle/>
            <a:p>
              <a:endParaRPr lang="en-US" sz="2400"/>
            </a:p>
          </p:txBody>
        </p:sp>
        <p:sp>
          <p:nvSpPr>
            <p:cNvPr id="605" name="Freeform 603"/>
            <p:cNvSpPr>
              <a:spLocks/>
            </p:cNvSpPr>
            <p:nvPr/>
          </p:nvSpPr>
          <p:spPr bwMode="auto">
            <a:xfrm>
              <a:off x="3045" y="3317"/>
              <a:ext cx="75" cy="19"/>
            </a:xfrm>
            <a:custGeom>
              <a:avLst/>
              <a:gdLst>
                <a:gd name="T0" fmla="*/ 41 w 75"/>
                <a:gd name="T1" fmla="*/ 0 h 19"/>
                <a:gd name="T2" fmla="*/ 0 w 75"/>
                <a:gd name="T3" fmla="*/ 8 h 19"/>
                <a:gd name="T4" fmla="*/ 32 w 75"/>
                <a:gd name="T5" fmla="*/ 18 h 19"/>
                <a:gd name="T6" fmla="*/ 74 w 75"/>
                <a:gd name="T7" fmla="*/ 10 h 19"/>
                <a:gd name="T8" fmla="*/ 41 w 75"/>
                <a:gd name="T9" fmla="*/ 0 h 19"/>
                <a:gd name="T10" fmla="*/ 0 60000 65536"/>
                <a:gd name="T11" fmla="*/ 0 60000 65536"/>
                <a:gd name="T12" fmla="*/ 0 60000 65536"/>
                <a:gd name="T13" fmla="*/ 0 60000 65536"/>
                <a:gd name="T14" fmla="*/ 0 60000 65536"/>
                <a:gd name="T15" fmla="*/ 0 w 75"/>
                <a:gd name="T16" fmla="*/ 0 h 19"/>
                <a:gd name="T17" fmla="*/ 75 w 75"/>
                <a:gd name="T18" fmla="*/ 19 h 19"/>
              </a:gdLst>
              <a:ahLst/>
              <a:cxnLst>
                <a:cxn ang="T10">
                  <a:pos x="T0" y="T1"/>
                </a:cxn>
                <a:cxn ang="T11">
                  <a:pos x="T2" y="T3"/>
                </a:cxn>
                <a:cxn ang="T12">
                  <a:pos x="T4" y="T5"/>
                </a:cxn>
                <a:cxn ang="T13">
                  <a:pos x="T6" y="T7"/>
                </a:cxn>
                <a:cxn ang="T14">
                  <a:pos x="T8" y="T9"/>
                </a:cxn>
              </a:cxnLst>
              <a:rect l="T15" t="T16" r="T17" b="T18"/>
              <a:pathLst>
                <a:path w="75" h="19">
                  <a:moveTo>
                    <a:pt x="41" y="0"/>
                  </a:moveTo>
                  <a:lnTo>
                    <a:pt x="0" y="8"/>
                  </a:lnTo>
                  <a:lnTo>
                    <a:pt x="32" y="18"/>
                  </a:lnTo>
                  <a:lnTo>
                    <a:pt x="74" y="10"/>
                  </a:lnTo>
                  <a:lnTo>
                    <a:pt x="41" y="0"/>
                  </a:lnTo>
                </a:path>
              </a:pathLst>
            </a:custGeom>
            <a:noFill/>
            <a:ln w="12700" cap="rnd">
              <a:solidFill>
                <a:srgbClr val="000000"/>
              </a:solidFill>
              <a:round/>
              <a:headEnd type="none" w="sm" len="sm"/>
              <a:tailEnd type="none" w="sm" len="sm"/>
            </a:ln>
          </p:spPr>
          <p:txBody>
            <a:bodyPr/>
            <a:lstStyle/>
            <a:p>
              <a:endParaRPr lang="en-US" sz="2400"/>
            </a:p>
          </p:txBody>
        </p:sp>
        <p:sp>
          <p:nvSpPr>
            <p:cNvPr id="606" name="Freeform 604"/>
            <p:cNvSpPr>
              <a:spLocks/>
            </p:cNvSpPr>
            <p:nvPr/>
          </p:nvSpPr>
          <p:spPr bwMode="auto">
            <a:xfrm>
              <a:off x="3118" y="3338"/>
              <a:ext cx="67" cy="20"/>
            </a:xfrm>
            <a:custGeom>
              <a:avLst/>
              <a:gdLst>
                <a:gd name="T0" fmla="*/ 34 w 67"/>
                <a:gd name="T1" fmla="*/ 0 h 20"/>
                <a:gd name="T2" fmla="*/ 0 w 67"/>
                <a:gd name="T3" fmla="*/ 6 h 20"/>
                <a:gd name="T4" fmla="*/ 31 w 67"/>
                <a:gd name="T5" fmla="*/ 19 h 20"/>
                <a:gd name="T6" fmla="*/ 66 w 67"/>
                <a:gd name="T7" fmla="*/ 11 h 20"/>
                <a:gd name="T8" fmla="*/ 34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4" y="0"/>
                  </a:moveTo>
                  <a:lnTo>
                    <a:pt x="0" y="6"/>
                  </a:lnTo>
                  <a:lnTo>
                    <a:pt x="31" y="19"/>
                  </a:lnTo>
                  <a:lnTo>
                    <a:pt x="66" y="11"/>
                  </a:lnTo>
                  <a:lnTo>
                    <a:pt x="34" y="0"/>
                  </a:lnTo>
                </a:path>
              </a:pathLst>
            </a:custGeom>
            <a:solidFill>
              <a:srgbClr val="507070"/>
            </a:solidFill>
            <a:ln w="9525" cap="rnd">
              <a:noFill/>
              <a:round/>
              <a:headEnd/>
              <a:tailEnd/>
            </a:ln>
          </p:spPr>
          <p:txBody>
            <a:bodyPr/>
            <a:lstStyle/>
            <a:p>
              <a:endParaRPr lang="en-US" sz="2400"/>
            </a:p>
          </p:txBody>
        </p:sp>
        <p:sp>
          <p:nvSpPr>
            <p:cNvPr id="607" name="Freeform 605"/>
            <p:cNvSpPr>
              <a:spLocks/>
            </p:cNvSpPr>
            <p:nvPr/>
          </p:nvSpPr>
          <p:spPr bwMode="auto">
            <a:xfrm>
              <a:off x="3118" y="3338"/>
              <a:ext cx="67" cy="20"/>
            </a:xfrm>
            <a:custGeom>
              <a:avLst/>
              <a:gdLst>
                <a:gd name="T0" fmla="*/ 34 w 67"/>
                <a:gd name="T1" fmla="*/ 0 h 20"/>
                <a:gd name="T2" fmla="*/ 0 w 67"/>
                <a:gd name="T3" fmla="*/ 6 h 20"/>
                <a:gd name="T4" fmla="*/ 31 w 67"/>
                <a:gd name="T5" fmla="*/ 19 h 20"/>
                <a:gd name="T6" fmla="*/ 66 w 67"/>
                <a:gd name="T7" fmla="*/ 11 h 20"/>
                <a:gd name="T8" fmla="*/ 34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4" y="0"/>
                  </a:moveTo>
                  <a:lnTo>
                    <a:pt x="0" y="6"/>
                  </a:lnTo>
                  <a:lnTo>
                    <a:pt x="31" y="19"/>
                  </a:lnTo>
                  <a:lnTo>
                    <a:pt x="66" y="11"/>
                  </a:lnTo>
                  <a:lnTo>
                    <a:pt x="34" y="0"/>
                  </a:lnTo>
                </a:path>
              </a:pathLst>
            </a:custGeom>
            <a:noFill/>
            <a:ln w="12700" cap="rnd">
              <a:solidFill>
                <a:srgbClr val="000000"/>
              </a:solidFill>
              <a:round/>
              <a:headEnd type="none" w="sm" len="sm"/>
              <a:tailEnd type="none" w="sm" len="sm"/>
            </a:ln>
          </p:spPr>
          <p:txBody>
            <a:bodyPr/>
            <a:lstStyle/>
            <a:p>
              <a:endParaRPr lang="en-US" sz="2400"/>
            </a:p>
          </p:txBody>
        </p:sp>
        <p:sp>
          <p:nvSpPr>
            <p:cNvPr id="608" name="Freeform 606"/>
            <p:cNvSpPr>
              <a:spLocks/>
            </p:cNvSpPr>
            <p:nvPr/>
          </p:nvSpPr>
          <p:spPr bwMode="auto">
            <a:xfrm>
              <a:off x="3201" y="3361"/>
              <a:ext cx="51" cy="17"/>
            </a:xfrm>
            <a:custGeom>
              <a:avLst/>
              <a:gdLst>
                <a:gd name="T0" fmla="*/ 15 w 51"/>
                <a:gd name="T1" fmla="*/ 0 h 17"/>
                <a:gd name="T2" fmla="*/ 0 w 51"/>
                <a:gd name="T3" fmla="*/ 3 h 17"/>
                <a:gd name="T4" fmla="*/ 34 w 51"/>
                <a:gd name="T5" fmla="*/ 16 h 17"/>
                <a:gd name="T6" fmla="*/ 50 w 51"/>
                <a:gd name="T7" fmla="*/ 12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3"/>
                  </a:lnTo>
                  <a:lnTo>
                    <a:pt x="34" y="16"/>
                  </a:lnTo>
                  <a:lnTo>
                    <a:pt x="50" y="12"/>
                  </a:lnTo>
                  <a:lnTo>
                    <a:pt x="15" y="0"/>
                  </a:lnTo>
                </a:path>
              </a:pathLst>
            </a:custGeom>
            <a:solidFill>
              <a:srgbClr val="507070"/>
            </a:solidFill>
            <a:ln w="9525" cap="rnd">
              <a:noFill/>
              <a:round/>
              <a:headEnd/>
              <a:tailEnd/>
            </a:ln>
          </p:spPr>
          <p:txBody>
            <a:bodyPr/>
            <a:lstStyle/>
            <a:p>
              <a:endParaRPr lang="en-US" sz="2400"/>
            </a:p>
          </p:txBody>
        </p:sp>
        <p:sp>
          <p:nvSpPr>
            <p:cNvPr id="609" name="Freeform 607"/>
            <p:cNvSpPr>
              <a:spLocks/>
            </p:cNvSpPr>
            <p:nvPr/>
          </p:nvSpPr>
          <p:spPr bwMode="auto">
            <a:xfrm>
              <a:off x="3201" y="3361"/>
              <a:ext cx="51" cy="17"/>
            </a:xfrm>
            <a:custGeom>
              <a:avLst/>
              <a:gdLst>
                <a:gd name="T0" fmla="*/ 15 w 51"/>
                <a:gd name="T1" fmla="*/ 0 h 17"/>
                <a:gd name="T2" fmla="*/ 0 w 51"/>
                <a:gd name="T3" fmla="*/ 3 h 17"/>
                <a:gd name="T4" fmla="*/ 34 w 51"/>
                <a:gd name="T5" fmla="*/ 16 h 17"/>
                <a:gd name="T6" fmla="*/ 50 w 51"/>
                <a:gd name="T7" fmla="*/ 12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3"/>
                  </a:lnTo>
                  <a:lnTo>
                    <a:pt x="34" y="16"/>
                  </a:lnTo>
                  <a:lnTo>
                    <a:pt x="50" y="12"/>
                  </a:lnTo>
                  <a:lnTo>
                    <a:pt x="15" y="0"/>
                  </a:lnTo>
                </a:path>
              </a:pathLst>
            </a:custGeom>
            <a:noFill/>
            <a:ln w="12700" cap="rnd">
              <a:solidFill>
                <a:srgbClr val="000000"/>
              </a:solidFill>
              <a:round/>
              <a:headEnd type="none" w="sm" len="sm"/>
              <a:tailEnd type="none" w="sm" len="sm"/>
            </a:ln>
          </p:spPr>
          <p:txBody>
            <a:bodyPr/>
            <a:lstStyle/>
            <a:p>
              <a:endParaRPr lang="en-US" sz="2400"/>
            </a:p>
          </p:txBody>
        </p:sp>
        <p:sp>
          <p:nvSpPr>
            <p:cNvPr id="610" name="Freeform 608"/>
            <p:cNvSpPr>
              <a:spLocks/>
            </p:cNvSpPr>
            <p:nvPr/>
          </p:nvSpPr>
          <p:spPr bwMode="auto">
            <a:xfrm>
              <a:off x="3242" y="3384"/>
              <a:ext cx="79" cy="22"/>
            </a:xfrm>
            <a:custGeom>
              <a:avLst/>
              <a:gdLst>
                <a:gd name="T0" fmla="*/ 43 w 79"/>
                <a:gd name="T1" fmla="*/ 0 h 22"/>
                <a:gd name="T2" fmla="*/ 0 w 79"/>
                <a:gd name="T3" fmla="*/ 8 h 22"/>
                <a:gd name="T4" fmla="*/ 34 w 79"/>
                <a:gd name="T5" fmla="*/ 21 h 22"/>
                <a:gd name="T6" fmla="*/ 78 w 79"/>
                <a:gd name="T7" fmla="*/ 11 h 22"/>
                <a:gd name="T8" fmla="*/ 43 w 79"/>
                <a:gd name="T9" fmla="*/ 0 h 22"/>
                <a:gd name="T10" fmla="*/ 0 60000 65536"/>
                <a:gd name="T11" fmla="*/ 0 60000 65536"/>
                <a:gd name="T12" fmla="*/ 0 60000 65536"/>
                <a:gd name="T13" fmla="*/ 0 60000 65536"/>
                <a:gd name="T14" fmla="*/ 0 60000 65536"/>
                <a:gd name="T15" fmla="*/ 0 w 79"/>
                <a:gd name="T16" fmla="*/ 0 h 22"/>
                <a:gd name="T17" fmla="*/ 79 w 79"/>
                <a:gd name="T18" fmla="*/ 22 h 22"/>
              </a:gdLst>
              <a:ahLst/>
              <a:cxnLst>
                <a:cxn ang="T10">
                  <a:pos x="T0" y="T1"/>
                </a:cxn>
                <a:cxn ang="T11">
                  <a:pos x="T2" y="T3"/>
                </a:cxn>
                <a:cxn ang="T12">
                  <a:pos x="T4" y="T5"/>
                </a:cxn>
                <a:cxn ang="T13">
                  <a:pos x="T6" y="T7"/>
                </a:cxn>
                <a:cxn ang="T14">
                  <a:pos x="T8" y="T9"/>
                </a:cxn>
              </a:cxnLst>
              <a:rect l="T15" t="T16" r="T17" b="T18"/>
              <a:pathLst>
                <a:path w="79" h="22">
                  <a:moveTo>
                    <a:pt x="43" y="0"/>
                  </a:moveTo>
                  <a:lnTo>
                    <a:pt x="0" y="8"/>
                  </a:lnTo>
                  <a:lnTo>
                    <a:pt x="34" y="21"/>
                  </a:lnTo>
                  <a:lnTo>
                    <a:pt x="78" y="11"/>
                  </a:lnTo>
                  <a:lnTo>
                    <a:pt x="43" y="0"/>
                  </a:lnTo>
                </a:path>
              </a:pathLst>
            </a:custGeom>
            <a:solidFill>
              <a:srgbClr val="507070"/>
            </a:solidFill>
            <a:ln w="9525" cap="rnd">
              <a:noFill/>
              <a:round/>
              <a:headEnd/>
              <a:tailEnd/>
            </a:ln>
          </p:spPr>
          <p:txBody>
            <a:bodyPr/>
            <a:lstStyle/>
            <a:p>
              <a:endParaRPr lang="en-US" sz="2400"/>
            </a:p>
          </p:txBody>
        </p:sp>
        <p:sp>
          <p:nvSpPr>
            <p:cNvPr id="611" name="Freeform 609"/>
            <p:cNvSpPr>
              <a:spLocks/>
            </p:cNvSpPr>
            <p:nvPr/>
          </p:nvSpPr>
          <p:spPr bwMode="auto">
            <a:xfrm>
              <a:off x="3242" y="3384"/>
              <a:ext cx="79" cy="22"/>
            </a:xfrm>
            <a:custGeom>
              <a:avLst/>
              <a:gdLst>
                <a:gd name="T0" fmla="*/ 43 w 79"/>
                <a:gd name="T1" fmla="*/ 0 h 22"/>
                <a:gd name="T2" fmla="*/ 0 w 79"/>
                <a:gd name="T3" fmla="*/ 8 h 22"/>
                <a:gd name="T4" fmla="*/ 34 w 79"/>
                <a:gd name="T5" fmla="*/ 21 h 22"/>
                <a:gd name="T6" fmla="*/ 78 w 79"/>
                <a:gd name="T7" fmla="*/ 11 h 22"/>
                <a:gd name="T8" fmla="*/ 43 w 79"/>
                <a:gd name="T9" fmla="*/ 0 h 22"/>
                <a:gd name="T10" fmla="*/ 0 60000 65536"/>
                <a:gd name="T11" fmla="*/ 0 60000 65536"/>
                <a:gd name="T12" fmla="*/ 0 60000 65536"/>
                <a:gd name="T13" fmla="*/ 0 60000 65536"/>
                <a:gd name="T14" fmla="*/ 0 60000 65536"/>
                <a:gd name="T15" fmla="*/ 0 w 79"/>
                <a:gd name="T16" fmla="*/ 0 h 22"/>
                <a:gd name="T17" fmla="*/ 79 w 79"/>
                <a:gd name="T18" fmla="*/ 22 h 22"/>
              </a:gdLst>
              <a:ahLst/>
              <a:cxnLst>
                <a:cxn ang="T10">
                  <a:pos x="T0" y="T1"/>
                </a:cxn>
                <a:cxn ang="T11">
                  <a:pos x="T2" y="T3"/>
                </a:cxn>
                <a:cxn ang="T12">
                  <a:pos x="T4" y="T5"/>
                </a:cxn>
                <a:cxn ang="T13">
                  <a:pos x="T6" y="T7"/>
                </a:cxn>
                <a:cxn ang="T14">
                  <a:pos x="T8" y="T9"/>
                </a:cxn>
              </a:cxnLst>
              <a:rect l="T15" t="T16" r="T17" b="T18"/>
              <a:pathLst>
                <a:path w="79" h="22">
                  <a:moveTo>
                    <a:pt x="43" y="0"/>
                  </a:moveTo>
                  <a:lnTo>
                    <a:pt x="0" y="8"/>
                  </a:lnTo>
                  <a:lnTo>
                    <a:pt x="34" y="21"/>
                  </a:lnTo>
                  <a:lnTo>
                    <a:pt x="78" y="11"/>
                  </a:lnTo>
                  <a:lnTo>
                    <a:pt x="43" y="0"/>
                  </a:lnTo>
                </a:path>
              </a:pathLst>
            </a:custGeom>
            <a:noFill/>
            <a:ln w="12700" cap="rnd">
              <a:solidFill>
                <a:srgbClr val="000000"/>
              </a:solidFill>
              <a:round/>
              <a:headEnd type="none" w="sm" len="sm"/>
              <a:tailEnd type="none" w="sm" len="sm"/>
            </a:ln>
          </p:spPr>
          <p:txBody>
            <a:bodyPr/>
            <a:lstStyle/>
            <a:p>
              <a:endParaRPr lang="en-US" sz="2400"/>
            </a:p>
          </p:txBody>
        </p:sp>
        <p:sp>
          <p:nvSpPr>
            <p:cNvPr id="612" name="Freeform 610"/>
            <p:cNvSpPr>
              <a:spLocks/>
            </p:cNvSpPr>
            <p:nvPr/>
          </p:nvSpPr>
          <p:spPr bwMode="auto">
            <a:xfrm>
              <a:off x="3320" y="3408"/>
              <a:ext cx="70" cy="20"/>
            </a:xfrm>
            <a:custGeom>
              <a:avLst/>
              <a:gdLst>
                <a:gd name="T0" fmla="*/ 34 w 70"/>
                <a:gd name="T1" fmla="*/ 0 h 20"/>
                <a:gd name="T2" fmla="*/ 0 w 70"/>
                <a:gd name="T3" fmla="*/ 7 h 20"/>
                <a:gd name="T4" fmla="*/ 36 w 70"/>
                <a:gd name="T5" fmla="*/ 19 h 20"/>
                <a:gd name="T6" fmla="*/ 69 w 70"/>
                <a:gd name="T7" fmla="*/ 11 h 20"/>
                <a:gd name="T8" fmla="*/ 34 w 70"/>
                <a:gd name="T9" fmla="*/ 0 h 20"/>
                <a:gd name="T10" fmla="*/ 0 60000 65536"/>
                <a:gd name="T11" fmla="*/ 0 60000 65536"/>
                <a:gd name="T12" fmla="*/ 0 60000 65536"/>
                <a:gd name="T13" fmla="*/ 0 60000 65536"/>
                <a:gd name="T14" fmla="*/ 0 60000 65536"/>
                <a:gd name="T15" fmla="*/ 0 w 70"/>
                <a:gd name="T16" fmla="*/ 0 h 20"/>
                <a:gd name="T17" fmla="*/ 70 w 70"/>
                <a:gd name="T18" fmla="*/ 20 h 20"/>
              </a:gdLst>
              <a:ahLst/>
              <a:cxnLst>
                <a:cxn ang="T10">
                  <a:pos x="T0" y="T1"/>
                </a:cxn>
                <a:cxn ang="T11">
                  <a:pos x="T2" y="T3"/>
                </a:cxn>
                <a:cxn ang="T12">
                  <a:pos x="T4" y="T5"/>
                </a:cxn>
                <a:cxn ang="T13">
                  <a:pos x="T6" y="T7"/>
                </a:cxn>
                <a:cxn ang="T14">
                  <a:pos x="T8" y="T9"/>
                </a:cxn>
              </a:cxnLst>
              <a:rect l="T15" t="T16" r="T17" b="T18"/>
              <a:pathLst>
                <a:path w="70" h="20">
                  <a:moveTo>
                    <a:pt x="34" y="0"/>
                  </a:moveTo>
                  <a:lnTo>
                    <a:pt x="0" y="7"/>
                  </a:lnTo>
                  <a:lnTo>
                    <a:pt x="36" y="19"/>
                  </a:lnTo>
                  <a:lnTo>
                    <a:pt x="69" y="11"/>
                  </a:lnTo>
                  <a:lnTo>
                    <a:pt x="34" y="0"/>
                  </a:lnTo>
                </a:path>
              </a:pathLst>
            </a:custGeom>
            <a:solidFill>
              <a:srgbClr val="507070"/>
            </a:solidFill>
            <a:ln w="9525" cap="rnd">
              <a:noFill/>
              <a:round/>
              <a:headEnd/>
              <a:tailEnd/>
            </a:ln>
          </p:spPr>
          <p:txBody>
            <a:bodyPr/>
            <a:lstStyle/>
            <a:p>
              <a:endParaRPr lang="en-US" sz="2400"/>
            </a:p>
          </p:txBody>
        </p:sp>
        <p:sp>
          <p:nvSpPr>
            <p:cNvPr id="613" name="Freeform 611"/>
            <p:cNvSpPr>
              <a:spLocks/>
            </p:cNvSpPr>
            <p:nvPr/>
          </p:nvSpPr>
          <p:spPr bwMode="auto">
            <a:xfrm>
              <a:off x="3320" y="3408"/>
              <a:ext cx="70" cy="20"/>
            </a:xfrm>
            <a:custGeom>
              <a:avLst/>
              <a:gdLst>
                <a:gd name="T0" fmla="*/ 34 w 70"/>
                <a:gd name="T1" fmla="*/ 0 h 20"/>
                <a:gd name="T2" fmla="*/ 0 w 70"/>
                <a:gd name="T3" fmla="*/ 7 h 20"/>
                <a:gd name="T4" fmla="*/ 36 w 70"/>
                <a:gd name="T5" fmla="*/ 19 h 20"/>
                <a:gd name="T6" fmla="*/ 69 w 70"/>
                <a:gd name="T7" fmla="*/ 11 h 20"/>
                <a:gd name="T8" fmla="*/ 34 w 70"/>
                <a:gd name="T9" fmla="*/ 0 h 20"/>
                <a:gd name="T10" fmla="*/ 0 60000 65536"/>
                <a:gd name="T11" fmla="*/ 0 60000 65536"/>
                <a:gd name="T12" fmla="*/ 0 60000 65536"/>
                <a:gd name="T13" fmla="*/ 0 60000 65536"/>
                <a:gd name="T14" fmla="*/ 0 60000 65536"/>
                <a:gd name="T15" fmla="*/ 0 w 70"/>
                <a:gd name="T16" fmla="*/ 0 h 20"/>
                <a:gd name="T17" fmla="*/ 70 w 70"/>
                <a:gd name="T18" fmla="*/ 20 h 20"/>
              </a:gdLst>
              <a:ahLst/>
              <a:cxnLst>
                <a:cxn ang="T10">
                  <a:pos x="T0" y="T1"/>
                </a:cxn>
                <a:cxn ang="T11">
                  <a:pos x="T2" y="T3"/>
                </a:cxn>
                <a:cxn ang="T12">
                  <a:pos x="T4" y="T5"/>
                </a:cxn>
                <a:cxn ang="T13">
                  <a:pos x="T6" y="T7"/>
                </a:cxn>
                <a:cxn ang="T14">
                  <a:pos x="T8" y="T9"/>
                </a:cxn>
              </a:cxnLst>
              <a:rect l="T15" t="T16" r="T17" b="T18"/>
              <a:pathLst>
                <a:path w="70" h="20">
                  <a:moveTo>
                    <a:pt x="34" y="0"/>
                  </a:moveTo>
                  <a:lnTo>
                    <a:pt x="0" y="7"/>
                  </a:lnTo>
                  <a:lnTo>
                    <a:pt x="36" y="19"/>
                  </a:lnTo>
                  <a:lnTo>
                    <a:pt x="69" y="11"/>
                  </a:lnTo>
                  <a:lnTo>
                    <a:pt x="34" y="0"/>
                  </a:lnTo>
                </a:path>
              </a:pathLst>
            </a:custGeom>
            <a:noFill/>
            <a:ln w="12700" cap="rnd">
              <a:solidFill>
                <a:srgbClr val="000000"/>
              </a:solidFill>
              <a:round/>
              <a:headEnd type="none" w="sm" len="sm"/>
              <a:tailEnd type="none" w="sm" len="sm"/>
            </a:ln>
          </p:spPr>
          <p:txBody>
            <a:bodyPr/>
            <a:lstStyle/>
            <a:p>
              <a:endParaRPr lang="en-US" sz="2400"/>
            </a:p>
          </p:txBody>
        </p:sp>
        <p:sp>
          <p:nvSpPr>
            <p:cNvPr id="614" name="Freeform 612"/>
            <p:cNvSpPr>
              <a:spLocks/>
            </p:cNvSpPr>
            <p:nvPr/>
          </p:nvSpPr>
          <p:spPr bwMode="auto">
            <a:xfrm>
              <a:off x="3045" y="3325"/>
              <a:ext cx="34" cy="60"/>
            </a:xfrm>
            <a:custGeom>
              <a:avLst/>
              <a:gdLst>
                <a:gd name="T0" fmla="*/ 33 w 34"/>
                <a:gd name="T1" fmla="*/ 9 h 60"/>
                <a:gd name="T2" fmla="*/ 32 w 34"/>
                <a:gd name="T3" fmla="*/ 59 h 60"/>
                <a:gd name="T4" fmla="*/ 0 w 34"/>
                <a:gd name="T5" fmla="*/ 46 h 60"/>
                <a:gd name="T6" fmla="*/ 0 w 34"/>
                <a:gd name="T7" fmla="*/ 0 h 60"/>
                <a:gd name="T8" fmla="*/ 33 w 34"/>
                <a:gd name="T9" fmla="*/ 9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9"/>
                  </a:moveTo>
                  <a:lnTo>
                    <a:pt x="32" y="59"/>
                  </a:lnTo>
                  <a:lnTo>
                    <a:pt x="0" y="46"/>
                  </a:lnTo>
                  <a:lnTo>
                    <a:pt x="0" y="0"/>
                  </a:lnTo>
                  <a:lnTo>
                    <a:pt x="33" y="9"/>
                  </a:lnTo>
                </a:path>
              </a:pathLst>
            </a:custGeom>
            <a:solidFill>
              <a:srgbClr val="A0E0E0"/>
            </a:solidFill>
            <a:ln w="9525" cap="rnd">
              <a:noFill/>
              <a:round/>
              <a:headEnd/>
              <a:tailEnd/>
            </a:ln>
          </p:spPr>
          <p:txBody>
            <a:bodyPr/>
            <a:lstStyle/>
            <a:p>
              <a:endParaRPr lang="en-US" sz="2400"/>
            </a:p>
          </p:txBody>
        </p:sp>
        <p:sp>
          <p:nvSpPr>
            <p:cNvPr id="615" name="Freeform 613"/>
            <p:cNvSpPr>
              <a:spLocks/>
            </p:cNvSpPr>
            <p:nvPr/>
          </p:nvSpPr>
          <p:spPr bwMode="auto">
            <a:xfrm>
              <a:off x="3045" y="3325"/>
              <a:ext cx="34" cy="60"/>
            </a:xfrm>
            <a:custGeom>
              <a:avLst/>
              <a:gdLst>
                <a:gd name="T0" fmla="*/ 33 w 34"/>
                <a:gd name="T1" fmla="*/ 9 h 60"/>
                <a:gd name="T2" fmla="*/ 32 w 34"/>
                <a:gd name="T3" fmla="*/ 59 h 60"/>
                <a:gd name="T4" fmla="*/ 0 w 34"/>
                <a:gd name="T5" fmla="*/ 46 h 60"/>
                <a:gd name="T6" fmla="*/ 0 w 34"/>
                <a:gd name="T7" fmla="*/ 0 h 60"/>
                <a:gd name="T8" fmla="*/ 33 w 34"/>
                <a:gd name="T9" fmla="*/ 9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9"/>
                  </a:moveTo>
                  <a:lnTo>
                    <a:pt x="32" y="59"/>
                  </a:lnTo>
                  <a:lnTo>
                    <a:pt x="0" y="46"/>
                  </a:lnTo>
                  <a:lnTo>
                    <a:pt x="0" y="0"/>
                  </a:lnTo>
                  <a:lnTo>
                    <a:pt x="33" y="9"/>
                  </a:lnTo>
                </a:path>
              </a:pathLst>
            </a:custGeom>
            <a:noFill/>
            <a:ln w="12700" cap="rnd">
              <a:solidFill>
                <a:srgbClr val="000000"/>
              </a:solidFill>
              <a:round/>
              <a:headEnd type="none" w="sm" len="sm"/>
              <a:tailEnd type="none" w="sm" len="sm"/>
            </a:ln>
          </p:spPr>
          <p:txBody>
            <a:bodyPr/>
            <a:lstStyle/>
            <a:p>
              <a:endParaRPr lang="en-US" sz="2400"/>
            </a:p>
          </p:txBody>
        </p:sp>
        <p:sp>
          <p:nvSpPr>
            <p:cNvPr id="616" name="Freeform 614"/>
            <p:cNvSpPr>
              <a:spLocks/>
            </p:cNvSpPr>
            <p:nvPr/>
          </p:nvSpPr>
          <p:spPr bwMode="auto">
            <a:xfrm>
              <a:off x="3118" y="3345"/>
              <a:ext cx="33" cy="60"/>
            </a:xfrm>
            <a:custGeom>
              <a:avLst/>
              <a:gdLst>
                <a:gd name="T0" fmla="*/ 31 w 33"/>
                <a:gd name="T1" fmla="*/ 11 h 60"/>
                <a:gd name="T2" fmla="*/ 32 w 33"/>
                <a:gd name="T3" fmla="*/ 59 h 60"/>
                <a:gd name="T4" fmla="*/ 0 w 33"/>
                <a:gd name="T5" fmla="*/ 48 h 60"/>
                <a:gd name="T6" fmla="*/ 0 w 33"/>
                <a:gd name="T7" fmla="*/ 0 h 60"/>
                <a:gd name="T8" fmla="*/ 31 w 33"/>
                <a:gd name="T9" fmla="*/ 11 h 60"/>
                <a:gd name="T10" fmla="*/ 0 60000 65536"/>
                <a:gd name="T11" fmla="*/ 0 60000 65536"/>
                <a:gd name="T12" fmla="*/ 0 60000 65536"/>
                <a:gd name="T13" fmla="*/ 0 60000 65536"/>
                <a:gd name="T14" fmla="*/ 0 60000 65536"/>
                <a:gd name="T15" fmla="*/ 0 w 33"/>
                <a:gd name="T16" fmla="*/ 0 h 60"/>
                <a:gd name="T17" fmla="*/ 33 w 33"/>
                <a:gd name="T18" fmla="*/ 60 h 60"/>
              </a:gdLst>
              <a:ahLst/>
              <a:cxnLst>
                <a:cxn ang="T10">
                  <a:pos x="T0" y="T1"/>
                </a:cxn>
                <a:cxn ang="T11">
                  <a:pos x="T2" y="T3"/>
                </a:cxn>
                <a:cxn ang="T12">
                  <a:pos x="T4" y="T5"/>
                </a:cxn>
                <a:cxn ang="T13">
                  <a:pos x="T6" y="T7"/>
                </a:cxn>
                <a:cxn ang="T14">
                  <a:pos x="T8" y="T9"/>
                </a:cxn>
              </a:cxnLst>
              <a:rect l="T15" t="T16" r="T17" b="T18"/>
              <a:pathLst>
                <a:path w="33" h="60">
                  <a:moveTo>
                    <a:pt x="31" y="11"/>
                  </a:moveTo>
                  <a:lnTo>
                    <a:pt x="32" y="59"/>
                  </a:lnTo>
                  <a:lnTo>
                    <a:pt x="0" y="48"/>
                  </a:lnTo>
                  <a:lnTo>
                    <a:pt x="0" y="0"/>
                  </a:lnTo>
                  <a:lnTo>
                    <a:pt x="31" y="11"/>
                  </a:lnTo>
                </a:path>
              </a:pathLst>
            </a:custGeom>
            <a:solidFill>
              <a:srgbClr val="A0E0E0"/>
            </a:solidFill>
            <a:ln w="9525" cap="rnd">
              <a:noFill/>
              <a:round/>
              <a:headEnd/>
              <a:tailEnd/>
            </a:ln>
          </p:spPr>
          <p:txBody>
            <a:bodyPr/>
            <a:lstStyle/>
            <a:p>
              <a:endParaRPr lang="en-US" sz="2400"/>
            </a:p>
          </p:txBody>
        </p:sp>
        <p:sp>
          <p:nvSpPr>
            <p:cNvPr id="617" name="Freeform 615"/>
            <p:cNvSpPr>
              <a:spLocks/>
            </p:cNvSpPr>
            <p:nvPr/>
          </p:nvSpPr>
          <p:spPr bwMode="auto">
            <a:xfrm>
              <a:off x="3118" y="3345"/>
              <a:ext cx="33" cy="60"/>
            </a:xfrm>
            <a:custGeom>
              <a:avLst/>
              <a:gdLst>
                <a:gd name="T0" fmla="*/ 31 w 33"/>
                <a:gd name="T1" fmla="*/ 11 h 60"/>
                <a:gd name="T2" fmla="*/ 32 w 33"/>
                <a:gd name="T3" fmla="*/ 59 h 60"/>
                <a:gd name="T4" fmla="*/ 0 w 33"/>
                <a:gd name="T5" fmla="*/ 48 h 60"/>
                <a:gd name="T6" fmla="*/ 0 w 33"/>
                <a:gd name="T7" fmla="*/ 0 h 60"/>
                <a:gd name="T8" fmla="*/ 31 w 33"/>
                <a:gd name="T9" fmla="*/ 11 h 60"/>
                <a:gd name="T10" fmla="*/ 0 60000 65536"/>
                <a:gd name="T11" fmla="*/ 0 60000 65536"/>
                <a:gd name="T12" fmla="*/ 0 60000 65536"/>
                <a:gd name="T13" fmla="*/ 0 60000 65536"/>
                <a:gd name="T14" fmla="*/ 0 60000 65536"/>
                <a:gd name="T15" fmla="*/ 0 w 33"/>
                <a:gd name="T16" fmla="*/ 0 h 60"/>
                <a:gd name="T17" fmla="*/ 33 w 33"/>
                <a:gd name="T18" fmla="*/ 60 h 60"/>
              </a:gdLst>
              <a:ahLst/>
              <a:cxnLst>
                <a:cxn ang="T10">
                  <a:pos x="T0" y="T1"/>
                </a:cxn>
                <a:cxn ang="T11">
                  <a:pos x="T2" y="T3"/>
                </a:cxn>
                <a:cxn ang="T12">
                  <a:pos x="T4" y="T5"/>
                </a:cxn>
                <a:cxn ang="T13">
                  <a:pos x="T6" y="T7"/>
                </a:cxn>
                <a:cxn ang="T14">
                  <a:pos x="T8" y="T9"/>
                </a:cxn>
              </a:cxnLst>
              <a:rect l="T15" t="T16" r="T17" b="T18"/>
              <a:pathLst>
                <a:path w="33" h="60">
                  <a:moveTo>
                    <a:pt x="31" y="11"/>
                  </a:moveTo>
                  <a:lnTo>
                    <a:pt x="32" y="59"/>
                  </a:lnTo>
                  <a:lnTo>
                    <a:pt x="0" y="48"/>
                  </a:lnTo>
                  <a:lnTo>
                    <a:pt x="0" y="0"/>
                  </a:lnTo>
                  <a:lnTo>
                    <a:pt x="31" y="11"/>
                  </a:lnTo>
                </a:path>
              </a:pathLst>
            </a:custGeom>
            <a:noFill/>
            <a:ln w="12700" cap="rnd">
              <a:solidFill>
                <a:srgbClr val="000000"/>
              </a:solidFill>
              <a:round/>
              <a:headEnd type="none" w="sm" len="sm"/>
              <a:tailEnd type="none" w="sm" len="sm"/>
            </a:ln>
          </p:spPr>
          <p:txBody>
            <a:bodyPr/>
            <a:lstStyle/>
            <a:p>
              <a:endParaRPr lang="en-US" sz="2400"/>
            </a:p>
          </p:txBody>
        </p:sp>
        <p:sp>
          <p:nvSpPr>
            <p:cNvPr id="618" name="Freeform 616"/>
            <p:cNvSpPr>
              <a:spLocks/>
            </p:cNvSpPr>
            <p:nvPr/>
          </p:nvSpPr>
          <p:spPr bwMode="auto">
            <a:xfrm>
              <a:off x="3201" y="3365"/>
              <a:ext cx="35" cy="61"/>
            </a:xfrm>
            <a:custGeom>
              <a:avLst/>
              <a:gdLst>
                <a:gd name="T0" fmla="*/ 34 w 35"/>
                <a:gd name="T1" fmla="*/ 11 h 61"/>
                <a:gd name="T2" fmla="*/ 33 w 35"/>
                <a:gd name="T3" fmla="*/ 60 h 61"/>
                <a:gd name="T4" fmla="*/ 0 w 35"/>
                <a:gd name="T5" fmla="*/ 47 h 61"/>
                <a:gd name="T6" fmla="*/ 0 w 35"/>
                <a:gd name="T7" fmla="*/ 0 h 61"/>
                <a:gd name="T8" fmla="*/ 34 w 35"/>
                <a:gd name="T9" fmla="*/ 11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1"/>
                  </a:moveTo>
                  <a:lnTo>
                    <a:pt x="33" y="60"/>
                  </a:lnTo>
                  <a:lnTo>
                    <a:pt x="0" y="47"/>
                  </a:lnTo>
                  <a:lnTo>
                    <a:pt x="0" y="0"/>
                  </a:lnTo>
                  <a:lnTo>
                    <a:pt x="34" y="11"/>
                  </a:lnTo>
                </a:path>
              </a:pathLst>
            </a:custGeom>
            <a:solidFill>
              <a:srgbClr val="A0E0E0"/>
            </a:solidFill>
            <a:ln w="9525" cap="rnd">
              <a:noFill/>
              <a:round/>
              <a:headEnd/>
              <a:tailEnd/>
            </a:ln>
          </p:spPr>
          <p:txBody>
            <a:bodyPr/>
            <a:lstStyle/>
            <a:p>
              <a:endParaRPr lang="en-US" sz="2400"/>
            </a:p>
          </p:txBody>
        </p:sp>
        <p:sp>
          <p:nvSpPr>
            <p:cNvPr id="619" name="Freeform 617"/>
            <p:cNvSpPr>
              <a:spLocks/>
            </p:cNvSpPr>
            <p:nvPr/>
          </p:nvSpPr>
          <p:spPr bwMode="auto">
            <a:xfrm>
              <a:off x="3201" y="3365"/>
              <a:ext cx="35" cy="61"/>
            </a:xfrm>
            <a:custGeom>
              <a:avLst/>
              <a:gdLst>
                <a:gd name="T0" fmla="*/ 34 w 35"/>
                <a:gd name="T1" fmla="*/ 11 h 61"/>
                <a:gd name="T2" fmla="*/ 33 w 35"/>
                <a:gd name="T3" fmla="*/ 60 h 61"/>
                <a:gd name="T4" fmla="*/ 0 w 35"/>
                <a:gd name="T5" fmla="*/ 47 h 61"/>
                <a:gd name="T6" fmla="*/ 0 w 35"/>
                <a:gd name="T7" fmla="*/ 0 h 61"/>
                <a:gd name="T8" fmla="*/ 34 w 35"/>
                <a:gd name="T9" fmla="*/ 11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1"/>
                  </a:moveTo>
                  <a:lnTo>
                    <a:pt x="33" y="60"/>
                  </a:lnTo>
                  <a:lnTo>
                    <a:pt x="0" y="47"/>
                  </a:lnTo>
                  <a:lnTo>
                    <a:pt x="0" y="0"/>
                  </a:lnTo>
                  <a:lnTo>
                    <a:pt x="34" y="11"/>
                  </a:lnTo>
                </a:path>
              </a:pathLst>
            </a:custGeom>
            <a:noFill/>
            <a:ln w="12700" cap="rnd">
              <a:solidFill>
                <a:srgbClr val="000000"/>
              </a:solidFill>
              <a:round/>
              <a:headEnd type="none" w="sm" len="sm"/>
              <a:tailEnd type="none" w="sm" len="sm"/>
            </a:ln>
          </p:spPr>
          <p:txBody>
            <a:bodyPr/>
            <a:lstStyle/>
            <a:p>
              <a:endParaRPr lang="en-US" sz="2400"/>
            </a:p>
          </p:txBody>
        </p:sp>
        <p:sp>
          <p:nvSpPr>
            <p:cNvPr id="620" name="Freeform 618"/>
            <p:cNvSpPr>
              <a:spLocks/>
            </p:cNvSpPr>
            <p:nvPr/>
          </p:nvSpPr>
          <p:spPr bwMode="auto">
            <a:xfrm>
              <a:off x="3242" y="3393"/>
              <a:ext cx="37" cy="61"/>
            </a:xfrm>
            <a:custGeom>
              <a:avLst/>
              <a:gdLst>
                <a:gd name="T0" fmla="*/ 34 w 37"/>
                <a:gd name="T1" fmla="*/ 11 h 61"/>
                <a:gd name="T2" fmla="*/ 36 w 37"/>
                <a:gd name="T3" fmla="*/ 60 h 61"/>
                <a:gd name="T4" fmla="*/ 0 w 37"/>
                <a:gd name="T5" fmla="*/ 48 h 61"/>
                <a:gd name="T6" fmla="*/ 0 w 37"/>
                <a:gd name="T7" fmla="*/ 0 h 61"/>
                <a:gd name="T8" fmla="*/ 34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4" y="11"/>
                  </a:moveTo>
                  <a:lnTo>
                    <a:pt x="36" y="60"/>
                  </a:lnTo>
                  <a:lnTo>
                    <a:pt x="0" y="48"/>
                  </a:lnTo>
                  <a:lnTo>
                    <a:pt x="0" y="0"/>
                  </a:lnTo>
                  <a:lnTo>
                    <a:pt x="34" y="11"/>
                  </a:lnTo>
                </a:path>
              </a:pathLst>
            </a:custGeom>
            <a:solidFill>
              <a:srgbClr val="A0E0E0"/>
            </a:solidFill>
            <a:ln w="9525" cap="rnd">
              <a:noFill/>
              <a:round/>
              <a:headEnd/>
              <a:tailEnd/>
            </a:ln>
          </p:spPr>
          <p:txBody>
            <a:bodyPr/>
            <a:lstStyle/>
            <a:p>
              <a:endParaRPr lang="en-US" sz="2400"/>
            </a:p>
          </p:txBody>
        </p:sp>
        <p:sp>
          <p:nvSpPr>
            <p:cNvPr id="621" name="Freeform 619"/>
            <p:cNvSpPr>
              <a:spLocks/>
            </p:cNvSpPr>
            <p:nvPr/>
          </p:nvSpPr>
          <p:spPr bwMode="auto">
            <a:xfrm>
              <a:off x="3242" y="3393"/>
              <a:ext cx="37" cy="61"/>
            </a:xfrm>
            <a:custGeom>
              <a:avLst/>
              <a:gdLst>
                <a:gd name="T0" fmla="*/ 34 w 37"/>
                <a:gd name="T1" fmla="*/ 11 h 61"/>
                <a:gd name="T2" fmla="*/ 36 w 37"/>
                <a:gd name="T3" fmla="*/ 60 h 61"/>
                <a:gd name="T4" fmla="*/ 0 w 37"/>
                <a:gd name="T5" fmla="*/ 48 h 61"/>
                <a:gd name="T6" fmla="*/ 0 w 37"/>
                <a:gd name="T7" fmla="*/ 0 h 61"/>
                <a:gd name="T8" fmla="*/ 34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4" y="11"/>
                  </a:moveTo>
                  <a:lnTo>
                    <a:pt x="36" y="60"/>
                  </a:lnTo>
                  <a:lnTo>
                    <a:pt x="0" y="48"/>
                  </a:lnTo>
                  <a:lnTo>
                    <a:pt x="0" y="0"/>
                  </a:lnTo>
                  <a:lnTo>
                    <a:pt x="34" y="11"/>
                  </a:lnTo>
                </a:path>
              </a:pathLst>
            </a:custGeom>
            <a:noFill/>
            <a:ln w="12700" cap="rnd">
              <a:solidFill>
                <a:srgbClr val="000000"/>
              </a:solidFill>
              <a:round/>
              <a:headEnd type="none" w="sm" len="sm"/>
              <a:tailEnd type="none" w="sm" len="sm"/>
            </a:ln>
          </p:spPr>
          <p:txBody>
            <a:bodyPr/>
            <a:lstStyle/>
            <a:p>
              <a:endParaRPr lang="en-US" sz="2400"/>
            </a:p>
          </p:txBody>
        </p:sp>
        <p:sp>
          <p:nvSpPr>
            <p:cNvPr id="622" name="Freeform 620"/>
            <p:cNvSpPr>
              <a:spLocks/>
            </p:cNvSpPr>
            <p:nvPr/>
          </p:nvSpPr>
          <p:spPr bwMode="auto">
            <a:xfrm>
              <a:off x="3321" y="3416"/>
              <a:ext cx="37" cy="61"/>
            </a:xfrm>
            <a:custGeom>
              <a:avLst/>
              <a:gdLst>
                <a:gd name="T0" fmla="*/ 36 w 37"/>
                <a:gd name="T1" fmla="*/ 11 h 61"/>
                <a:gd name="T2" fmla="*/ 36 w 37"/>
                <a:gd name="T3" fmla="*/ 60 h 61"/>
                <a:gd name="T4" fmla="*/ 0 w 37"/>
                <a:gd name="T5" fmla="*/ 48 h 61"/>
                <a:gd name="T6" fmla="*/ 0 w 37"/>
                <a:gd name="T7" fmla="*/ 0 h 61"/>
                <a:gd name="T8" fmla="*/ 36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1"/>
                  </a:moveTo>
                  <a:lnTo>
                    <a:pt x="36" y="60"/>
                  </a:lnTo>
                  <a:lnTo>
                    <a:pt x="0" y="48"/>
                  </a:lnTo>
                  <a:lnTo>
                    <a:pt x="0" y="0"/>
                  </a:lnTo>
                  <a:lnTo>
                    <a:pt x="36" y="11"/>
                  </a:lnTo>
                </a:path>
              </a:pathLst>
            </a:custGeom>
            <a:solidFill>
              <a:srgbClr val="A0E0E0"/>
            </a:solidFill>
            <a:ln w="9525" cap="rnd">
              <a:noFill/>
              <a:round/>
              <a:headEnd/>
              <a:tailEnd/>
            </a:ln>
          </p:spPr>
          <p:txBody>
            <a:bodyPr/>
            <a:lstStyle/>
            <a:p>
              <a:endParaRPr lang="en-US" sz="2400"/>
            </a:p>
          </p:txBody>
        </p:sp>
        <p:sp>
          <p:nvSpPr>
            <p:cNvPr id="623" name="Freeform 621"/>
            <p:cNvSpPr>
              <a:spLocks/>
            </p:cNvSpPr>
            <p:nvPr/>
          </p:nvSpPr>
          <p:spPr bwMode="auto">
            <a:xfrm>
              <a:off x="3321" y="3416"/>
              <a:ext cx="37" cy="61"/>
            </a:xfrm>
            <a:custGeom>
              <a:avLst/>
              <a:gdLst>
                <a:gd name="T0" fmla="*/ 36 w 37"/>
                <a:gd name="T1" fmla="*/ 11 h 61"/>
                <a:gd name="T2" fmla="*/ 36 w 37"/>
                <a:gd name="T3" fmla="*/ 60 h 61"/>
                <a:gd name="T4" fmla="*/ 0 w 37"/>
                <a:gd name="T5" fmla="*/ 48 h 61"/>
                <a:gd name="T6" fmla="*/ 0 w 37"/>
                <a:gd name="T7" fmla="*/ 0 h 61"/>
                <a:gd name="T8" fmla="*/ 36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1"/>
                  </a:moveTo>
                  <a:lnTo>
                    <a:pt x="36" y="60"/>
                  </a:lnTo>
                  <a:lnTo>
                    <a:pt x="0" y="48"/>
                  </a:lnTo>
                  <a:lnTo>
                    <a:pt x="0" y="0"/>
                  </a:lnTo>
                  <a:lnTo>
                    <a:pt x="36" y="11"/>
                  </a:lnTo>
                </a:path>
              </a:pathLst>
            </a:custGeom>
            <a:noFill/>
            <a:ln w="12700" cap="rnd">
              <a:solidFill>
                <a:srgbClr val="000000"/>
              </a:solidFill>
              <a:round/>
              <a:headEnd type="none" w="sm" len="sm"/>
              <a:tailEnd type="none" w="sm" len="sm"/>
            </a:ln>
          </p:spPr>
          <p:txBody>
            <a:bodyPr/>
            <a:lstStyle/>
            <a:p>
              <a:endParaRPr lang="en-US" sz="2400"/>
            </a:p>
          </p:txBody>
        </p:sp>
        <p:sp>
          <p:nvSpPr>
            <p:cNvPr id="624" name="Freeform 622"/>
            <p:cNvSpPr>
              <a:spLocks/>
            </p:cNvSpPr>
            <p:nvPr/>
          </p:nvSpPr>
          <p:spPr bwMode="auto">
            <a:xfrm>
              <a:off x="3077" y="3224"/>
              <a:ext cx="34" cy="58"/>
            </a:xfrm>
            <a:custGeom>
              <a:avLst/>
              <a:gdLst>
                <a:gd name="T0" fmla="*/ 32 w 34"/>
                <a:gd name="T1" fmla="*/ 10 h 58"/>
                <a:gd name="T2" fmla="*/ 33 w 34"/>
                <a:gd name="T3" fmla="*/ 57 h 58"/>
                <a:gd name="T4" fmla="*/ 0 w 34"/>
                <a:gd name="T5" fmla="*/ 46 h 58"/>
                <a:gd name="T6" fmla="*/ 1 w 34"/>
                <a:gd name="T7" fmla="*/ 0 h 58"/>
                <a:gd name="T8" fmla="*/ 32 w 34"/>
                <a:gd name="T9" fmla="*/ 10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32" y="10"/>
                  </a:moveTo>
                  <a:lnTo>
                    <a:pt x="33" y="57"/>
                  </a:lnTo>
                  <a:lnTo>
                    <a:pt x="0" y="46"/>
                  </a:lnTo>
                  <a:lnTo>
                    <a:pt x="1" y="0"/>
                  </a:lnTo>
                  <a:lnTo>
                    <a:pt x="32" y="10"/>
                  </a:lnTo>
                </a:path>
              </a:pathLst>
            </a:custGeom>
            <a:solidFill>
              <a:srgbClr val="600080"/>
            </a:solidFill>
            <a:ln w="9525" cap="rnd">
              <a:noFill/>
              <a:round/>
              <a:headEnd/>
              <a:tailEnd/>
            </a:ln>
          </p:spPr>
          <p:txBody>
            <a:bodyPr/>
            <a:lstStyle/>
            <a:p>
              <a:endParaRPr lang="en-US" sz="2400"/>
            </a:p>
          </p:txBody>
        </p:sp>
        <p:sp>
          <p:nvSpPr>
            <p:cNvPr id="625" name="Freeform 623"/>
            <p:cNvSpPr>
              <a:spLocks/>
            </p:cNvSpPr>
            <p:nvPr/>
          </p:nvSpPr>
          <p:spPr bwMode="auto">
            <a:xfrm>
              <a:off x="3077" y="3224"/>
              <a:ext cx="34" cy="58"/>
            </a:xfrm>
            <a:custGeom>
              <a:avLst/>
              <a:gdLst>
                <a:gd name="T0" fmla="*/ 32 w 34"/>
                <a:gd name="T1" fmla="*/ 10 h 58"/>
                <a:gd name="T2" fmla="*/ 33 w 34"/>
                <a:gd name="T3" fmla="*/ 57 h 58"/>
                <a:gd name="T4" fmla="*/ 0 w 34"/>
                <a:gd name="T5" fmla="*/ 46 h 58"/>
                <a:gd name="T6" fmla="*/ 1 w 34"/>
                <a:gd name="T7" fmla="*/ 0 h 58"/>
                <a:gd name="T8" fmla="*/ 32 w 34"/>
                <a:gd name="T9" fmla="*/ 10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32" y="10"/>
                  </a:moveTo>
                  <a:lnTo>
                    <a:pt x="33" y="57"/>
                  </a:lnTo>
                  <a:lnTo>
                    <a:pt x="0" y="46"/>
                  </a:lnTo>
                  <a:lnTo>
                    <a:pt x="1" y="0"/>
                  </a:lnTo>
                  <a:lnTo>
                    <a:pt x="32" y="10"/>
                  </a:lnTo>
                </a:path>
              </a:pathLst>
            </a:custGeom>
            <a:noFill/>
            <a:ln w="12700" cap="rnd">
              <a:solidFill>
                <a:srgbClr val="000000"/>
              </a:solidFill>
              <a:round/>
              <a:headEnd type="none" w="sm" len="sm"/>
              <a:tailEnd type="none" w="sm" len="sm"/>
            </a:ln>
          </p:spPr>
          <p:txBody>
            <a:bodyPr/>
            <a:lstStyle/>
            <a:p>
              <a:endParaRPr lang="en-US" sz="2400"/>
            </a:p>
          </p:txBody>
        </p:sp>
        <p:sp>
          <p:nvSpPr>
            <p:cNvPr id="626" name="Freeform 624"/>
            <p:cNvSpPr>
              <a:spLocks/>
            </p:cNvSpPr>
            <p:nvPr/>
          </p:nvSpPr>
          <p:spPr bwMode="auto">
            <a:xfrm>
              <a:off x="3125" y="3248"/>
              <a:ext cx="35" cy="59"/>
            </a:xfrm>
            <a:custGeom>
              <a:avLst/>
              <a:gdLst>
                <a:gd name="T0" fmla="*/ 34 w 35"/>
                <a:gd name="T1" fmla="*/ 11 h 59"/>
                <a:gd name="T2" fmla="*/ 33 w 35"/>
                <a:gd name="T3" fmla="*/ 58 h 59"/>
                <a:gd name="T4" fmla="*/ 0 w 35"/>
                <a:gd name="T5" fmla="*/ 48 h 59"/>
                <a:gd name="T6" fmla="*/ 0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3" y="58"/>
                  </a:lnTo>
                  <a:lnTo>
                    <a:pt x="0" y="48"/>
                  </a:lnTo>
                  <a:lnTo>
                    <a:pt x="0" y="0"/>
                  </a:lnTo>
                  <a:lnTo>
                    <a:pt x="34" y="11"/>
                  </a:lnTo>
                </a:path>
              </a:pathLst>
            </a:custGeom>
            <a:solidFill>
              <a:srgbClr val="600080"/>
            </a:solidFill>
            <a:ln w="9525" cap="rnd">
              <a:noFill/>
              <a:round/>
              <a:headEnd/>
              <a:tailEnd/>
            </a:ln>
          </p:spPr>
          <p:txBody>
            <a:bodyPr/>
            <a:lstStyle/>
            <a:p>
              <a:endParaRPr lang="en-US" sz="2400"/>
            </a:p>
          </p:txBody>
        </p:sp>
        <p:sp>
          <p:nvSpPr>
            <p:cNvPr id="627" name="Freeform 625"/>
            <p:cNvSpPr>
              <a:spLocks/>
            </p:cNvSpPr>
            <p:nvPr/>
          </p:nvSpPr>
          <p:spPr bwMode="auto">
            <a:xfrm>
              <a:off x="3125" y="3248"/>
              <a:ext cx="35" cy="59"/>
            </a:xfrm>
            <a:custGeom>
              <a:avLst/>
              <a:gdLst>
                <a:gd name="T0" fmla="*/ 34 w 35"/>
                <a:gd name="T1" fmla="*/ 11 h 59"/>
                <a:gd name="T2" fmla="*/ 33 w 35"/>
                <a:gd name="T3" fmla="*/ 58 h 59"/>
                <a:gd name="T4" fmla="*/ 0 w 35"/>
                <a:gd name="T5" fmla="*/ 48 h 59"/>
                <a:gd name="T6" fmla="*/ 0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3" y="58"/>
                  </a:lnTo>
                  <a:lnTo>
                    <a:pt x="0" y="48"/>
                  </a:lnTo>
                  <a:lnTo>
                    <a:pt x="0" y="0"/>
                  </a:lnTo>
                  <a:lnTo>
                    <a:pt x="34" y="11"/>
                  </a:lnTo>
                </a:path>
              </a:pathLst>
            </a:custGeom>
            <a:noFill/>
            <a:ln w="12700" cap="rnd">
              <a:solidFill>
                <a:srgbClr val="000000"/>
              </a:solidFill>
              <a:round/>
              <a:headEnd type="none" w="sm" len="sm"/>
              <a:tailEnd type="none" w="sm" len="sm"/>
            </a:ln>
          </p:spPr>
          <p:txBody>
            <a:bodyPr/>
            <a:lstStyle/>
            <a:p>
              <a:endParaRPr lang="en-US" sz="2400"/>
            </a:p>
          </p:txBody>
        </p:sp>
        <p:sp>
          <p:nvSpPr>
            <p:cNvPr id="628" name="Freeform 626"/>
            <p:cNvSpPr>
              <a:spLocks/>
            </p:cNvSpPr>
            <p:nvPr/>
          </p:nvSpPr>
          <p:spPr bwMode="auto">
            <a:xfrm>
              <a:off x="3198" y="3268"/>
              <a:ext cx="36" cy="60"/>
            </a:xfrm>
            <a:custGeom>
              <a:avLst/>
              <a:gdLst>
                <a:gd name="T0" fmla="*/ 35 w 36"/>
                <a:gd name="T1" fmla="*/ 11 h 60"/>
                <a:gd name="T2" fmla="*/ 35 w 36"/>
                <a:gd name="T3" fmla="*/ 59 h 60"/>
                <a:gd name="T4" fmla="*/ 0 w 36"/>
                <a:gd name="T5" fmla="*/ 48 h 60"/>
                <a:gd name="T6" fmla="*/ 1 w 36"/>
                <a:gd name="T7" fmla="*/ 0 h 60"/>
                <a:gd name="T8" fmla="*/ 35 w 36"/>
                <a:gd name="T9" fmla="*/ 11 h 60"/>
                <a:gd name="T10" fmla="*/ 0 60000 65536"/>
                <a:gd name="T11" fmla="*/ 0 60000 65536"/>
                <a:gd name="T12" fmla="*/ 0 60000 65536"/>
                <a:gd name="T13" fmla="*/ 0 60000 65536"/>
                <a:gd name="T14" fmla="*/ 0 60000 65536"/>
                <a:gd name="T15" fmla="*/ 0 w 36"/>
                <a:gd name="T16" fmla="*/ 0 h 60"/>
                <a:gd name="T17" fmla="*/ 36 w 36"/>
                <a:gd name="T18" fmla="*/ 60 h 60"/>
              </a:gdLst>
              <a:ahLst/>
              <a:cxnLst>
                <a:cxn ang="T10">
                  <a:pos x="T0" y="T1"/>
                </a:cxn>
                <a:cxn ang="T11">
                  <a:pos x="T2" y="T3"/>
                </a:cxn>
                <a:cxn ang="T12">
                  <a:pos x="T4" y="T5"/>
                </a:cxn>
                <a:cxn ang="T13">
                  <a:pos x="T6" y="T7"/>
                </a:cxn>
                <a:cxn ang="T14">
                  <a:pos x="T8" y="T9"/>
                </a:cxn>
              </a:cxnLst>
              <a:rect l="T15" t="T16" r="T17" b="T18"/>
              <a:pathLst>
                <a:path w="36" h="60">
                  <a:moveTo>
                    <a:pt x="35" y="11"/>
                  </a:moveTo>
                  <a:lnTo>
                    <a:pt x="35" y="59"/>
                  </a:lnTo>
                  <a:lnTo>
                    <a:pt x="0" y="48"/>
                  </a:lnTo>
                  <a:lnTo>
                    <a:pt x="1" y="0"/>
                  </a:lnTo>
                  <a:lnTo>
                    <a:pt x="35" y="11"/>
                  </a:lnTo>
                </a:path>
              </a:pathLst>
            </a:custGeom>
            <a:solidFill>
              <a:srgbClr val="600080"/>
            </a:solidFill>
            <a:ln w="9525" cap="rnd">
              <a:noFill/>
              <a:round/>
              <a:headEnd/>
              <a:tailEnd/>
            </a:ln>
          </p:spPr>
          <p:txBody>
            <a:bodyPr/>
            <a:lstStyle/>
            <a:p>
              <a:endParaRPr lang="en-US" sz="2400"/>
            </a:p>
          </p:txBody>
        </p:sp>
        <p:sp>
          <p:nvSpPr>
            <p:cNvPr id="629" name="Freeform 627"/>
            <p:cNvSpPr>
              <a:spLocks/>
            </p:cNvSpPr>
            <p:nvPr/>
          </p:nvSpPr>
          <p:spPr bwMode="auto">
            <a:xfrm>
              <a:off x="3198" y="3268"/>
              <a:ext cx="36" cy="60"/>
            </a:xfrm>
            <a:custGeom>
              <a:avLst/>
              <a:gdLst>
                <a:gd name="T0" fmla="*/ 35 w 36"/>
                <a:gd name="T1" fmla="*/ 11 h 60"/>
                <a:gd name="T2" fmla="*/ 35 w 36"/>
                <a:gd name="T3" fmla="*/ 59 h 60"/>
                <a:gd name="T4" fmla="*/ 0 w 36"/>
                <a:gd name="T5" fmla="*/ 48 h 60"/>
                <a:gd name="T6" fmla="*/ 1 w 36"/>
                <a:gd name="T7" fmla="*/ 0 h 60"/>
                <a:gd name="T8" fmla="*/ 35 w 36"/>
                <a:gd name="T9" fmla="*/ 11 h 60"/>
                <a:gd name="T10" fmla="*/ 0 60000 65536"/>
                <a:gd name="T11" fmla="*/ 0 60000 65536"/>
                <a:gd name="T12" fmla="*/ 0 60000 65536"/>
                <a:gd name="T13" fmla="*/ 0 60000 65536"/>
                <a:gd name="T14" fmla="*/ 0 60000 65536"/>
                <a:gd name="T15" fmla="*/ 0 w 36"/>
                <a:gd name="T16" fmla="*/ 0 h 60"/>
                <a:gd name="T17" fmla="*/ 36 w 36"/>
                <a:gd name="T18" fmla="*/ 60 h 60"/>
              </a:gdLst>
              <a:ahLst/>
              <a:cxnLst>
                <a:cxn ang="T10">
                  <a:pos x="T0" y="T1"/>
                </a:cxn>
                <a:cxn ang="T11">
                  <a:pos x="T2" y="T3"/>
                </a:cxn>
                <a:cxn ang="T12">
                  <a:pos x="T4" y="T5"/>
                </a:cxn>
                <a:cxn ang="T13">
                  <a:pos x="T6" y="T7"/>
                </a:cxn>
                <a:cxn ang="T14">
                  <a:pos x="T8" y="T9"/>
                </a:cxn>
              </a:cxnLst>
              <a:rect l="T15" t="T16" r="T17" b="T18"/>
              <a:pathLst>
                <a:path w="36" h="60">
                  <a:moveTo>
                    <a:pt x="35" y="11"/>
                  </a:moveTo>
                  <a:lnTo>
                    <a:pt x="35" y="59"/>
                  </a:lnTo>
                  <a:lnTo>
                    <a:pt x="0" y="48"/>
                  </a:lnTo>
                  <a:lnTo>
                    <a:pt x="1" y="0"/>
                  </a:lnTo>
                  <a:lnTo>
                    <a:pt x="35" y="11"/>
                  </a:lnTo>
                </a:path>
              </a:pathLst>
            </a:custGeom>
            <a:noFill/>
            <a:ln w="12700" cap="rnd">
              <a:solidFill>
                <a:srgbClr val="000000"/>
              </a:solidFill>
              <a:round/>
              <a:headEnd type="none" w="sm" len="sm"/>
              <a:tailEnd type="none" w="sm" len="sm"/>
            </a:ln>
          </p:spPr>
          <p:txBody>
            <a:bodyPr/>
            <a:lstStyle/>
            <a:p>
              <a:endParaRPr lang="en-US" sz="2400"/>
            </a:p>
          </p:txBody>
        </p:sp>
        <p:sp>
          <p:nvSpPr>
            <p:cNvPr id="630" name="Freeform 628"/>
            <p:cNvSpPr>
              <a:spLocks/>
            </p:cNvSpPr>
            <p:nvPr/>
          </p:nvSpPr>
          <p:spPr bwMode="auto">
            <a:xfrm>
              <a:off x="3276" y="3288"/>
              <a:ext cx="37" cy="62"/>
            </a:xfrm>
            <a:custGeom>
              <a:avLst/>
              <a:gdLst>
                <a:gd name="T0" fmla="*/ 35 w 37"/>
                <a:gd name="T1" fmla="*/ 11 h 62"/>
                <a:gd name="T2" fmla="*/ 36 w 37"/>
                <a:gd name="T3" fmla="*/ 61 h 62"/>
                <a:gd name="T4" fmla="*/ 1 w 37"/>
                <a:gd name="T5" fmla="*/ 49 h 62"/>
                <a:gd name="T6" fmla="*/ 0 w 37"/>
                <a:gd name="T7" fmla="*/ 0 h 62"/>
                <a:gd name="T8" fmla="*/ 35 w 37"/>
                <a:gd name="T9" fmla="*/ 11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1"/>
                  </a:moveTo>
                  <a:lnTo>
                    <a:pt x="36" y="61"/>
                  </a:lnTo>
                  <a:lnTo>
                    <a:pt x="1" y="49"/>
                  </a:lnTo>
                  <a:lnTo>
                    <a:pt x="0" y="0"/>
                  </a:lnTo>
                  <a:lnTo>
                    <a:pt x="35" y="11"/>
                  </a:lnTo>
                </a:path>
              </a:pathLst>
            </a:custGeom>
            <a:solidFill>
              <a:srgbClr val="600080"/>
            </a:solidFill>
            <a:ln w="9525" cap="rnd">
              <a:noFill/>
              <a:round/>
              <a:headEnd/>
              <a:tailEnd/>
            </a:ln>
          </p:spPr>
          <p:txBody>
            <a:bodyPr/>
            <a:lstStyle/>
            <a:p>
              <a:endParaRPr lang="en-US" sz="2400"/>
            </a:p>
          </p:txBody>
        </p:sp>
        <p:sp>
          <p:nvSpPr>
            <p:cNvPr id="631" name="Freeform 629"/>
            <p:cNvSpPr>
              <a:spLocks/>
            </p:cNvSpPr>
            <p:nvPr/>
          </p:nvSpPr>
          <p:spPr bwMode="auto">
            <a:xfrm>
              <a:off x="3276" y="3288"/>
              <a:ext cx="37" cy="62"/>
            </a:xfrm>
            <a:custGeom>
              <a:avLst/>
              <a:gdLst>
                <a:gd name="T0" fmla="*/ 35 w 37"/>
                <a:gd name="T1" fmla="*/ 11 h 62"/>
                <a:gd name="T2" fmla="*/ 36 w 37"/>
                <a:gd name="T3" fmla="*/ 61 h 62"/>
                <a:gd name="T4" fmla="*/ 1 w 37"/>
                <a:gd name="T5" fmla="*/ 49 h 62"/>
                <a:gd name="T6" fmla="*/ 0 w 37"/>
                <a:gd name="T7" fmla="*/ 0 h 62"/>
                <a:gd name="T8" fmla="*/ 35 w 37"/>
                <a:gd name="T9" fmla="*/ 11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1"/>
                  </a:moveTo>
                  <a:lnTo>
                    <a:pt x="36" y="61"/>
                  </a:lnTo>
                  <a:lnTo>
                    <a:pt x="1" y="49"/>
                  </a:lnTo>
                  <a:lnTo>
                    <a:pt x="0" y="0"/>
                  </a:lnTo>
                  <a:lnTo>
                    <a:pt x="35" y="11"/>
                  </a:lnTo>
                </a:path>
              </a:pathLst>
            </a:custGeom>
            <a:noFill/>
            <a:ln w="12700" cap="rnd">
              <a:solidFill>
                <a:srgbClr val="000000"/>
              </a:solidFill>
              <a:round/>
              <a:headEnd type="none" w="sm" len="sm"/>
              <a:tailEnd type="none" w="sm" len="sm"/>
            </a:ln>
          </p:spPr>
          <p:txBody>
            <a:bodyPr/>
            <a:lstStyle/>
            <a:p>
              <a:endParaRPr lang="en-US" sz="2400"/>
            </a:p>
          </p:txBody>
        </p:sp>
        <p:sp>
          <p:nvSpPr>
            <p:cNvPr id="632" name="Freeform 630"/>
            <p:cNvSpPr>
              <a:spLocks/>
            </p:cNvSpPr>
            <p:nvPr/>
          </p:nvSpPr>
          <p:spPr bwMode="auto">
            <a:xfrm>
              <a:off x="3338" y="3312"/>
              <a:ext cx="37" cy="63"/>
            </a:xfrm>
            <a:custGeom>
              <a:avLst/>
              <a:gdLst>
                <a:gd name="T0" fmla="*/ 36 w 37"/>
                <a:gd name="T1" fmla="*/ 11 h 63"/>
                <a:gd name="T2" fmla="*/ 36 w 37"/>
                <a:gd name="T3" fmla="*/ 62 h 63"/>
                <a:gd name="T4" fmla="*/ 0 w 37"/>
                <a:gd name="T5" fmla="*/ 49 h 63"/>
                <a:gd name="T6" fmla="*/ 0 w 37"/>
                <a:gd name="T7" fmla="*/ 0 h 63"/>
                <a:gd name="T8" fmla="*/ 36 w 37"/>
                <a:gd name="T9" fmla="*/ 11 h 63"/>
                <a:gd name="T10" fmla="*/ 0 60000 65536"/>
                <a:gd name="T11" fmla="*/ 0 60000 65536"/>
                <a:gd name="T12" fmla="*/ 0 60000 65536"/>
                <a:gd name="T13" fmla="*/ 0 60000 65536"/>
                <a:gd name="T14" fmla="*/ 0 60000 65536"/>
                <a:gd name="T15" fmla="*/ 0 w 37"/>
                <a:gd name="T16" fmla="*/ 0 h 63"/>
                <a:gd name="T17" fmla="*/ 37 w 37"/>
                <a:gd name="T18" fmla="*/ 63 h 63"/>
              </a:gdLst>
              <a:ahLst/>
              <a:cxnLst>
                <a:cxn ang="T10">
                  <a:pos x="T0" y="T1"/>
                </a:cxn>
                <a:cxn ang="T11">
                  <a:pos x="T2" y="T3"/>
                </a:cxn>
                <a:cxn ang="T12">
                  <a:pos x="T4" y="T5"/>
                </a:cxn>
                <a:cxn ang="T13">
                  <a:pos x="T6" y="T7"/>
                </a:cxn>
                <a:cxn ang="T14">
                  <a:pos x="T8" y="T9"/>
                </a:cxn>
              </a:cxnLst>
              <a:rect l="T15" t="T16" r="T17" b="T18"/>
              <a:pathLst>
                <a:path w="37" h="63">
                  <a:moveTo>
                    <a:pt x="36" y="11"/>
                  </a:moveTo>
                  <a:lnTo>
                    <a:pt x="36" y="62"/>
                  </a:lnTo>
                  <a:lnTo>
                    <a:pt x="0" y="49"/>
                  </a:lnTo>
                  <a:lnTo>
                    <a:pt x="0" y="0"/>
                  </a:lnTo>
                  <a:lnTo>
                    <a:pt x="36" y="11"/>
                  </a:lnTo>
                </a:path>
              </a:pathLst>
            </a:custGeom>
            <a:solidFill>
              <a:srgbClr val="600080"/>
            </a:solidFill>
            <a:ln w="9525" cap="rnd">
              <a:noFill/>
              <a:round/>
              <a:headEnd/>
              <a:tailEnd/>
            </a:ln>
          </p:spPr>
          <p:txBody>
            <a:bodyPr/>
            <a:lstStyle/>
            <a:p>
              <a:endParaRPr lang="en-US" sz="2400"/>
            </a:p>
          </p:txBody>
        </p:sp>
        <p:sp>
          <p:nvSpPr>
            <p:cNvPr id="633" name="Freeform 631"/>
            <p:cNvSpPr>
              <a:spLocks/>
            </p:cNvSpPr>
            <p:nvPr/>
          </p:nvSpPr>
          <p:spPr bwMode="auto">
            <a:xfrm>
              <a:off x="3338" y="3312"/>
              <a:ext cx="37" cy="63"/>
            </a:xfrm>
            <a:custGeom>
              <a:avLst/>
              <a:gdLst>
                <a:gd name="T0" fmla="*/ 36 w 37"/>
                <a:gd name="T1" fmla="*/ 11 h 63"/>
                <a:gd name="T2" fmla="*/ 36 w 37"/>
                <a:gd name="T3" fmla="*/ 62 h 63"/>
                <a:gd name="T4" fmla="*/ 0 w 37"/>
                <a:gd name="T5" fmla="*/ 49 h 63"/>
                <a:gd name="T6" fmla="*/ 0 w 37"/>
                <a:gd name="T7" fmla="*/ 0 h 63"/>
                <a:gd name="T8" fmla="*/ 36 w 37"/>
                <a:gd name="T9" fmla="*/ 11 h 63"/>
                <a:gd name="T10" fmla="*/ 0 60000 65536"/>
                <a:gd name="T11" fmla="*/ 0 60000 65536"/>
                <a:gd name="T12" fmla="*/ 0 60000 65536"/>
                <a:gd name="T13" fmla="*/ 0 60000 65536"/>
                <a:gd name="T14" fmla="*/ 0 60000 65536"/>
                <a:gd name="T15" fmla="*/ 0 w 37"/>
                <a:gd name="T16" fmla="*/ 0 h 63"/>
                <a:gd name="T17" fmla="*/ 37 w 37"/>
                <a:gd name="T18" fmla="*/ 63 h 63"/>
              </a:gdLst>
              <a:ahLst/>
              <a:cxnLst>
                <a:cxn ang="T10">
                  <a:pos x="T0" y="T1"/>
                </a:cxn>
                <a:cxn ang="T11">
                  <a:pos x="T2" y="T3"/>
                </a:cxn>
                <a:cxn ang="T12">
                  <a:pos x="T4" y="T5"/>
                </a:cxn>
                <a:cxn ang="T13">
                  <a:pos x="T6" y="T7"/>
                </a:cxn>
                <a:cxn ang="T14">
                  <a:pos x="T8" y="T9"/>
                </a:cxn>
              </a:cxnLst>
              <a:rect l="T15" t="T16" r="T17" b="T18"/>
              <a:pathLst>
                <a:path w="37" h="63">
                  <a:moveTo>
                    <a:pt x="36" y="11"/>
                  </a:moveTo>
                  <a:lnTo>
                    <a:pt x="36" y="62"/>
                  </a:lnTo>
                  <a:lnTo>
                    <a:pt x="0" y="49"/>
                  </a:lnTo>
                  <a:lnTo>
                    <a:pt x="0" y="0"/>
                  </a:lnTo>
                  <a:lnTo>
                    <a:pt x="36" y="11"/>
                  </a:lnTo>
                </a:path>
              </a:pathLst>
            </a:custGeom>
            <a:noFill/>
            <a:ln w="12700" cap="rnd">
              <a:solidFill>
                <a:srgbClr val="000000"/>
              </a:solidFill>
              <a:round/>
              <a:headEnd type="none" w="sm" len="sm"/>
              <a:tailEnd type="none" w="sm" len="sm"/>
            </a:ln>
          </p:spPr>
          <p:txBody>
            <a:bodyPr/>
            <a:lstStyle/>
            <a:p>
              <a:endParaRPr lang="en-US" sz="2400"/>
            </a:p>
          </p:txBody>
        </p:sp>
        <p:sp>
          <p:nvSpPr>
            <p:cNvPr id="634" name="Freeform 632"/>
            <p:cNvSpPr>
              <a:spLocks/>
            </p:cNvSpPr>
            <p:nvPr/>
          </p:nvSpPr>
          <p:spPr bwMode="auto">
            <a:xfrm>
              <a:off x="3061" y="3421"/>
              <a:ext cx="59" cy="60"/>
            </a:xfrm>
            <a:custGeom>
              <a:avLst/>
              <a:gdLst>
                <a:gd name="T0" fmla="*/ 57 w 59"/>
                <a:gd name="T1" fmla="*/ 0 h 60"/>
                <a:gd name="T2" fmla="*/ 0 w 59"/>
                <a:gd name="T3" fmla="*/ 12 h 60"/>
                <a:gd name="T4" fmla="*/ 0 w 59"/>
                <a:gd name="T5" fmla="*/ 59 h 60"/>
                <a:gd name="T6" fmla="*/ 58 w 59"/>
                <a:gd name="T7" fmla="*/ 46 h 60"/>
                <a:gd name="T8" fmla="*/ 57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57" y="0"/>
                  </a:moveTo>
                  <a:lnTo>
                    <a:pt x="0" y="12"/>
                  </a:lnTo>
                  <a:lnTo>
                    <a:pt x="0" y="59"/>
                  </a:lnTo>
                  <a:lnTo>
                    <a:pt x="58" y="46"/>
                  </a:lnTo>
                  <a:lnTo>
                    <a:pt x="57" y="0"/>
                  </a:lnTo>
                </a:path>
              </a:pathLst>
            </a:custGeom>
            <a:solidFill>
              <a:srgbClr val="BD6060"/>
            </a:solidFill>
            <a:ln w="9525" cap="rnd">
              <a:noFill/>
              <a:round/>
              <a:headEnd/>
              <a:tailEnd/>
            </a:ln>
          </p:spPr>
          <p:txBody>
            <a:bodyPr/>
            <a:lstStyle/>
            <a:p>
              <a:endParaRPr lang="en-US" sz="2400"/>
            </a:p>
          </p:txBody>
        </p:sp>
        <p:sp>
          <p:nvSpPr>
            <p:cNvPr id="635" name="Freeform 633"/>
            <p:cNvSpPr>
              <a:spLocks/>
            </p:cNvSpPr>
            <p:nvPr/>
          </p:nvSpPr>
          <p:spPr bwMode="auto">
            <a:xfrm>
              <a:off x="3061" y="3421"/>
              <a:ext cx="59" cy="60"/>
            </a:xfrm>
            <a:custGeom>
              <a:avLst/>
              <a:gdLst>
                <a:gd name="T0" fmla="*/ 57 w 59"/>
                <a:gd name="T1" fmla="*/ 0 h 60"/>
                <a:gd name="T2" fmla="*/ 0 w 59"/>
                <a:gd name="T3" fmla="*/ 12 h 60"/>
                <a:gd name="T4" fmla="*/ 0 w 59"/>
                <a:gd name="T5" fmla="*/ 59 h 60"/>
                <a:gd name="T6" fmla="*/ 58 w 59"/>
                <a:gd name="T7" fmla="*/ 46 h 60"/>
                <a:gd name="T8" fmla="*/ 57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57" y="0"/>
                  </a:moveTo>
                  <a:lnTo>
                    <a:pt x="0" y="12"/>
                  </a:lnTo>
                  <a:lnTo>
                    <a:pt x="0" y="59"/>
                  </a:lnTo>
                  <a:lnTo>
                    <a:pt x="58" y="46"/>
                  </a:lnTo>
                  <a:lnTo>
                    <a:pt x="57" y="0"/>
                  </a:lnTo>
                </a:path>
              </a:pathLst>
            </a:custGeom>
            <a:noFill/>
            <a:ln w="12700" cap="rnd">
              <a:solidFill>
                <a:srgbClr val="000000"/>
              </a:solidFill>
              <a:round/>
              <a:headEnd type="none" w="sm" len="sm"/>
              <a:tailEnd type="none" w="sm" len="sm"/>
            </a:ln>
          </p:spPr>
          <p:txBody>
            <a:bodyPr/>
            <a:lstStyle/>
            <a:p>
              <a:endParaRPr lang="en-US" sz="2400"/>
            </a:p>
          </p:txBody>
        </p:sp>
        <p:sp>
          <p:nvSpPr>
            <p:cNvPr id="636" name="Freeform 634"/>
            <p:cNvSpPr>
              <a:spLocks/>
            </p:cNvSpPr>
            <p:nvPr/>
          </p:nvSpPr>
          <p:spPr bwMode="auto">
            <a:xfrm>
              <a:off x="3134" y="3445"/>
              <a:ext cx="52" cy="58"/>
            </a:xfrm>
            <a:custGeom>
              <a:avLst/>
              <a:gdLst>
                <a:gd name="T0" fmla="*/ 50 w 52"/>
                <a:gd name="T1" fmla="*/ 0 h 58"/>
                <a:gd name="T2" fmla="*/ 1 w 52"/>
                <a:gd name="T3" fmla="*/ 11 h 58"/>
                <a:gd name="T4" fmla="*/ 0 w 52"/>
                <a:gd name="T5" fmla="*/ 57 h 58"/>
                <a:gd name="T6" fmla="*/ 51 w 52"/>
                <a:gd name="T7" fmla="*/ 46 h 58"/>
                <a:gd name="T8" fmla="*/ 50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0" y="0"/>
                  </a:moveTo>
                  <a:lnTo>
                    <a:pt x="1" y="11"/>
                  </a:lnTo>
                  <a:lnTo>
                    <a:pt x="0" y="57"/>
                  </a:lnTo>
                  <a:lnTo>
                    <a:pt x="51" y="46"/>
                  </a:lnTo>
                  <a:lnTo>
                    <a:pt x="50" y="0"/>
                  </a:lnTo>
                </a:path>
              </a:pathLst>
            </a:custGeom>
            <a:solidFill>
              <a:srgbClr val="BD6060"/>
            </a:solidFill>
            <a:ln w="9525" cap="rnd">
              <a:noFill/>
              <a:round/>
              <a:headEnd/>
              <a:tailEnd/>
            </a:ln>
          </p:spPr>
          <p:txBody>
            <a:bodyPr/>
            <a:lstStyle/>
            <a:p>
              <a:endParaRPr lang="en-US" sz="2400"/>
            </a:p>
          </p:txBody>
        </p:sp>
        <p:sp>
          <p:nvSpPr>
            <p:cNvPr id="637" name="Freeform 635"/>
            <p:cNvSpPr>
              <a:spLocks/>
            </p:cNvSpPr>
            <p:nvPr/>
          </p:nvSpPr>
          <p:spPr bwMode="auto">
            <a:xfrm>
              <a:off x="3134" y="3445"/>
              <a:ext cx="52" cy="58"/>
            </a:xfrm>
            <a:custGeom>
              <a:avLst/>
              <a:gdLst>
                <a:gd name="T0" fmla="*/ 50 w 52"/>
                <a:gd name="T1" fmla="*/ 0 h 58"/>
                <a:gd name="T2" fmla="*/ 1 w 52"/>
                <a:gd name="T3" fmla="*/ 11 h 58"/>
                <a:gd name="T4" fmla="*/ 0 w 52"/>
                <a:gd name="T5" fmla="*/ 57 h 58"/>
                <a:gd name="T6" fmla="*/ 51 w 52"/>
                <a:gd name="T7" fmla="*/ 46 h 58"/>
                <a:gd name="T8" fmla="*/ 50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0" y="0"/>
                  </a:moveTo>
                  <a:lnTo>
                    <a:pt x="1" y="11"/>
                  </a:lnTo>
                  <a:lnTo>
                    <a:pt x="0" y="57"/>
                  </a:lnTo>
                  <a:lnTo>
                    <a:pt x="51" y="46"/>
                  </a:lnTo>
                  <a:lnTo>
                    <a:pt x="50" y="0"/>
                  </a:lnTo>
                </a:path>
              </a:pathLst>
            </a:custGeom>
            <a:noFill/>
            <a:ln w="12700" cap="rnd">
              <a:solidFill>
                <a:srgbClr val="000000"/>
              </a:solidFill>
              <a:round/>
              <a:headEnd type="none" w="sm" len="sm"/>
              <a:tailEnd type="none" w="sm" len="sm"/>
            </a:ln>
          </p:spPr>
          <p:txBody>
            <a:bodyPr/>
            <a:lstStyle/>
            <a:p>
              <a:endParaRPr lang="en-US" sz="2400"/>
            </a:p>
          </p:txBody>
        </p:sp>
        <p:sp>
          <p:nvSpPr>
            <p:cNvPr id="638" name="Freeform 636"/>
            <p:cNvSpPr>
              <a:spLocks/>
            </p:cNvSpPr>
            <p:nvPr/>
          </p:nvSpPr>
          <p:spPr bwMode="auto">
            <a:xfrm>
              <a:off x="3218" y="3468"/>
              <a:ext cx="35" cy="56"/>
            </a:xfrm>
            <a:custGeom>
              <a:avLst/>
              <a:gdLst>
                <a:gd name="T0" fmla="*/ 33 w 35"/>
                <a:gd name="T1" fmla="*/ 0 h 56"/>
                <a:gd name="T2" fmla="*/ 0 w 35"/>
                <a:gd name="T3" fmla="*/ 7 h 56"/>
                <a:gd name="T4" fmla="*/ 0 w 35"/>
                <a:gd name="T5" fmla="*/ 55 h 56"/>
                <a:gd name="T6" fmla="*/ 34 w 35"/>
                <a:gd name="T7" fmla="*/ 48 h 56"/>
                <a:gd name="T8" fmla="*/ 33 w 35"/>
                <a:gd name="T9" fmla="*/ 0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3" y="0"/>
                  </a:moveTo>
                  <a:lnTo>
                    <a:pt x="0" y="7"/>
                  </a:lnTo>
                  <a:lnTo>
                    <a:pt x="0" y="55"/>
                  </a:lnTo>
                  <a:lnTo>
                    <a:pt x="34" y="48"/>
                  </a:lnTo>
                  <a:lnTo>
                    <a:pt x="33" y="0"/>
                  </a:lnTo>
                </a:path>
              </a:pathLst>
            </a:custGeom>
            <a:solidFill>
              <a:srgbClr val="BD6060"/>
            </a:solidFill>
            <a:ln w="9525" cap="rnd">
              <a:noFill/>
              <a:round/>
              <a:headEnd/>
              <a:tailEnd/>
            </a:ln>
          </p:spPr>
          <p:txBody>
            <a:bodyPr/>
            <a:lstStyle/>
            <a:p>
              <a:endParaRPr lang="en-US" sz="2400"/>
            </a:p>
          </p:txBody>
        </p:sp>
        <p:sp>
          <p:nvSpPr>
            <p:cNvPr id="639" name="Freeform 637"/>
            <p:cNvSpPr>
              <a:spLocks/>
            </p:cNvSpPr>
            <p:nvPr/>
          </p:nvSpPr>
          <p:spPr bwMode="auto">
            <a:xfrm>
              <a:off x="3218" y="3468"/>
              <a:ext cx="35" cy="56"/>
            </a:xfrm>
            <a:custGeom>
              <a:avLst/>
              <a:gdLst>
                <a:gd name="T0" fmla="*/ 33 w 35"/>
                <a:gd name="T1" fmla="*/ 0 h 56"/>
                <a:gd name="T2" fmla="*/ 0 w 35"/>
                <a:gd name="T3" fmla="*/ 7 h 56"/>
                <a:gd name="T4" fmla="*/ 0 w 35"/>
                <a:gd name="T5" fmla="*/ 55 h 56"/>
                <a:gd name="T6" fmla="*/ 34 w 35"/>
                <a:gd name="T7" fmla="*/ 48 h 56"/>
                <a:gd name="T8" fmla="*/ 33 w 35"/>
                <a:gd name="T9" fmla="*/ 0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3" y="0"/>
                  </a:moveTo>
                  <a:lnTo>
                    <a:pt x="0" y="7"/>
                  </a:lnTo>
                  <a:lnTo>
                    <a:pt x="0" y="55"/>
                  </a:lnTo>
                  <a:lnTo>
                    <a:pt x="34" y="48"/>
                  </a:lnTo>
                  <a:lnTo>
                    <a:pt x="33" y="0"/>
                  </a:lnTo>
                </a:path>
              </a:pathLst>
            </a:custGeom>
            <a:noFill/>
            <a:ln w="12700" cap="rnd">
              <a:solidFill>
                <a:srgbClr val="000000"/>
              </a:solidFill>
              <a:round/>
              <a:headEnd type="none" w="sm" len="sm"/>
              <a:tailEnd type="none" w="sm" len="sm"/>
            </a:ln>
          </p:spPr>
          <p:txBody>
            <a:bodyPr/>
            <a:lstStyle/>
            <a:p>
              <a:endParaRPr lang="en-US" sz="2400"/>
            </a:p>
          </p:txBody>
        </p:sp>
        <p:sp>
          <p:nvSpPr>
            <p:cNvPr id="640" name="Freeform 638"/>
            <p:cNvSpPr>
              <a:spLocks/>
            </p:cNvSpPr>
            <p:nvPr/>
          </p:nvSpPr>
          <p:spPr bwMode="auto">
            <a:xfrm>
              <a:off x="3269" y="3493"/>
              <a:ext cx="52" cy="60"/>
            </a:xfrm>
            <a:custGeom>
              <a:avLst/>
              <a:gdLst>
                <a:gd name="T0" fmla="*/ 51 w 52"/>
                <a:gd name="T1" fmla="*/ 0 h 60"/>
                <a:gd name="T2" fmla="*/ 0 w 52"/>
                <a:gd name="T3" fmla="*/ 11 h 60"/>
                <a:gd name="T4" fmla="*/ 0 w 52"/>
                <a:gd name="T5" fmla="*/ 59 h 60"/>
                <a:gd name="T6" fmla="*/ 50 w 52"/>
                <a:gd name="T7" fmla="*/ 48 h 60"/>
                <a:gd name="T8" fmla="*/ 51 w 52"/>
                <a:gd name="T9" fmla="*/ 0 h 60"/>
                <a:gd name="T10" fmla="*/ 0 60000 65536"/>
                <a:gd name="T11" fmla="*/ 0 60000 65536"/>
                <a:gd name="T12" fmla="*/ 0 60000 65536"/>
                <a:gd name="T13" fmla="*/ 0 60000 65536"/>
                <a:gd name="T14" fmla="*/ 0 60000 65536"/>
                <a:gd name="T15" fmla="*/ 0 w 52"/>
                <a:gd name="T16" fmla="*/ 0 h 60"/>
                <a:gd name="T17" fmla="*/ 52 w 52"/>
                <a:gd name="T18" fmla="*/ 60 h 60"/>
              </a:gdLst>
              <a:ahLst/>
              <a:cxnLst>
                <a:cxn ang="T10">
                  <a:pos x="T0" y="T1"/>
                </a:cxn>
                <a:cxn ang="T11">
                  <a:pos x="T2" y="T3"/>
                </a:cxn>
                <a:cxn ang="T12">
                  <a:pos x="T4" y="T5"/>
                </a:cxn>
                <a:cxn ang="T13">
                  <a:pos x="T6" y="T7"/>
                </a:cxn>
                <a:cxn ang="T14">
                  <a:pos x="T8" y="T9"/>
                </a:cxn>
              </a:cxnLst>
              <a:rect l="T15" t="T16" r="T17" b="T18"/>
              <a:pathLst>
                <a:path w="52" h="60">
                  <a:moveTo>
                    <a:pt x="51" y="0"/>
                  </a:moveTo>
                  <a:lnTo>
                    <a:pt x="0" y="11"/>
                  </a:lnTo>
                  <a:lnTo>
                    <a:pt x="0" y="59"/>
                  </a:lnTo>
                  <a:lnTo>
                    <a:pt x="50" y="48"/>
                  </a:lnTo>
                  <a:lnTo>
                    <a:pt x="51" y="0"/>
                  </a:lnTo>
                </a:path>
              </a:pathLst>
            </a:custGeom>
            <a:solidFill>
              <a:srgbClr val="BD6060"/>
            </a:solidFill>
            <a:ln w="9525" cap="rnd">
              <a:noFill/>
              <a:round/>
              <a:headEnd/>
              <a:tailEnd/>
            </a:ln>
          </p:spPr>
          <p:txBody>
            <a:bodyPr/>
            <a:lstStyle/>
            <a:p>
              <a:endParaRPr lang="en-US" sz="2400"/>
            </a:p>
          </p:txBody>
        </p:sp>
        <p:sp>
          <p:nvSpPr>
            <p:cNvPr id="641" name="Freeform 639"/>
            <p:cNvSpPr>
              <a:spLocks/>
            </p:cNvSpPr>
            <p:nvPr/>
          </p:nvSpPr>
          <p:spPr bwMode="auto">
            <a:xfrm>
              <a:off x="3269" y="3493"/>
              <a:ext cx="52" cy="60"/>
            </a:xfrm>
            <a:custGeom>
              <a:avLst/>
              <a:gdLst>
                <a:gd name="T0" fmla="*/ 51 w 52"/>
                <a:gd name="T1" fmla="*/ 0 h 60"/>
                <a:gd name="T2" fmla="*/ 0 w 52"/>
                <a:gd name="T3" fmla="*/ 11 h 60"/>
                <a:gd name="T4" fmla="*/ 0 w 52"/>
                <a:gd name="T5" fmla="*/ 59 h 60"/>
                <a:gd name="T6" fmla="*/ 50 w 52"/>
                <a:gd name="T7" fmla="*/ 48 h 60"/>
                <a:gd name="T8" fmla="*/ 51 w 52"/>
                <a:gd name="T9" fmla="*/ 0 h 60"/>
                <a:gd name="T10" fmla="*/ 0 60000 65536"/>
                <a:gd name="T11" fmla="*/ 0 60000 65536"/>
                <a:gd name="T12" fmla="*/ 0 60000 65536"/>
                <a:gd name="T13" fmla="*/ 0 60000 65536"/>
                <a:gd name="T14" fmla="*/ 0 60000 65536"/>
                <a:gd name="T15" fmla="*/ 0 w 52"/>
                <a:gd name="T16" fmla="*/ 0 h 60"/>
                <a:gd name="T17" fmla="*/ 52 w 52"/>
                <a:gd name="T18" fmla="*/ 60 h 60"/>
              </a:gdLst>
              <a:ahLst/>
              <a:cxnLst>
                <a:cxn ang="T10">
                  <a:pos x="T0" y="T1"/>
                </a:cxn>
                <a:cxn ang="T11">
                  <a:pos x="T2" y="T3"/>
                </a:cxn>
                <a:cxn ang="T12">
                  <a:pos x="T4" y="T5"/>
                </a:cxn>
                <a:cxn ang="T13">
                  <a:pos x="T6" y="T7"/>
                </a:cxn>
                <a:cxn ang="T14">
                  <a:pos x="T8" y="T9"/>
                </a:cxn>
              </a:cxnLst>
              <a:rect l="T15" t="T16" r="T17" b="T18"/>
              <a:pathLst>
                <a:path w="52" h="60">
                  <a:moveTo>
                    <a:pt x="51" y="0"/>
                  </a:moveTo>
                  <a:lnTo>
                    <a:pt x="0" y="11"/>
                  </a:lnTo>
                  <a:lnTo>
                    <a:pt x="0" y="59"/>
                  </a:lnTo>
                  <a:lnTo>
                    <a:pt x="50" y="48"/>
                  </a:lnTo>
                  <a:lnTo>
                    <a:pt x="51" y="0"/>
                  </a:lnTo>
                </a:path>
              </a:pathLst>
            </a:custGeom>
            <a:noFill/>
            <a:ln w="12700" cap="rnd">
              <a:solidFill>
                <a:srgbClr val="000000"/>
              </a:solidFill>
              <a:round/>
              <a:headEnd type="none" w="sm" len="sm"/>
              <a:tailEnd type="none" w="sm" len="sm"/>
            </a:ln>
          </p:spPr>
          <p:txBody>
            <a:bodyPr/>
            <a:lstStyle/>
            <a:p>
              <a:endParaRPr lang="en-US" sz="2400"/>
            </a:p>
          </p:txBody>
        </p:sp>
        <p:sp>
          <p:nvSpPr>
            <p:cNvPr id="642" name="Freeform 640"/>
            <p:cNvSpPr>
              <a:spLocks/>
            </p:cNvSpPr>
            <p:nvPr/>
          </p:nvSpPr>
          <p:spPr bwMode="auto">
            <a:xfrm>
              <a:off x="3338" y="3519"/>
              <a:ext cx="53" cy="60"/>
            </a:xfrm>
            <a:custGeom>
              <a:avLst/>
              <a:gdLst>
                <a:gd name="T0" fmla="*/ 52 w 53"/>
                <a:gd name="T1" fmla="*/ 0 h 60"/>
                <a:gd name="T2" fmla="*/ 1 w 53"/>
                <a:gd name="T3" fmla="*/ 10 h 60"/>
                <a:gd name="T4" fmla="*/ 0 w 53"/>
                <a:gd name="T5" fmla="*/ 59 h 60"/>
                <a:gd name="T6" fmla="*/ 52 w 53"/>
                <a:gd name="T7" fmla="*/ 47 h 60"/>
                <a:gd name="T8" fmla="*/ 52 w 53"/>
                <a:gd name="T9" fmla="*/ 0 h 60"/>
                <a:gd name="T10" fmla="*/ 0 60000 65536"/>
                <a:gd name="T11" fmla="*/ 0 60000 65536"/>
                <a:gd name="T12" fmla="*/ 0 60000 65536"/>
                <a:gd name="T13" fmla="*/ 0 60000 65536"/>
                <a:gd name="T14" fmla="*/ 0 60000 65536"/>
                <a:gd name="T15" fmla="*/ 0 w 53"/>
                <a:gd name="T16" fmla="*/ 0 h 60"/>
                <a:gd name="T17" fmla="*/ 53 w 53"/>
                <a:gd name="T18" fmla="*/ 60 h 60"/>
              </a:gdLst>
              <a:ahLst/>
              <a:cxnLst>
                <a:cxn ang="T10">
                  <a:pos x="T0" y="T1"/>
                </a:cxn>
                <a:cxn ang="T11">
                  <a:pos x="T2" y="T3"/>
                </a:cxn>
                <a:cxn ang="T12">
                  <a:pos x="T4" y="T5"/>
                </a:cxn>
                <a:cxn ang="T13">
                  <a:pos x="T6" y="T7"/>
                </a:cxn>
                <a:cxn ang="T14">
                  <a:pos x="T8" y="T9"/>
                </a:cxn>
              </a:cxnLst>
              <a:rect l="T15" t="T16" r="T17" b="T18"/>
              <a:pathLst>
                <a:path w="53" h="60">
                  <a:moveTo>
                    <a:pt x="52" y="0"/>
                  </a:moveTo>
                  <a:lnTo>
                    <a:pt x="1" y="10"/>
                  </a:lnTo>
                  <a:lnTo>
                    <a:pt x="0" y="59"/>
                  </a:lnTo>
                  <a:lnTo>
                    <a:pt x="52" y="47"/>
                  </a:lnTo>
                  <a:lnTo>
                    <a:pt x="52" y="0"/>
                  </a:lnTo>
                </a:path>
              </a:pathLst>
            </a:custGeom>
            <a:solidFill>
              <a:srgbClr val="BD6060"/>
            </a:solidFill>
            <a:ln w="9525" cap="rnd">
              <a:noFill/>
              <a:round/>
              <a:headEnd/>
              <a:tailEnd/>
            </a:ln>
          </p:spPr>
          <p:txBody>
            <a:bodyPr/>
            <a:lstStyle/>
            <a:p>
              <a:endParaRPr lang="en-US" sz="2400"/>
            </a:p>
          </p:txBody>
        </p:sp>
        <p:sp>
          <p:nvSpPr>
            <p:cNvPr id="643" name="Freeform 641"/>
            <p:cNvSpPr>
              <a:spLocks/>
            </p:cNvSpPr>
            <p:nvPr/>
          </p:nvSpPr>
          <p:spPr bwMode="auto">
            <a:xfrm>
              <a:off x="3338" y="3519"/>
              <a:ext cx="53" cy="60"/>
            </a:xfrm>
            <a:custGeom>
              <a:avLst/>
              <a:gdLst>
                <a:gd name="T0" fmla="*/ 52 w 53"/>
                <a:gd name="T1" fmla="*/ 0 h 60"/>
                <a:gd name="T2" fmla="*/ 1 w 53"/>
                <a:gd name="T3" fmla="*/ 10 h 60"/>
                <a:gd name="T4" fmla="*/ 0 w 53"/>
                <a:gd name="T5" fmla="*/ 59 h 60"/>
                <a:gd name="T6" fmla="*/ 52 w 53"/>
                <a:gd name="T7" fmla="*/ 47 h 60"/>
                <a:gd name="T8" fmla="*/ 52 w 53"/>
                <a:gd name="T9" fmla="*/ 0 h 60"/>
                <a:gd name="T10" fmla="*/ 0 60000 65536"/>
                <a:gd name="T11" fmla="*/ 0 60000 65536"/>
                <a:gd name="T12" fmla="*/ 0 60000 65536"/>
                <a:gd name="T13" fmla="*/ 0 60000 65536"/>
                <a:gd name="T14" fmla="*/ 0 60000 65536"/>
                <a:gd name="T15" fmla="*/ 0 w 53"/>
                <a:gd name="T16" fmla="*/ 0 h 60"/>
                <a:gd name="T17" fmla="*/ 53 w 53"/>
                <a:gd name="T18" fmla="*/ 60 h 60"/>
              </a:gdLst>
              <a:ahLst/>
              <a:cxnLst>
                <a:cxn ang="T10">
                  <a:pos x="T0" y="T1"/>
                </a:cxn>
                <a:cxn ang="T11">
                  <a:pos x="T2" y="T3"/>
                </a:cxn>
                <a:cxn ang="T12">
                  <a:pos x="T4" y="T5"/>
                </a:cxn>
                <a:cxn ang="T13">
                  <a:pos x="T6" y="T7"/>
                </a:cxn>
                <a:cxn ang="T14">
                  <a:pos x="T8" y="T9"/>
                </a:cxn>
              </a:cxnLst>
              <a:rect l="T15" t="T16" r="T17" b="T18"/>
              <a:pathLst>
                <a:path w="53" h="60">
                  <a:moveTo>
                    <a:pt x="52" y="0"/>
                  </a:moveTo>
                  <a:lnTo>
                    <a:pt x="1" y="10"/>
                  </a:lnTo>
                  <a:lnTo>
                    <a:pt x="0" y="59"/>
                  </a:lnTo>
                  <a:lnTo>
                    <a:pt x="52" y="47"/>
                  </a:lnTo>
                  <a:lnTo>
                    <a:pt x="52" y="0"/>
                  </a:lnTo>
                </a:path>
              </a:pathLst>
            </a:custGeom>
            <a:noFill/>
            <a:ln w="12700" cap="rnd">
              <a:solidFill>
                <a:srgbClr val="000000"/>
              </a:solidFill>
              <a:round/>
              <a:headEnd type="none" w="sm" len="sm"/>
              <a:tailEnd type="none" w="sm" len="sm"/>
            </a:ln>
          </p:spPr>
          <p:txBody>
            <a:bodyPr/>
            <a:lstStyle/>
            <a:p>
              <a:endParaRPr lang="en-US" sz="2400"/>
            </a:p>
          </p:txBody>
        </p:sp>
        <p:sp>
          <p:nvSpPr>
            <p:cNvPr id="644" name="Freeform 642"/>
            <p:cNvSpPr>
              <a:spLocks/>
            </p:cNvSpPr>
            <p:nvPr/>
          </p:nvSpPr>
          <p:spPr bwMode="auto">
            <a:xfrm>
              <a:off x="3028" y="3410"/>
              <a:ext cx="90" cy="25"/>
            </a:xfrm>
            <a:custGeom>
              <a:avLst/>
              <a:gdLst>
                <a:gd name="T0" fmla="*/ 57 w 90"/>
                <a:gd name="T1" fmla="*/ 0 h 25"/>
                <a:gd name="T2" fmla="*/ 0 w 90"/>
                <a:gd name="T3" fmla="*/ 12 h 25"/>
                <a:gd name="T4" fmla="*/ 31 w 90"/>
                <a:gd name="T5" fmla="*/ 24 h 25"/>
                <a:gd name="T6" fmla="*/ 89 w 90"/>
                <a:gd name="T7" fmla="*/ 11 h 25"/>
                <a:gd name="T8" fmla="*/ 57 w 90"/>
                <a:gd name="T9" fmla="*/ 0 h 25"/>
                <a:gd name="T10" fmla="*/ 0 60000 65536"/>
                <a:gd name="T11" fmla="*/ 0 60000 65536"/>
                <a:gd name="T12" fmla="*/ 0 60000 65536"/>
                <a:gd name="T13" fmla="*/ 0 60000 65536"/>
                <a:gd name="T14" fmla="*/ 0 60000 65536"/>
                <a:gd name="T15" fmla="*/ 0 w 90"/>
                <a:gd name="T16" fmla="*/ 0 h 25"/>
                <a:gd name="T17" fmla="*/ 90 w 90"/>
                <a:gd name="T18" fmla="*/ 25 h 25"/>
              </a:gdLst>
              <a:ahLst/>
              <a:cxnLst>
                <a:cxn ang="T10">
                  <a:pos x="T0" y="T1"/>
                </a:cxn>
                <a:cxn ang="T11">
                  <a:pos x="T2" y="T3"/>
                </a:cxn>
                <a:cxn ang="T12">
                  <a:pos x="T4" y="T5"/>
                </a:cxn>
                <a:cxn ang="T13">
                  <a:pos x="T6" y="T7"/>
                </a:cxn>
                <a:cxn ang="T14">
                  <a:pos x="T8" y="T9"/>
                </a:cxn>
              </a:cxnLst>
              <a:rect l="T15" t="T16" r="T17" b="T18"/>
              <a:pathLst>
                <a:path w="90" h="25">
                  <a:moveTo>
                    <a:pt x="57" y="0"/>
                  </a:moveTo>
                  <a:lnTo>
                    <a:pt x="0" y="12"/>
                  </a:lnTo>
                  <a:lnTo>
                    <a:pt x="31" y="24"/>
                  </a:lnTo>
                  <a:lnTo>
                    <a:pt x="89" y="11"/>
                  </a:lnTo>
                  <a:lnTo>
                    <a:pt x="57" y="0"/>
                  </a:lnTo>
                </a:path>
              </a:pathLst>
            </a:custGeom>
            <a:solidFill>
              <a:srgbClr val="7F4040"/>
            </a:solidFill>
            <a:ln w="9525" cap="rnd">
              <a:noFill/>
              <a:round/>
              <a:headEnd/>
              <a:tailEnd/>
            </a:ln>
          </p:spPr>
          <p:txBody>
            <a:bodyPr/>
            <a:lstStyle/>
            <a:p>
              <a:endParaRPr lang="en-US" sz="2400"/>
            </a:p>
          </p:txBody>
        </p:sp>
        <p:sp>
          <p:nvSpPr>
            <p:cNvPr id="645" name="Freeform 643"/>
            <p:cNvSpPr>
              <a:spLocks/>
            </p:cNvSpPr>
            <p:nvPr/>
          </p:nvSpPr>
          <p:spPr bwMode="auto">
            <a:xfrm>
              <a:off x="3028" y="3410"/>
              <a:ext cx="90" cy="25"/>
            </a:xfrm>
            <a:custGeom>
              <a:avLst/>
              <a:gdLst>
                <a:gd name="T0" fmla="*/ 57 w 90"/>
                <a:gd name="T1" fmla="*/ 0 h 25"/>
                <a:gd name="T2" fmla="*/ 0 w 90"/>
                <a:gd name="T3" fmla="*/ 12 h 25"/>
                <a:gd name="T4" fmla="*/ 31 w 90"/>
                <a:gd name="T5" fmla="*/ 24 h 25"/>
                <a:gd name="T6" fmla="*/ 89 w 90"/>
                <a:gd name="T7" fmla="*/ 11 h 25"/>
                <a:gd name="T8" fmla="*/ 57 w 90"/>
                <a:gd name="T9" fmla="*/ 0 h 25"/>
                <a:gd name="T10" fmla="*/ 0 60000 65536"/>
                <a:gd name="T11" fmla="*/ 0 60000 65536"/>
                <a:gd name="T12" fmla="*/ 0 60000 65536"/>
                <a:gd name="T13" fmla="*/ 0 60000 65536"/>
                <a:gd name="T14" fmla="*/ 0 60000 65536"/>
                <a:gd name="T15" fmla="*/ 0 w 90"/>
                <a:gd name="T16" fmla="*/ 0 h 25"/>
                <a:gd name="T17" fmla="*/ 90 w 90"/>
                <a:gd name="T18" fmla="*/ 25 h 25"/>
              </a:gdLst>
              <a:ahLst/>
              <a:cxnLst>
                <a:cxn ang="T10">
                  <a:pos x="T0" y="T1"/>
                </a:cxn>
                <a:cxn ang="T11">
                  <a:pos x="T2" y="T3"/>
                </a:cxn>
                <a:cxn ang="T12">
                  <a:pos x="T4" y="T5"/>
                </a:cxn>
                <a:cxn ang="T13">
                  <a:pos x="T6" y="T7"/>
                </a:cxn>
                <a:cxn ang="T14">
                  <a:pos x="T8" y="T9"/>
                </a:cxn>
              </a:cxnLst>
              <a:rect l="T15" t="T16" r="T17" b="T18"/>
              <a:pathLst>
                <a:path w="90" h="25">
                  <a:moveTo>
                    <a:pt x="57" y="0"/>
                  </a:moveTo>
                  <a:lnTo>
                    <a:pt x="0" y="12"/>
                  </a:lnTo>
                  <a:lnTo>
                    <a:pt x="31" y="24"/>
                  </a:lnTo>
                  <a:lnTo>
                    <a:pt x="89" y="11"/>
                  </a:lnTo>
                  <a:lnTo>
                    <a:pt x="57" y="0"/>
                  </a:lnTo>
                </a:path>
              </a:pathLst>
            </a:custGeom>
            <a:noFill/>
            <a:ln w="12700" cap="rnd">
              <a:solidFill>
                <a:srgbClr val="000000"/>
              </a:solidFill>
              <a:round/>
              <a:headEnd type="none" w="sm" len="sm"/>
              <a:tailEnd type="none" w="sm" len="sm"/>
            </a:ln>
          </p:spPr>
          <p:txBody>
            <a:bodyPr/>
            <a:lstStyle/>
            <a:p>
              <a:endParaRPr lang="en-US" sz="2400"/>
            </a:p>
          </p:txBody>
        </p:sp>
        <p:sp>
          <p:nvSpPr>
            <p:cNvPr id="646" name="Freeform 644"/>
            <p:cNvSpPr>
              <a:spLocks/>
            </p:cNvSpPr>
            <p:nvPr/>
          </p:nvSpPr>
          <p:spPr bwMode="auto">
            <a:xfrm>
              <a:off x="3103" y="3433"/>
              <a:ext cx="82" cy="24"/>
            </a:xfrm>
            <a:custGeom>
              <a:avLst/>
              <a:gdLst>
                <a:gd name="T0" fmla="*/ 48 w 82"/>
                <a:gd name="T1" fmla="*/ 0 h 24"/>
                <a:gd name="T2" fmla="*/ 0 w 82"/>
                <a:gd name="T3" fmla="*/ 10 h 24"/>
                <a:gd name="T4" fmla="*/ 32 w 82"/>
                <a:gd name="T5" fmla="*/ 23 h 24"/>
                <a:gd name="T6" fmla="*/ 81 w 82"/>
                <a:gd name="T7" fmla="*/ 11 h 24"/>
                <a:gd name="T8" fmla="*/ 48 w 82"/>
                <a:gd name="T9" fmla="*/ 0 h 24"/>
                <a:gd name="T10" fmla="*/ 0 60000 65536"/>
                <a:gd name="T11" fmla="*/ 0 60000 65536"/>
                <a:gd name="T12" fmla="*/ 0 60000 65536"/>
                <a:gd name="T13" fmla="*/ 0 60000 65536"/>
                <a:gd name="T14" fmla="*/ 0 60000 65536"/>
                <a:gd name="T15" fmla="*/ 0 w 82"/>
                <a:gd name="T16" fmla="*/ 0 h 24"/>
                <a:gd name="T17" fmla="*/ 82 w 82"/>
                <a:gd name="T18" fmla="*/ 24 h 24"/>
              </a:gdLst>
              <a:ahLst/>
              <a:cxnLst>
                <a:cxn ang="T10">
                  <a:pos x="T0" y="T1"/>
                </a:cxn>
                <a:cxn ang="T11">
                  <a:pos x="T2" y="T3"/>
                </a:cxn>
                <a:cxn ang="T12">
                  <a:pos x="T4" y="T5"/>
                </a:cxn>
                <a:cxn ang="T13">
                  <a:pos x="T6" y="T7"/>
                </a:cxn>
                <a:cxn ang="T14">
                  <a:pos x="T8" y="T9"/>
                </a:cxn>
              </a:cxnLst>
              <a:rect l="T15" t="T16" r="T17" b="T18"/>
              <a:pathLst>
                <a:path w="82" h="24">
                  <a:moveTo>
                    <a:pt x="48" y="0"/>
                  </a:moveTo>
                  <a:lnTo>
                    <a:pt x="0" y="10"/>
                  </a:lnTo>
                  <a:lnTo>
                    <a:pt x="32" y="23"/>
                  </a:lnTo>
                  <a:lnTo>
                    <a:pt x="81" y="11"/>
                  </a:lnTo>
                  <a:lnTo>
                    <a:pt x="48" y="0"/>
                  </a:lnTo>
                </a:path>
              </a:pathLst>
            </a:custGeom>
            <a:solidFill>
              <a:srgbClr val="7F4040"/>
            </a:solidFill>
            <a:ln w="9525" cap="rnd">
              <a:noFill/>
              <a:round/>
              <a:headEnd/>
              <a:tailEnd/>
            </a:ln>
          </p:spPr>
          <p:txBody>
            <a:bodyPr/>
            <a:lstStyle/>
            <a:p>
              <a:endParaRPr lang="en-US" sz="2400"/>
            </a:p>
          </p:txBody>
        </p:sp>
        <p:sp>
          <p:nvSpPr>
            <p:cNvPr id="647" name="Freeform 645"/>
            <p:cNvSpPr>
              <a:spLocks/>
            </p:cNvSpPr>
            <p:nvPr/>
          </p:nvSpPr>
          <p:spPr bwMode="auto">
            <a:xfrm>
              <a:off x="3103" y="3433"/>
              <a:ext cx="82" cy="24"/>
            </a:xfrm>
            <a:custGeom>
              <a:avLst/>
              <a:gdLst>
                <a:gd name="T0" fmla="*/ 48 w 82"/>
                <a:gd name="T1" fmla="*/ 0 h 24"/>
                <a:gd name="T2" fmla="*/ 0 w 82"/>
                <a:gd name="T3" fmla="*/ 10 h 24"/>
                <a:gd name="T4" fmla="*/ 32 w 82"/>
                <a:gd name="T5" fmla="*/ 23 h 24"/>
                <a:gd name="T6" fmla="*/ 81 w 82"/>
                <a:gd name="T7" fmla="*/ 11 h 24"/>
                <a:gd name="T8" fmla="*/ 48 w 82"/>
                <a:gd name="T9" fmla="*/ 0 h 24"/>
                <a:gd name="T10" fmla="*/ 0 60000 65536"/>
                <a:gd name="T11" fmla="*/ 0 60000 65536"/>
                <a:gd name="T12" fmla="*/ 0 60000 65536"/>
                <a:gd name="T13" fmla="*/ 0 60000 65536"/>
                <a:gd name="T14" fmla="*/ 0 60000 65536"/>
                <a:gd name="T15" fmla="*/ 0 w 82"/>
                <a:gd name="T16" fmla="*/ 0 h 24"/>
                <a:gd name="T17" fmla="*/ 82 w 82"/>
                <a:gd name="T18" fmla="*/ 24 h 24"/>
              </a:gdLst>
              <a:ahLst/>
              <a:cxnLst>
                <a:cxn ang="T10">
                  <a:pos x="T0" y="T1"/>
                </a:cxn>
                <a:cxn ang="T11">
                  <a:pos x="T2" y="T3"/>
                </a:cxn>
                <a:cxn ang="T12">
                  <a:pos x="T4" y="T5"/>
                </a:cxn>
                <a:cxn ang="T13">
                  <a:pos x="T6" y="T7"/>
                </a:cxn>
                <a:cxn ang="T14">
                  <a:pos x="T8" y="T9"/>
                </a:cxn>
              </a:cxnLst>
              <a:rect l="T15" t="T16" r="T17" b="T18"/>
              <a:pathLst>
                <a:path w="82" h="24">
                  <a:moveTo>
                    <a:pt x="48" y="0"/>
                  </a:moveTo>
                  <a:lnTo>
                    <a:pt x="0" y="10"/>
                  </a:lnTo>
                  <a:lnTo>
                    <a:pt x="32" y="23"/>
                  </a:lnTo>
                  <a:lnTo>
                    <a:pt x="81" y="11"/>
                  </a:lnTo>
                  <a:lnTo>
                    <a:pt x="48" y="0"/>
                  </a:lnTo>
                </a:path>
              </a:pathLst>
            </a:custGeom>
            <a:noFill/>
            <a:ln w="12700" cap="rnd">
              <a:solidFill>
                <a:srgbClr val="000000"/>
              </a:solidFill>
              <a:round/>
              <a:headEnd type="none" w="sm" len="sm"/>
              <a:tailEnd type="none" w="sm" len="sm"/>
            </a:ln>
          </p:spPr>
          <p:txBody>
            <a:bodyPr/>
            <a:lstStyle/>
            <a:p>
              <a:endParaRPr lang="en-US" sz="2400"/>
            </a:p>
          </p:txBody>
        </p:sp>
        <p:sp>
          <p:nvSpPr>
            <p:cNvPr id="648" name="Freeform 646"/>
            <p:cNvSpPr>
              <a:spLocks/>
            </p:cNvSpPr>
            <p:nvPr/>
          </p:nvSpPr>
          <p:spPr bwMode="auto">
            <a:xfrm>
              <a:off x="3185" y="3456"/>
              <a:ext cx="67" cy="20"/>
            </a:xfrm>
            <a:custGeom>
              <a:avLst/>
              <a:gdLst>
                <a:gd name="T0" fmla="*/ 33 w 67"/>
                <a:gd name="T1" fmla="*/ 0 h 20"/>
                <a:gd name="T2" fmla="*/ 0 w 67"/>
                <a:gd name="T3" fmla="*/ 7 h 20"/>
                <a:gd name="T4" fmla="*/ 33 w 67"/>
                <a:gd name="T5" fmla="*/ 19 h 20"/>
                <a:gd name="T6" fmla="*/ 66 w 67"/>
                <a:gd name="T7" fmla="*/ 11 h 20"/>
                <a:gd name="T8" fmla="*/ 33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3" y="0"/>
                  </a:moveTo>
                  <a:lnTo>
                    <a:pt x="0" y="7"/>
                  </a:lnTo>
                  <a:lnTo>
                    <a:pt x="33" y="19"/>
                  </a:lnTo>
                  <a:lnTo>
                    <a:pt x="66" y="11"/>
                  </a:lnTo>
                  <a:lnTo>
                    <a:pt x="33" y="0"/>
                  </a:lnTo>
                </a:path>
              </a:pathLst>
            </a:custGeom>
            <a:solidFill>
              <a:srgbClr val="7F4040"/>
            </a:solidFill>
            <a:ln w="9525" cap="rnd">
              <a:noFill/>
              <a:round/>
              <a:headEnd/>
              <a:tailEnd/>
            </a:ln>
          </p:spPr>
          <p:txBody>
            <a:bodyPr/>
            <a:lstStyle/>
            <a:p>
              <a:endParaRPr lang="en-US" sz="2400"/>
            </a:p>
          </p:txBody>
        </p:sp>
        <p:sp>
          <p:nvSpPr>
            <p:cNvPr id="649" name="Freeform 647"/>
            <p:cNvSpPr>
              <a:spLocks/>
            </p:cNvSpPr>
            <p:nvPr/>
          </p:nvSpPr>
          <p:spPr bwMode="auto">
            <a:xfrm>
              <a:off x="3185" y="3456"/>
              <a:ext cx="67" cy="20"/>
            </a:xfrm>
            <a:custGeom>
              <a:avLst/>
              <a:gdLst>
                <a:gd name="T0" fmla="*/ 33 w 67"/>
                <a:gd name="T1" fmla="*/ 0 h 20"/>
                <a:gd name="T2" fmla="*/ 0 w 67"/>
                <a:gd name="T3" fmla="*/ 7 h 20"/>
                <a:gd name="T4" fmla="*/ 33 w 67"/>
                <a:gd name="T5" fmla="*/ 19 h 20"/>
                <a:gd name="T6" fmla="*/ 66 w 67"/>
                <a:gd name="T7" fmla="*/ 11 h 20"/>
                <a:gd name="T8" fmla="*/ 33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3" y="0"/>
                  </a:moveTo>
                  <a:lnTo>
                    <a:pt x="0" y="7"/>
                  </a:lnTo>
                  <a:lnTo>
                    <a:pt x="33" y="19"/>
                  </a:lnTo>
                  <a:lnTo>
                    <a:pt x="66" y="11"/>
                  </a:lnTo>
                  <a:lnTo>
                    <a:pt x="33" y="0"/>
                  </a:lnTo>
                </a:path>
              </a:pathLst>
            </a:custGeom>
            <a:noFill/>
            <a:ln w="12700" cap="rnd">
              <a:solidFill>
                <a:srgbClr val="000000"/>
              </a:solidFill>
              <a:round/>
              <a:headEnd type="none" w="sm" len="sm"/>
              <a:tailEnd type="none" w="sm" len="sm"/>
            </a:ln>
          </p:spPr>
          <p:txBody>
            <a:bodyPr/>
            <a:lstStyle/>
            <a:p>
              <a:endParaRPr lang="en-US" sz="2400"/>
            </a:p>
          </p:txBody>
        </p:sp>
        <p:sp>
          <p:nvSpPr>
            <p:cNvPr id="650" name="Freeform 648"/>
            <p:cNvSpPr>
              <a:spLocks/>
            </p:cNvSpPr>
            <p:nvPr/>
          </p:nvSpPr>
          <p:spPr bwMode="auto">
            <a:xfrm>
              <a:off x="3235" y="3481"/>
              <a:ext cx="86" cy="24"/>
            </a:xfrm>
            <a:custGeom>
              <a:avLst/>
              <a:gdLst>
                <a:gd name="T0" fmla="*/ 49 w 86"/>
                <a:gd name="T1" fmla="*/ 0 h 24"/>
                <a:gd name="T2" fmla="*/ 0 w 86"/>
                <a:gd name="T3" fmla="*/ 10 h 24"/>
                <a:gd name="T4" fmla="*/ 33 w 86"/>
                <a:gd name="T5" fmla="*/ 23 h 24"/>
                <a:gd name="T6" fmla="*/ 85 w 86"/>
                <a:gd name="T7" fmla="*/ 11 h 24"/>
                <a:gd name="T8" fmla="*/ 49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49" y="0"/>
                  </a:moveTo>
                  <a:lnTo>
                    <a:pt x="0" y="10"/>
                  </a:lnTo>
                  <a:lnTo>
                    <a:pt x="33" y="23"/>
                  </a:lnTo>
                  <a:lnTo>
                    <a:pt x="85" y="11"/>
                  </a:lnTo>
                  <a:lnTo>
                    <a:pt x="49" y="0"/>
                  </a:lnTo>
                </a:path>
              </a:pathLst>
            </a:custGeom>
            <a:solidFill>
              <a:srgbClr val="7F4040"/>
            </a:solidFill>
            <a:ln w="9525" cap="rnd">
              <a:noFill/>
              <a:round/>
              <a:headEnd/>
              <a:tailEnd/>
            </a:ln>
          </p:spPr>
          <p:txBody>
            <a:bodyPr/>
            <a:lstStyle/>
            <a:p>
              <a:endParaRPr lang="en-US" sz="2400"/>
            </a:p>
          </p:txBody>
        </p:sp>
        <p:sp>
          <p:nvSpPr>
            <p:cNvPr id="651" name="Freeform 649"/>
            <p:cNvSpPr>
              <a:spLocks/>
            </p:cNvSpPr>
            <p:nvPr/>
          </p:nvSpPr>
          <p:spPr bwMode="auto">
            <a:xfrm>
              <a:off x="3235" y="3481"/>
              <a:ext cx="86" cy="24"/>
            </a:xfrm>
            <a:custGeom>
              <a:avLst/>
              <a:gdLst>
                <a:gd name="T0" fmla="*/ 49 w 86"/>
                <a:gd name="T1" fmla="*/ 0 h 24"/>
                <a:gd name="T2" fmla="*/ 0 w 86"/>
                <a:gd name="T3" fmla="*/ 10 h 24"/>
                <a:gd name="T4" fmla="*/ 33 w 86"/>
                <a:gd name="T5" fmla="*/ 23 h 24"/>
                <a:gd name="T6" fmla="*/ 85 w 86"/>
                <a:gd name="T7" fmla="*/ 11 h 24"/>
                <a:gd name="T8" fmla="*/ 49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49" y="0"/>
                  </a:moveTo>
                  <a:lnTo>
                    <a:pt x="0" y="10"/>
                  </a:lnTo>
                  <a:lnTo>
                    <a:pt x="33" y="23"/>
                  </a:lnTo>
                  <a:lnTo>
                    <a:pt x="85" y="11"/>
                  </a:lnTo>
                  <a:lnTo>
                    <a:pt x="49" y="0"/>
                  </a:lnTo>
                </a:path>
              </a:pathLst>
            </a:custGeom>
            <a:noFill/>
            <a:ln w="12700" cap="rnd">
              <a:solidFill>
                <a:srgbClr val="000000"/>
              </a:solidFill>
              <a:round/>
              <a:headEnd type="none" w="sm" len="sm"/>
              <a:tailEnd type="none" w="sm" len="sm"/>
            </a:ln>
          </p:spPr>
          <p:txBody>
            <a:bodyPr/>
            <a:lstStyle/>
            <a:p>
              <a:endParaRPr lang="en-US" sz="2400"/>
            </a:p>
          </p:txBody>
        </p:sp>
        <p:sp>
          <p:nvSpPr>
            <p:cNvPr id="652" name="Freeform 650"/>
            <p:cNvSpPr>
              <a:spLocks/>
            </p:cNvSpPr>
            <p:nvPr/>
          </p:nvSpPr>
          <p:spPr bwMode="auto">
            <a:xfrm>
              <a:off x="3304" y="3506"/>
              <a:ext cx="86" cy="24"/>
            </a:xfrm>
            <a:custGeom>
              <a:avLst/>
              <a:gdLst>
                <a:gd name="T0" fmla="*/ 50 w 86"/>
                <a:gd name="T1" fmla="*/ 0 h 24"/>
                <a:gd name="T2" fmla="*/ 0 w 86"/>
                <a:gd name="T3" fmla="*/ 10 h 24"/>
                <a:gd name="T4" fmla="*/ 35 w 86"/>
                <a:gd name="T5" fmla="*/ 23 h 24"/>
                <a:gd name="T6" fmla="*/ 85 w 86"/>
                <a:gd name="T7" fmla="*/ 12 h 24"/>
                <a:gd name="T8" fmla="*/ 50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50" y="0"/>
                  </a:moveTo>
                  <a:lnTo>
                    <a:pt x="0" y="10"/>
                  </a:lnTo>
                  <a:lnTo>
                    <a:pt x="35" y="23"/>
                  </a:lnTo>
                  <a:lnTo>
                    <a:pt x="85" y="12"/>
                  </a:lnTo>
                  <a:lnTo>
                    <a:pt x="50" y="0"/>
                  </a:lnTo>
                </a:path>
              </a:pathLst>
            </a:custGeom>
            <a:solidFill>
              <a:srgbClr val="7F4040"/>
            </a:solidFill>
            <a:ln w="9525" cap="rnd">
              <a:noFill/>
              <a:round/>
              <a:headEnd/>
              <a:tailEnd/>
            </a:ln>
          </p:spPr>
          <p:txBody>
            <a:bodyPr/>
            <a:lstStyle/>
            <a:p>
              <a:endParaRPr lang="en-US" sz="2400"/>
            </a:p>
          </p:txBody>
        </p:sp>
        <p:sp>
          <p:nvSpPr>
            <p:cNvPr id="653" name="Freeform 651"/>
            <p:cNvSpPr>
              <a:spLocks/>
            </p:cNvSpPr>
            <p:nvPr/>
          </p:nvSpPr>
          <p:spPr bwMode="auto">
            <a:xfrm>
              <a:off x="3304" y="3506"/>
              <a:ext cx="86" cy="24"/>
            </a:xfrm>
            <a:custGeom>
              <a:avLst/>
              <a:gdLst>
                <a:gd name="T0" fmla="*/ 50 w 86"/>
                <a:gd name="T1" fmla="*/ 0 h 24"/>
                <a:gd name="T2" fmla="*/ 0 w 86"/>
                <a:gd name="T3" fmla="*/ 10 h 24"/>
                <a:gd name="T4" fmla="*/ 35 w 86"/>
                <a:gd name="T5" fmla="*/ 23 h 24"/>
                <a:gd name="T6" fmla="*/ 85 w 86"/>
                <a:gd name="T7" fmla="*/ 12 h 24"/>
                <a:gd name="T8" fmla="*/ 50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50" y="0"/>
                  </a:moveTo>
                  <a:lnTo>
                    <a:pt x="0" y="10"/>
                  </a:lnTo>
                  <a:lnTo>
                    <a:pt x="35" y="23"/>
                  </a:lnTo>
                  <a:lnTo>
                    <a:pt x="85" y="12"/>
                  </a:lnTo>
                  <a:lnTo>
                    <a:pt x="50" y="0"/>
                  </a:lnTo>
                </a:path>
              </a:pathLst>
            </a:custGeom>
            <a:noFill/>
            <a:ln w="12700" cap="rnd">
              <a:solidFill>
                <a:srgbClr val="000000"/>
              </a:solidFill>
              <a:round/>
              <a:headEnd type="none" w="sm" len="sm"/>
              <a:tailEnd type="none" w="sm" len="sm"/>
            </a:ln>
          </p:spPr>
          <p:txBody>
            <a:bodyPr/>
            <a:lstStyle/>
            <a:p>
              <a:endParaRPr lang="en-US" sz="2400"/>
            </a:p>
          </p:txBody>
        </p:sp>
        <p:sp>
          <p:nvSpPr>
            <p:cNvPr id="654" name="Freeform 652"/>
            <p:cNvSpPr>
              <a:spLocks/>
            </p:cNvSpPr>
            <p:nvPr/>
          </p:nvSpPr>
          <p:spPr bwMode="auto">
            <a:xfrm>
              <a:off x="3029" y="3422"/>
              <a:ext cx="34" cy="59"/>
            </a:xfrm>
            <a:custGeom>
              <a:avLst/>
              <a:gdLst>
                <a:gd name="T0" fmla="*/ 32 w 34"/>
                <a:gd name="T1" fmla="*/ 12 h 59"/>
                <a:gd name="T2" fmla="*/ 33 w 34"/>
                <a:gd name="T3" fmla="*/ 58 h 59"/>
                <a:gd name="T4" fmla="*/ 0 w 34"/>
                <a:gd name="T5" fmla="*/ 46 h 59"/>
                <a:gd name="T6" fmla="*/ 0 w 34"/>
                <a:gd name="T7" fmla="*/ 0 h 59"/>
                <a:gd name="T8" fmla="*/ 32 w 34"/>
                <a:gd name="T9" fmla="*/ 12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2" y="12"/>
                  </a:moveTo>
                  <a:lnTo>
                    <a:pt x="33" y="58"/>
                  </a:lnTo>
                  <a:lnTo>
                    <a:pt x="0" y="46"/>
                  </a:lnTo>
                  <a:lnTo>
                    <a:pt x="0" y="0"/>
                  </a:lnTo>
                  <a:lnTo>
                    <a:pt x="32" y="12"/>
                  </a:lnTo>
                </a:path>
              </a:pathLst>
            </a:custGeom>
            <a:solidFill>
              <a:srgbClr val="FF8080"/>
            </a:solidFill>
            <a:ln w="9525" cap="rnd">
              <a:noFill/>
              <a:round/>
              <a:headEnd/>
              <a:tailEnd/>
            </a:ln>
          </p:spPr>
          <p:txBody>
            <a:bodyPr/>
            <a:lstStyle/>
            <a:p>
              <a:endParaRPr lang="en-US" sz="2400"/>
            </a:p>
          </p:txBody>
        </p:sp>
        <p:sp>
          <p:nvSpPr>
            <p:cNvPr id="655" name="Freeform 653"/>
            <p:cNvSpPr>
              <a:spLocks/>
            </p:cNvSpPr>
            <p:nvPr/>
          </p:nvSpPr>
          <p:spPr bwMode="auto">
            <a:xfrm>
              <a:off x="3029" y="3422"/>
              <a:ext cx="34" cy="59"/>
            </a:xfrm>
            <a:custGeom>
              <a:avLst/>
              <a:gdLst>
                <a:gd name="T0" fmla="*/ 32 w 34"/>
                <a:gd name="T1" fmla="*/ 12 h 59"/>
                <a:gd name="T2" fmla="*/ 33 w 34"/>
                <a:gd name="T3" fmla="*/ 58 h 59"/>
                <a:gd name="T4" fmla="*/ 0 w 34"/>
                <a:gd name="T5" fmla="*/ 46 h 59"/>
                <a:gd name="T6" fmla="*/ 0 w 34"/>
                <a:gd name="T7" fmla="*/ 0 h 59"/>
                <a:gd name="T8" fmla="*/ 32 w 34"/>
                <a:gd name="T9" fmla="*/ 12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2" y="12"/>
                  </a:moveTo>
                  <a:lnTo>
                    <a:pt x="33" y="58"/>
                  </a:lnTo>
                  <a:lnTo>
                    <a:pt x="0" y="46"/>
                  </a:lnTo>
                  <a:lnTo>
                    <a:pt x="0" y="0"/>
                  </a:lnTo>
                  <a:lnTo>
                    <a:pt x="32" y="12"/>
                  </a:lnTo>
                </a:path>
              </a:pathLst>
            </a:custGeom>
            <a:noFill/>
            <a:ln w="12700" cap="rnd">
              <a:solidFill>
                <a:srgbClr val="000000"/>
              </a:solidFill>
              <a:round/>
              <a:headEnd type="none" w="sm" len="sm"/>
              <a:tailEnd type="none" w="sm" len="sm"/>
            </a:ln>
          </p:spPr>
          <p:txBody>
            <a:bodyPr/>
            <a:lstStyle/>
            <a:p>
              <a:endParaRPr lang="en-US" sz="2400"/>
            </a:p>
          </p:txBody>
        </p:sp>
        <p:sp>
          <p:nvSpPr>
            <p:cNvPr id="656" name="Freeform 654"/>
            <p:cNvSpPr>
              <a:spLocks/>
            </p:cNvSpPr>
            <p:nvPr/>
          </p:nvSpPr>
          <p:spPr bwMode="auto">
            <a:xfrm>
              <a:off x="3184" y="3464"/>
              <a:ext cx="34" cy="60"/>
            </a:xfrm>
            <a:custGeom>
              <a:avLst/>
              <a:gdLst>
                <a:gd name="T0" fmla="*/ 33 w 34"/>
                <a:gd name="T1" fmla="*/ 11 h 60"/>
                <a:gd name="T2" fmla="*/ 33 w 34"/>
                <a:gd name="T3" fmla="*/ 59 h 60"/>
                <a:gd name="T4" fmla="*/ 0 w 34"/>
                <a:gd name="T5" fmla="*/ 47 h 60"/>
                <a:gd name="T6" fmla="*/ 0 w 34"/>
                <a:gd name="T7" fmla="*/ 0 h 60"/>
                <a:gd name="T8" fmla="*/ 33 w 34"/>
                <a:gd name="T9" fmla="*/ 11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11"/>
                  </a:moveTo>
                  <a:lnTo>
                    <a:pt x="33" y="59"/>
                  </a:lnTo>
                  <a:lnTo>
                    <a:pt x="0" y="47"/>
                  </a:lnTo>
                  <a:lnTo>
                    <a:pt x="0" y="0"/>
                  </a:lnTo>
                  <a:lnTo>
                    <a:pt x="33" y="11"/>
                  </a:lnTo>
                </a:path>
              </a:pathLst>
            </a:custGeom>
            <a:solidFill>
              <a:srgbClr val="FF8080"/>
            </a:solidFill>
            <a:ln w="9525" cap="rnd">
              <a:noFill/>
              <a:round/>
              <a:headEnd/>
              <a:tailEnd/>
            </a:ln>
          </p:spPr>
          <p:txBody>
            <a:bodyPr/>
            <a:lstStyle/>
            <a:p>
              <a:endParaRPr lang="en-US" sz="2400"/>
            </a:p>
          </p:txBody>
        </p:sp>
        <p:sp>
          <p:nvSpPr>
            <p:cNvPr id="657" name="Freeform 655"/>
            <p:cNvSpPr>
              <a:spLocks/>
            </p:cNvSpPr>
            <p:nvPr/>
          </p:nvSpPr>
          <p:spPr bwMode="auto">
            <a:xfrm>
              <a:off x="3184" y="3464"/>
              <a:ext cx="34" cy="60"/>
            </a:xfrm>
            <a:custGeom>
              <a:avLst/>
              <a:gdLst>
                <a:gd name="T0" fmla="*/ 33 w 34"/>
                <a:gd name="T1" fmla="*/ 11 h 60"/>
                <a:gd name="T2" fmla="*/ 33 w 34"/>
                <a:gd name="T3" fmla="*/ 59 h 60"/>
                <a:gd name="T4" fmla="*/ 0 w 34"/>
                <a:gd name="T5" fmla="*/ 47 h 60"/>
                <a:gd name="T6" fmla="*/ 0 w 34"/>
                <a:gd name="T7" fmla="*/ 0 h 60"/>
                <a:gd name="T8" fmla="*/ 33 w 34"/>
                <a:gd name="T9" fmla="*/ 11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11"/>
                  </a:moveTo>
                  <a:lnTo>
                    <a:pt x="33" y="59"/>
                  </a:lnTo>
                  <a:lnTo>
                    <a:pt x="0" y="47"/>
                  </a:lnTo>
                  <a:lnTo>
                    <a:pt x="0" y="0"/>
                  </a:lnTo>
                  <a:lnTo>
                    <a:pt x="33" y="11"/>
                  </a:lnTo>
                </a:path>
              </a:pathLst>
            </a:custGeom>
            <a:noFill/>
            <a:ln w="12700" cap="rnd">
              <a:solidFill>
                <a:srgbClr val="000000"/>
              </a:solidFill>
              <a:round/>
              <a:headEnd type="none" w="sm" len="sm"/>
              <a:tailEnd type="none" w="sm" len="sm"/>
            </a:ln>
          </p:spPr>
          <p:txBody>
            <a:bodyPr/>
            <a:lstStyle/>
            <a:p>
              <a:endParaRPr lang="en-US" sz="2400"/>
            </a:p>
          </p:txBody>
        </p:sp>
        <p:sp>
          <p:nvSpPr>
            <p:cNvPr id="658" name="Freeform 656"/>
            <p:cNvSpPr>
              <a:spLocks/>
            </p:cNvSpPr>
            <p:nvPr/>
          </p:nvSpPr>
          <p:spPr bwMode="auto">
            <a:xfrm>
              <a:off x="3304" y="3517"/>
              <a:ext cx="37" cy="62"/>
            </a:xfrm>
            <a:custGeom>
              <a:avLst/>
              <a:gdLst>
                <a:gd name="T0" fmla="*/ 36 w 37"/>
                <a:gd name="T1" fmla="*/ 12 h 62"/>
                <a:gd name="T2" fmla="*/ 34 w 37"/>
                <a:gd name="T3" fmla="*/ 61 h 62"/>
                <a:gd name="T4" fmla="*/ 0 w 37"/>
                <a:gd name="T5" fmla="*/ 47 h 62"/>
                <a:gd name="T6" fmla="*/ 0 w 37"/>
                <a:gd name="T7" fmla="*/ 0 h 62"/>
                <a:gd name="T8" fmla="*/ 36 w 37"/>
                <a:gd name="T9" fmla="*/ 12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6" y="12"/>
                  </a:moveTo>
                  <a:lnTo>
                    <a:pt x="34" y="61"/>
                  </a:lnTo>
                  <a:lnTo>
                    <a:pt x="0" y="47"/>
                  </a:lnTo>
                  <a:lnTo>
                    <a:pt x="0" y="0"/>
                  </a:lnTo>
                  <a:lnTo>
                    <a:pt x="36" y="12"/>
                  </a:lnTo>
                </a:path>
              </a:pathLst>
            </a:custGeom>
            <a:solidFill>
              <a:srgbClr val="FF8080"/>
            </a:solidFill>
            <a:ln w="9525" cap="rnd">
              <a:noFill/>
              <a:round/>
              <a:headEnd/>
              <a:tailEnd/>
            </a:ln>
          </p:spPr>
          <p:txBody>
            <a:bodyPr/>
            <a:lstStyle/>
            <a:p>
              <a:endParaRPr lang="en-US" sz="2400"/>
            </a:p>
          </p:txBody>
        </p:sp>
        <p:sp>
          <p:nvSpPr>
            <p:cNvPr id="659" name="Freeform 657"/>
            <p:cNvSpPr>
              <a:spLocks/>
            </p:cNvSpPr>
            <p:nvPr/>
          </p:nvSpPr>
          <p:spPr bwMode="auto">
            <a:xfrm>
              <a:off x="3304" y="3517"/>
              <a:ext cx="37" cy="62"/>
            </a:xfrm>
            <a:custGeom>
              <a:avLst/>
              <a:gdLst>
                <a:gd name="T0" fmla="*/ 36 w 37"/>
                <a:gd name="T1" fmla="*/ 12 h 62"/>
                <a:gd name="T2" fmla="*/ 34 w 37"/>
                <a:gd name="T3" fmla="*/ 61 h 62"/>
                <a:gd name="T4" fmla="*/ 0 w 37"/>
                <a:gd name="T5" fmla="*/ 47 h 62"/>
                <a:gd name="T6" fmla="*/ 0 w 37"/>
                <a:gd name="T7" fmla="*/ 0 h 62"/>
                <a:gd name="T8" fmla="*/ 36 w 37"/>
                <a:gd name="T9" fmla="*/ 12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6" y="12"/>
                  </a:moveTo>
                  <a:lnTo>
                    <a:pt x="34" y="61"/>
                  </a:lnTo>
                  <a:lnTo>
                    <a:pt x="0" y="47"/>
                  </a:lnTo>
                  <a:lnTo>
                    <a:pt x="0" y="0"/>
                  </a:lnTo>
                  <a:lnTo>
                    <a:pt x="36" y="12"/>
                  </a:lnTo>
                </a:path>
              </a:pathLst>
            </a:custGeom>
            <a:noFill/>
            <a:ln w="12700" cap="rnd">
              <a:solidFill>
                <a:srgbClr val="000000"/>
              </a:solidFill>
              <a:round/>
              <a:headEnd type="none" w="sm" len="sm"/>
              <a:tailEnd type="none" w="sm" len="sm"/>
            </a:ln>
          </p:spPr>
          <p:txBody>
            <a:bodyPr/>
            <a:lstStyle/>
            <a:p>
              <a:endParaRPr lang="en-US" sz="2400"/>
            </a:p>
          </p:txBody>
        </p:sp>
        <p:sp>
          <p:nvSpPr>
            <p:cNvPr id="660" name="Freeform 658"/>
            <p:cNvSpPr>
              <a:spLocks/>
            </p:cNvSpPr>
            <p:nvPr/>
          </p:nvSpPr>
          <p:spPr bwMode="auto">
            <a:xfrm>
              <a:off x="3102" y="3444"/>
              <a:ext cx="35" cy="59"/>
            </a:xfrm>
            <a:custGeom>
              <a:avLst/>
              <a:gdLst>
                <a:gd name="T0" fmla="*/ 34 w 35"/>
                <a:gd name="T1" fmla="*/ 11 h 59"/>
                <a:gd name="T2" fmla="*/ 32 w 35"/>
                <a:gd name="T3" fmla="*/ 58 h 59"/>
                <a:gd name="T4" fmla="*/ 0 w 35"/>
                <a:gd name="T5" fmla="*/ 46 h 59"/>
                <a:gd name="T6" fmla="*/ 1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2" y="58"/>
                  </a:lnTo>
                  <a:lnTo>
                    <a:pt x="0" y="46"/>
                  </a:lnTo>
                  <a:lnTo>
                    <a:pt x="1" y="0"/>
                  </a:lnTo>
                  <a:lnTo>
                    <a:pt x="34" y="11"/>
                  </a:lnTo>
                </a:path>
              </a:pathLst>
            </a:custGeom>
            <a:solidFill>
              <a:srgbClr val="FF8080"/>
            </a:solidFill>
            <a:ln w="9525" cap="rnd">
              <a:noFill/>
              <a:round/>
              <a:headEnd/>
              <a:tailEnd/>
            </a:ln>
          </p:spPr>
          <p:txBody>
            <a:bodyPr/>
            <a:lstStyle/>
            <a:p>
              <a:endParaRPr lang="en-US" sz="2400"/>
            </a:p>
          </p:txBody>
        </p:sp>
        <p:sp>
          <p:nvSpPr>
            <p:cNvPr id="661" name="Freeform 659"/>
            <p:cNvSpPr>
              <a:spLocks/>
            </p:cNvSpPr>
            <p:nvPr/>
          </p:nvSpPr>
          <p:spPr bwMode="auto">
            <a:xfrm>
              <a:off x="3102" y="3444"/>
              <a:ext cx="35" cy="59"/>
            </a:xfrm>
            <a:custGeom>
              <a:avLst/>
              <a:gdLst>
                <a:gd name="T0" fmla="*/ 34 w 35"/>
                <a:gd name="T1" fmla="*/ 11 h 59"/>
                <a:gd name="T2" fmla="*/ 32 w 35"/>
                <a:gd name="T3" fmla="*/ 58 h 59"/>
                <a:gd name="T4" fmla="*/ 0 w 35"/>
                <a:gd name="T5" fmla="*/ 46 h 59"/>
                <a:gd name="T6" fmla="*/ 1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2" y="58"/>
                  </a:lnTo>
                  <a:lnTo>
                    <a:pt x="0" y="46"/>
                  </a:lnTo>
                  <a:lnTo>
                    <a:pt x="1" y="0"/>
                  </a:lnTo>
                  <a:lnTo>
                    <a:pt x="34" y="11"/>
                  </a:lnTo>
                </a:path>
              </a:pathLst>
            </a:custGeom>
            <a:noFill/>
            <a:ln w="12700" cap="rnd">
              <a:solidFill>
                <a:srgbClr val="000000"/>
              </a:solidFill>
              <a:round/>
              <a:headEnd type="none" w="sm" len="sm"/>
              <a:tailEnd type="none" w="sm" len="sm"/>
            </a:ln>
          </p:spPr>
          <p:txBody>
            <a:bodyPr/>
            <a:lstStyle/>
            <a:p>
              <a:endParaRPr lang="en-US" sz="2400"/>
            </a:p>
          </p:txBody>
        </p:sp>
        <p:sp>
          <p:nvSpPr>
            <p:cNvPr id="662" name="Freeform 660"/>
            <p:cNvSpPr>
              <a:spLocks/>
            </p:cNvSpPr>
            <p:nvPr/>
          </p:nvSpPr>
          <p:spPr bwMode="auto">
            <a:xfrm>
              <a:off x="3234" y="3492"/>
              <a:ext cx="37" cy="61"/>
            </a:xfrm>
            <a:custGeom>
              <a:avLst/>
              <a:gdLst>
                <a:gd name="T0" fmla="*/ 36 w 37"/>
                <a:gd name="T1" fmla="*/ 12 h 61"/>
                <a:gd name="T2" fmla="*/ 36 w 37"/>
                <a:gd name="T3" fmla="*/ 60 h 61"/>
                <a:gd name="T4" fmla="*/ 0 w 37"/>
                <a:gd name="T5" fmla="*/ 48 h 61"/>
                <a:gd name="T6" fmla="*/ 1 w 37"/>
                <a:gd name="T7" fmla="*/ 0 h 61"/>
                <a:gd name="T8" fmla="*/ 36 w 37"/>
                <a:gd name="T9" fmla="*/ 12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2"/>
                  </a:moveTo>
                  <a:lnTo>
                    <a:pt x="36" y="60"/>
                  </a:lnTo>
                  <a:lnTo>
                    <a:pt x="0" y="48"/>
                  </a:lnTo>
                  <a:lnTo>
                    <a:pt x="1" y="0"/>
                  </a:lnTo>
                  <a:lnTo>
                    <a:pt x="36" y="12"/>
                  </a:lnTo>
                </a:path>
              </a:pathLst>
            </a:custGeom>
            <a:solidFill>
              <a:srgbClr val="FF8080"/>
            </a:solidFill>
            <a:ln w="9525" cap="rnd">
              <a:noFill/>
              <a:round/>
              <a:headEnd/>
              <a:tailEnd/>
            </a:ln>
          </p:spPr>
          <p:txBody>
            <a:bodyPr/>
            <a:lstStyle/>
            <a:p>
              <a:endParaRPr lang="en-US" sz="2400"/>
            </a:p>
          </p:txBody>
        </p:sp>
        <p:sp>
          <p:nvSpPr>
            <p:cNvPr id="663" name="Freeform 661"/>
            <p:cNvSpPr>
              <a:spLocks/>
            </p:cNvSpPr>
            <p:nvPr/>
          </p:nvSpPr>
          <p:spPr bwMode="auto">
            <a:xfrm>
              <a:off x="3234" y="3492"/>
              <a:ext cx="37" cy="61"/>
            </a:xfrm>
            <a:custGeom>
              <a:avLst/>
              <a:gdLst>
                <a:gd name="T0" fmla="*/ 36 w 37"/>
                <a:gd name="T1" fmla="*/ 12 h 61"/>
                <a:gd name="T2" fmla="*/ 36 w 37"/>
                <a:gd name="T3" fmla="*/ 60 h 61"/>
                <a:gd name="T4" fmla="*/ 0 w 37"/>
                <a:gd name="T5" fmla="*/ 48 h 61"/>
                <a:gd name="T6" fmla="*/ 1 w 37"/>
                <a:gd name="T7" fmla="*/ 0 h 61"/>
                <a:gd name="T8" fmla="*/ 36 w 37"/>
                <a:gd name="T9" fmla="*/ 12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2"/>
                  </a:moveTo>
                  <a:lnTo>
                    <a:pt x="36" y="60"/>
                  </a:lnTo>
                  <a:lnTo>
                    <a:pt x="0" y="48"/>
                  </a:lnTo>
                  <a:lnTo>
                    <a:pt x="1" y="0"/>
                  </a:lnTo>
                  <a:lnTo>
                    <a:pt x="36" y="12"/>
                  </a:lnTo>
                </a:path>
              </a:pathLst>
            </a:custGeom>
            <a:noFill/>
            <a:ln w="12700" cap="rnd">
              <a:solidFill>
                <a:srgbClr val="000000"/>
              </a:solidFill>
              <a:round/>
              <a:headEnd type="none" w="sm" len="sm"/>
              <a:tailEnd type="none" w="sm" len="sm"/>
            </a:ln>
          </p:spPr>
          <p:txBody>
            <a:bodyPr/>
            <a:lstStyle/>
            <a:p>
              <a:endParaRPr lang="en-US" sz="2400"/>
            </a:p>
          </p:txBody>
        </p:sp>
        <p:sp>
          <p:nvSpPr>
            <p:cNvPr id="664" name="Freeform 662"/>
            <p:cNvSpPr>
              <a:spLocks/>
            </p:cNvSpPr>
            <p:nvPr/>
          </p:nvSpPr>
          <p:spPr bwMode="auto">
            <a:xfrm>
              <a:off x="3281" y="3046"/>
              <a:ext cx="42" cy="27"/>
            </a:xfrm>
            <a:custGeom>
              <a:avLst/>
              <a:gdLst>
                <a:gd name="T0" fmla="*/ 41 w 42"/>
                <a:gd name="T1" fmla="*/ 21 h 27"/>
                <a:gd name="T2" fmla="*/ 38 w 42"/>
                <a:gd name="T3" fmla="*/ 0 h 27"/>
                <a:gd name="T4" fmla="*/ 0 w 42"/>
                <a:gd name="T5" fmla="*/ 3 h 27"/>
                <a:gd name="T6" fmla="*/ 0 w 42"/>
                <a:gd name="T7" fmla="*/ 26 h 27"/>
                <a:gd name="T8" fmla="*/ 41 w 42"/>
                <a:gd name="T9" fmla="*/ 21 h 27"/>
                <a:gd name="T10" fmla="*/ 0 60000 65536"/>
                <a:gd name="T11" fmla="*/ 0 60000 65536"/>
                <a:gd name="T12" fmla="*/ 0 60000 65536"/>
                <a:gd name="T13" fmla="*/ 0 60000 65536"/>
                <a:gd name="T14" fmla="*/ 0 60000 65536"/>
                <a:gd name="T15" fmla="*/ 0 w 42"/>
                <a:gd name="T16" fmla="*/ 0 h 27"/>
                <a:gd name="T17" fmla="*/ 42 w 42"/>
                <a:gd name="T18" fmla="*/ 27 h 27"/>
              </a:gdLst>
              <a:ahLst/>
              <a:cxnLst>
                <a:cxn ang="T10">
                  <a:pos x="T0" y="T1"/>
                </a:cxn>
                <a:cxn ang="T11">
                  <a:pos x="T2" y="T3"/>
                </a:cxn>
                <a:cxn ang="T12">
                  <a:pos x="T4" y="T5"/>
                </a:cxn>
                <a:cxn ang="T13">
                  <a:pos x="T6" y="T7"/>
                </a:cxn>
                <a:cxn ang="T14">
                  <a:pos x="T8" y="T9"/>
                </a:cxn>
              </a:cxnLst>
              <a:rect l="T15" t="T16" r="T17" b="T18"/>
              <a:pathLst>
                <a:path w="42" h="27">
                  <a:moveTo>
                    <a:pt x="41" y="21"/>
                  </a:moveTo>
                  <a:lnTo>
                    <a:pt x="38" y="0"/>
                  </a:lnTo>
                  <a:lnTo>
                    <a:pt x="0" y="3"/>
                  </a:lnTo>
                  <a:lnTo>
                    <a:pt x="0" y="26"/>
                  </a:lnTo>
                  <a:lnTo>
                    <a:pt x="41" y="21"/>
                  </a:lnTo>
                </a:path>
              </a:pathLst>
            </a:custGeom>
            <a:solidFill>
              <a:srgbClr val="6060BD"/>
            </a:solidFill>
            <a:ln w="9525" cap="rnd">
              <a:noFill/>
              <a:round/>
              <a:headEnd/>
              <a:tailEnd/>
            </a:ln>
          </p:spPr>
          <p:txBody>
            <a:bodyPr/>
            <a:lstStyle/>
            <a:p>
              <a:endParaRPr lang="en-US" sz="2400"/>
            </a:p>
          </p:txBody>
        </p:sp>
        <p:sp>
          <p:nvSpPr>
            <p:cNvPr id="665" name="Freeform 663"/>
            <p:cNvSpPr>
              <a:spLocks/>
            </p:cNvSpPr>
            <p:nvPr/>
          </p:nvSpPr>
          <p:spPr bwMode="auto">
            <a:xfrm>
              <a:off x="3281" y="3046"/>
              <a:ext cx="42" cy="27"/>
            </a:xfrm>
            <a:custGeom>
              <a:avLst/>
              <a:gdLst>
                <a:gd name="T0" fmla="*/ 41 w 42"/>
                <a:gd name="T1" fmla="*/ 21 h 27"/>
                <a:gd name="T2" fmla="*/ 38 w 42"/>
                <a:gd name="T3" fmla="*/ 0 h 27"/>
                <a:gd name="T4" fmla="*/ 0 w 42"/>
                <a:gd name="T5" fmla="*/ 3 h 27"/>
                <a:gd name="T6" fmla="*/ 0 w 42"/>
                <a:gd name="T7" fmla="*/ 26 h 27"/>
                <a:gd name="T8" fmla="*/ 41 w 42"/>
                <a:gd name="T9" fmla="*/ 21 h 27"/>
                <a:gd name="T10" fmla="*/ 0 60000 65536"/>
                <a:gd name="T11" fmla="*/ 0 60000 65536"/>
                <a:gd name="T12" fmla="*/ 0 60000 65536"/>
                <a:gd name="T13" fmla="*/ 0 60000 65536"/>
                <a:gd name="T14" fmla="*/ 0 60000 65536"/>
                <a:gd name="T15" fmla="*/ 0 w 42"/>
                <a:gd name="T16" fmla="*/ 0 h 27"/>
                <a:gd name="T17" fmla="*/ 42 w 42"/>
                <a:gd name="T18" fmla="*/ 27 h 27"/>
              </a:gdLst>
              <a:ahLst/>
              <a:cxnLst>
                <a:cxn ang="T10">
                  <a:pos x="T0" y="T1"/>
                </a:cxn>
                <a:cxn ang="T11">
                  <a:pos x="T2" y="T3"/>
                </a:cxn>
                <a:cxn ang="T12">
                  <a:pos x="T4" y="T5"/>
                </a:cxn>
                <a:cxn ang="T13">
                  <a:pos x="T6" y="T7"/>
                </a:cxn>
                <a:cxn ang="T14">
                  <a:pos x="T8" y="T9"/>
                </a:cxn>
              </a:cxnLst>
              <a:rect l="T15" t="T16" r="T17" b="T18"/>
              <a:pathLst>
                <a:path w="42" h="27">
                  <a:moveTo>
                    <a:pt x="41" y="21"/>
                  </a:moveTo>
                  <a:lnTo>
                    <a:pt x="38" y="0"/>
                  </a:lnTo>
                  <a:lnTo>
                    <a:pt x="0" y="3"/>
                  </a:lnTo>
                  <a:lnTo>
                    <a:pt x="0" y="26"/>
                  </a:lnTo>
                  <a:lnTo>
                    <a:pt x="41" y="21"/>
                  </a:lnTo>
                </a:path>
              </a:pathLst>
            </a:custGeom>
            <a:noFill/>
            <a:ln w="12700" cap="rnd">
              <a:solidFill>
                <a:srgbClr val="000000"/>
              </a:solidFill>
              <a:round/>
              <a:headEnd type="none" w="sm" len="sm"/>
              <a:tailEnd type="none" w="sm" len="sm"/>
            </a:ln>
          </p:spPr>
          <p:txBody>
            <a:bodyPr/>
            <a:lstStyle/>
            <a:p>
              <a:endParaRPr lang="en-US" sz="2400"/>
            </a:p>
          </p:txBody>
        </p:sp>
        <p:sp>
          <p:nvSpPr>
            <p:cNvPr id="666" name="Freeform 664"/>
            <p:cNvSpPr>
              <a:spLocks/>
            </p:cNvSpPr>
            <p:nvPr/>
          </p:nvSpPr>
          <p:spPr bwMode="auto">
            <a:xfrm>
              <a:off x="3330" y="3012"/>
              <a:ext cx="44" cy="77"/>
            </a:xfrm>
            <a:custGeom>
              <a:avLst/>
              <a:gdLst>
                <a:gd name="T0" fmla="*/ 43 w 44"/>
                <a:gd name="T1" fmla="*/ 70 h 77"/>
                <a:gd name="T2" fmla="*/ 40 w 44"/>
                <a:gd name="T3" fmla="*/ 0 h 77"/>
                <a:gd name="T4" fmla="*/ 0 w 44"/>
                <a:gd name="T5" fmla="*/ 3 h 77"/>
                <a:gd name="T6" fmla="*/ 2 w 44"/>
                <a:gd name="T7" fmla="*/ 76 h 77"/>
                <a:gd name="T8" fmla="*/ 43 w 44"/>
                <a:gd name="T9" fmla="*/ 70 h 77"/>
                <a:gd name="T10" fmla="*/ 0 60000 65536"/>
                <a:gd name="T11" fmla="*/ 0 60000 65536"/>
                <a:gd name="T12" fmla="*/ 0 60000 65536"/>
                <a:gd name="T13" fmla="*/ 0 60000 65536"/>
                <a:gd name="T14" fmla="*/ 0 60000 65536"/>
                <a:gd name="T15" fmla="*/ 0 w 44"/>
                <a:gd name="T16" fmla="*/ 0 h 77"/>
                <a:gd name="T17" fmla="*/ 44 w 44"/>
                <a:gd name="T18" fmla="*/ 77 h 77"/>
              </a:gdLst>
              <a:ahLst/>
              <a:cxnLst>
                <a:cxn ang="T10">
                  <a:pos x="T0" y="T1"/>
                </a:cxn>
                <a:cxn ang="T11">
                  <a:pos x="T2" y="T3"/>
                </a:cxn>
                <a:cxn ang="T12">
                  <a:pos x="T4" y="T5"/>
                </a:cxn>
                <a:cxn ang="T13">
                  <a:pos x="T6" y="T7"/>
                </a:cxn>
                <a:cxn ang="T14">
                  <a:pos x="T8" y="T9"/>
                </a:cxn>
              </a:cxnLst>
              <a:rect l="T15" t="T16" r="T17" b="T18"/>
              <a:pathLst>
                <a:path w="44" h="77">
                  <a:moveTo>
                    <a:pt x="43" y="70"/>
                  </a:moveTo>
                  <a:lnTo>
                    <a:pt x="40" y="0"/>
                  </a:lnTo>
                  <a:lnTo>
                    <a:pt x="0" y="3"/>
                  </a:lnTo>
                  <a:lnTo>
                    <a:pt x="2" y="76"/>
                  </a:lnTo>
                  <a:lnTo>
                    <a:pt x="43" y="70"/>
                  </a:lnTo>
                </a:path>
              </a:pathLst>
            </a:custGeom>
            <a:solidFill>
              <a:srgbClr val="6060BD"/>
            </a:solidFill>
            <a:ln w="9525" cap="rnd">
              <a:noFill/>
              <a:round/>
              <a:headEnd/>
              <a:tailEnd/>
            </a:ln>
          </p:spPr>
          <p:txBody>
            <a:bodyPr/>
            <a:lstStyle/>
            <a:p>
              <a:endParaRPr lang="en-US" sz="2400"/>
            </a:p>
          </p:txBody>
        </p:sp>
        <p:sp>
          <p:nvSpPr>
            <p:cNvPr id="667" name="Freeform 665"/>
            <p:cNvSpPr>
              <a:spLocks/>
            </p:cNvSpPr>
            <p:nvPr/>
          </p:nvSpPr>
          <p:spPr bwMode="auto">
            <a:xfrm>
              <a:off x="3330" y="3012"/>
              <a:ext cx="44" cy="77"/>
            </a:xfrm>
            <a:custGeom>
              <a:avLst/>
              <a:gdLst>
                <a:gd name="T0" fmla="*/ 43 w 44"/>
                <a:gd name="T1" fmla="*/ 70 h 77"/>
                <a:gd name="T2" fmla="*/ 40 w 44"/>
                <a:gd name="T3" fmla="*/ 0 h 77"/>
                <a:gd name="T4" fmla="*/ 0 w 44"/>
                <a:gd name="T5" fmla="*/ 3 h 77"/>
                <a:gd name="T6" fmla="*/ 2 w 44"/>
                <a:gd name="T7" fmla="*/ 76 h 77"/>
                <a:gd name="T8" fmla="*/ 43 w 44"/>
                <a:gd name="T9" fmla="*/ 70 h 77"/>
                <a:gd name="T10" fmla="*/ 0 60000 65536"/>
                <a:gd name="T11" fmla="*/ 0 60000 65536"/>
                <a:gd name="T12" fmla="*/ 0 60000 65536"/>
                <a:gd name="T13" fmla="*/ 0 60000 65536"/>
                <a:gd name="T14" fmla="*/ 0 60000 65536"/>
                <a:gd name="T15" fmla="*/ 0 w 44"/>
                <a:gd name="T16" fmla="*/ 0 h 77"/>
                <a:gd name="T17" fmla="*/ 44 w 44"/>
                <a:gd name="T18" fmla="*/ 77 h 77"/>
              </a:gdLst>
              <a:ahLst/>
              <a:cxnLst>
                <a:cxn ang="T10">
                  <a:pos x="T0" y="T1"/>
                </a:cxn>
                <a:cxn ang="T11">
                  <a:pos x="T2" y="T3"/>
                </a:cxn>
                <a:cxn ang="T12">
                  <a:pos x="T4" y="T5"/>
                </a:cxn>
                <a:cxn ang="T13">
                  <a:pos x="T6" y="T7"/>
                </a:cxn>
                <a:cxn ang="T14">
                  <a:pos x="T8" y="T9"/>
                </a:cxn>
              </a:cxnLst>
              <a:rect l="T15" t="T16" r="T17" b="T18"/>
              <a:pathLst>
                <a:path w="44" h="77">
                  <a:moveTo>
                    <a:pt x="43" y="70"/>
                  </a:moveTo>
                  <a:lnTo>
                    <a:pt x="40" y="0"/>
                  </a:lnTo>
                  <a:lnTo>
                    <a:pt x="0" y="3"/>
                  </a:lnTo>
                  <a:lnTo>
                    <a:pt x="2" y="76"/>
                  </a:lnTo>
                  <a:lnTo>
                    <a:pt x="43" y="70"/>
                  </a:lnTo>
                </a:path>
              </a:pathLst>
            </a:custGeom>
            <a:noFill/>
            <a:ln w="12700" cap="rnd">
              <a:solidFill>
                <a:srgbClr val="000000"/>
              </a:solidFill>
              <a:round/>
              <a:headEnd type="none" w="sm" len="sm"/>
              <a:tailEnd type="none" w="sm" len="sm"/>
            </a:ln>
          </p:spPr>
          <p:txBody>
            <a:bodyPr/>
            <a:lstStyle/>
            <a:p>
              <a:endParaRPr lang="en-US" sz="2400"/>
            </a:p>
          </p:txBody>
        </p:sp>
        <p:sp>
          <p:nvSpPr>
            <p:cNvPr id="668" name="Freeform 666"/>
            <p:cNvSpPr>
              <a:spLocks/>
            </p:cNvSpPr>
            <p:nvPr/>
          </p:nvSpPr>
          <p:spPr bwMode="auto">
            <a:xfrm>
              <a:off x="3391" y="3072"/>
              <a:ext cx="44" cy="33"/>
            </a:xfrm>
            <a:custGeom>
              <a:avLst/>
              <a:gdLst>
                <a:gd name="T0" fmla="*/ 43 w 44"/>
                <a:gd name="T1" fmla="*/ 24 h 33"/>
                <a:gd name="T2" fmla="*/ 43 w 44"/>
                <a:gd name="T3" fmla="*/ 0 h 33"/>
                <a:gd name="T4" fmla="*/ 0 w 44"/>
                <a:gd name="T5" fmla="*/ 6 h 33"/>
                <a:gd name="T6" fmla="*/ 0 w 44"/>
                <a:gd name="T7" fmla="*/ 32 h 33"/>
                <a:gd name="T8" fmla="*/ 43 w 44"/>
                <a:gd name="T9" fmla="*/ 24 h 33"/>
                <a:gd name="T10" fmla="*/ 0 60000 65536"/>
                <a:gd name="T11" fmla="*/ 0 60000 65536"/>
                <a:gd name="T12" fmla="*/ 0 60000 65536"/>
                <a:gd name="T13" fmla="*/ 0 60000 65536"/>
                <a:gd name="T14" fmla="*/ 0 60000 65536"/>
                <a:gd name="T15" fmla="*/ 0 w 44"/>
                <a:gd name="T16" fmla="*/ 0 h 33"/>
                <a:gd name="T17" fmla="*/ 44 w 44"/>
                <a:gd name="T18" fmla="*/ 33 h 33"/>
              </a:gdLst>
              <a:ahLst/>
              <a:cxnLst>
                <a:cxn ang="T10">
                  <a:pos x="T0" y="T1"/>
                </a:cxn>
                <a:cxn ang="T11">
                  <a:pos x="T2" y="T3"/>
                </a:cxn>
                <a:cxn ang="T12">
                  <a:pos x="T4" y="T5"/>
                </a:cxn>
                <a:cxn ang="T13">
                  <a:pos x="T6" y="T7"/>
                </a:cxn>
                <a:cxn ang="T14">
                  <a:pos x="T8" y="T9"/>
                </a:cxn>
              </a:cxnLst>
              <a:rect l="T15" t="T16" r="T17" b="T18"/>
              <a:pathLst>
                <a:path w="44" h="33">
                  <a:moveTo>
                    <a:pt x="43" y="24"/>
                  </a:moveTo>
                  <a:lnTo>
                    <a:pt x="43" y="0"/>
                  </a:lnTo>
                  <a:lnTo>
                    <a:pt x="0" y="6"/>
                  </a:lnTo>
                  <a:lnTo>
                    <a:pt x="0" y="32"/>
                  </a:lnTo>
                  <a:lnTo>
                    <a:pt x="43" y="24"/>
                  </a:lnTo>
                </a:path>
              </a:pathLst>
            </a:custGeom>
            <a:solidFill>
              <a:srgbClr val="6060BD"/>
            </a:solidFill>
            <a:ln w="9525" cap="rnd">
              <a:noFill/>
              <a:round/>
              <a:headEnd/>
              <a:tailEnd/>
            </a:ln>
          </p:spPr>
          <p:txBody>
            <a:bodyPr/>
            <a:lstStyle/>
            <a:p>
              <a:endParaRPr lang="en-US" sz="2400"/>
            </a:p>
          </p:txBody>
        </p:sp>
        <p:sp>
          <p:nvSpPr>
            <p:cNvPr id="669" name="Freeform 667"/>
            <p:cNvSpPr>
              <a:spLocks/>
            </p:cNvSpPr>
            <p:nvPr/>
          </p:nvSpPr>
          <p:spPr bwMode="auto">
            <a:xfrm>
              <a:off x="3391" y="3072"/>
              <a:ext cx="44" cy="33"/>
            </a:xfrm>
            <a:custGeom>
              <a:avLst/>
              <a:gdLst>
                <a:gd name="T0" fmla="*/ 43 w 44"/>
                <a:gd name="T1" fmla="*/ 24 h 33"/>
                <a:gd name="T2" fmla="*/ 43 w 44"/>
                <a:gd name="T3" fmla="*/ 0 h 33"/>
                <a:gd name="T4" fmla="*/ 0 w 44"/>
                <a:gd name="T5" fmla="*/ 6 h 33"/>
                <a:gd name="T6" fmla="*/ 0 w 44"/>
                <a:gd name="T7" fmla="*/ 32 h 33"/>
                <a:gd name="T8" fmla="*/ 43 w 44"/>
                <a:gd name="T9" fmla="*/ 24 h 33"/>
                <a:gd name="T10" fmla="*/ 0 60000 65536"/>
                <a:gd name="T11" fmla="*/ 0 60000 65536"/>
                <a:gd name="T12" fmla="*/ 0 60000 65536"/>
                <a:gd name="T13" fmla="*/ 0 60000 65536"/>
                <a:gd name="T14" fmla="*/ 0 60000 65536"/>
                <a:gd name="T15" fmla="*/ 0 w 44"/>
                <a:gd name="T16" fmla="*/ 0 h 33"/>
                <a:gd name="T17" fmla="*/ 44 w 44"/>
                <a:gd name="T18" fmla="*/ 33 h 33"/>
              </a:gdLst>
              <a:ahLst/>
              <a:cxnLst>
                <a:cxn ang="T10">
                  <a:pos x="T0" y="T1"/>
                </a:cxn>
                <a:cxn ang="T11">
                  <a:pos x="T2" y="T3"/>
                </a:cxn>
                <a:cxn ang="T12">
                  <a:pos x="T4" y="T5"/>
                </a:cxn>
                <a:cxn ang="T13">
                  <a:pos x="T6" y="T7"/>
                </a:cxn>
                <a:cxn ang="T14">
                  <a:pos x="T8" y="T9"/>
                </a:cxn>
              </a:cxnLst>
              <a:rect l="T15" t="T16" r="T17" b="T18"/>
              <a:pathLst>
                <a:path w="44" h="33">
                  <a:moveTo>
                    <a:pt x="43" y="24"/>
                  </a:moveTo>
                  <a:lnTo>
                    <a:pt x="43" y="0"/>
                  </a:lnTo>
                  <a:lnTo>
                    <a:pt x="0" y="6"/>
                  </a:lnTo>
                  <a:lnTo>
                    <a:pt x="0" y="32"/>
                  </a:lnTo>
                  <a:lnTo>
                    <a:pt x="43" y="24"/>
                  </a:lnTo>
                </a:path>
              </a:pathLst>
            </a:custGeom>
            <a:noFill/>
            <a:ln w="12700" cap="rnd">
              <a:solidFill>
                <a:srgbClr val="000000"/>
              </a:solidFill>
              <a:round/>
              <a:headEnd type="none" w="sm" len="sm"/>
              <a:tailEnd type="none" w="sm" len="sm"/>
            </a:ln>
          </p:spPr>
          <p:txBody>
            <a:bodyPr/>
            <a:lstStyle/>
            <a:p>
              <a:endParaRPr lang="en-US" sz="2400"/>
            </a:p>
          </p:txBody>
        </p:sp>
        <p:sp>
          <p:nvSpPr>
            <p:cNvPr id="670" name="Freeform 668"/>
            <p:cNvSpPr>
              <a:spLocks/>
            </p:cNvSpPr>
            <p:nvPr/>
          </p:nvSpPr>
          <p:spPr bwMode="auto">
            <a:xfrm>
              <a:off x="3458" y="3089"/>
              <a:ext cx="48" cy="34"/>
            </a:xfrm>
            <a:custGeom>
              <a:avLst/>
              <a:gdLst>
                <a:gd name="T0" fmla="*/ 47 w 48"/>
                <a:gd name="T1" fmla="*/ 25 h 34"/>
                <a:gd name="T2" fmla="*/ 47 w 48"/>
                <a:gd name="T3" fmla="*/ 0 h 34"/>
                <a:gd name="T4" fmla="*/ 0 w 48"/>
                <a:gd name="T5" fmla="*/ 6 h 34"/>
                <a:gd name="T6" fmla="*/ 2 w 48"/>
                <a:gd name="T7" fmla="*/ 33 h 34"/>
                <a:gd name="T8" fmla="*/ 47 w 48"/>
                <a:gd name="T9" fmla="*/ 25 h 34"/>
                <a:gd name="T10" fmla="*/ 0 60000 65536"/>
                <a:gd name="T11" fmla="*/ 0 60000 65536"/>
                <a:gd name="T12" fmla="*/ 0 60000 65536"/>
                <a:gd name="T13" fmla="*/ 0 60000 65536"/>
                <a:gd name="T14" fmla="*/ 0 60000 65536"/>
                <a:gd name="T15" fmla="*/ 0 w 48"/>
                <a:gd name="T16" fmla="*/ 0 h 34"/>
                <a:gd name="T17" fmla="*/ 48 w 48"/>
                <a:gd name="T18" fmla="*/ 34 h 34"/>
              </a:gdLst>
              <a:ahLst/>
              <a:cxnLst>
                <a:cxn ang="T10">
                  <a:pos x="T0" y="T1"/>
                </a:cxn>
                <a:cxn ang="T11">
                  <a:pos x="T2" y="T3"/>
                </a:cxn>
                <a:cxn ang="T12">
                  <a:pos x="T4" y="T5"/>
                </a:cxn>
                <a:cxn ang="T13">
                  <a:pos x="T6" y="T7"/>
                </a:cxn>
                <a:cxn ang="T14">
                  <a:pos x="T8" y="T9"/>
                </a:cxn>
              </a:cxnLst>
              <a:rect l="T15" t="T16" r="T17" b="T18"/>
              <a:pathLst>
                <a:path w="48" h="34">
                  <a:moveTo>
                    <a:pt x="47" y="25"/>
                  </a:moveTo>
                  <a:lnTo>
                    <a:pt x="47" y="0"/>
                  </a:lnTo>
                  <a:lnTo>
                    <a:pt x="0" y="6"/>
                  </a:lnTo>
                  <a:lnTo>
                    <a:pt x="2" y="33"/>
                  </a:lnTo>
                  <a:lnTo>
                    <a:pt x="47" y="25"/>
                  </a:lnTo>
                </a:path>
              </a:pathLst>
            </a:custGeom>
            <a:solidFill>
              <a:srgbClr val="6060BD"/>
            </a:solidFill>
            <a:ln w="9525" cap="rnd">
              <a:noFill/>
              <a:round/>
              <a:headEnd/>
              <a:tailEnd/>
            </a:ln>
          </p:spPr>
          <p:txBody>
            <a:bodyPr/>
            <a:lstStyle/>
            <a:p>
              <a:endParaRPr lang="en-US" sz="2400"/>
            </a:p>
          </p:txBody>
        </p:sp>
        <p:sp>
          <p:nvSpPr>
            <p:cNvPr id="671" name="Freeform 669"/>
            <p:cNvSpPr>
              <a:spLocks/>
            </p:cNvSpPr>
            <p:nvPr/>
          </p:nvSpPr>
          <p:spPr bwMode="auto">
            <a:xfrm>
              <a:off x="3458" y="3089"/>
              <a:ext cx="48" cy="34"/>
            </a:xfrm>
            <a:custGeom>
              <a:avLst/>
              <a:gdLst>
                <a:gd name="T0" fmla="*/ 47 w 48"/>
                <a:gd name="T1" fmla="*/ 25 h 34"/>
                <a:gd name="T2" fmla="*/ 47 w 48"/>
                <a:gd name="T3" fmla="*/ 0 h 34"/>
                <a:gd name="T4" fmla="*/ 0 w 48"/>
                <a:gd name="T5" fmla="*/ 6 h 34"/>
                <a:gd name="T6" fmla="*/ 2 w 48"/>
                <a:gd name="T7" fmla="*/ 33 h 34"/>
                <a:gd name="T8" fmla="*/ 47 w 48"/>
                <a:gd name="T9" fmla="*/ 25 h 34"/>
                <a:gd name="T10" fmla="*/ 0 60000 65536"/>
                <a:gd name="T11" fmla="*/ 0 60000 65536"/>
                <a:gd name="T12" fmla="*/ 0 60000 65536"/>
                <a:gd name="T13" fmla="*/ 0 60000 65536"/>
                <a:gd name="T14" fmla="*/ 0 60000 65536"/>
                <a:gd name="T15" fmla="*/ 0 w 48"/>
                <a:gd name="T16" fmla="*/ 0 h 34"/>
                <a:gd name="T17" fmla="*/ 48 w 48"/>
                <a:gd name="T18" fmla="*/ 34 h 34"/>
              </a:gdLst>
              <a:ahLst/>
              <a:cxnLst>
                <a:cxn ang="T10">
                  <a:pos x="T0" y="T1"/>
                </a:cxn>
                <a:cxn ang="T11">
                  <a:pos x="T2" y="T3"/>
                </a:cxn>
                <a:cxn ang="T12">
                  <a:pos x="T4" y="T5"/>
                </a:cxn>
                <a:cxn ang="T13">
                  <a:pos x="T6" y="T7"/>
                </a:cxn>
                <a:cxn ang="T14">
                  <a:pos x="T8" y="T9"/>
                </a:cxn>
              </a:cxnLst>
              <a:rect l="T15" t="T16" r="T17" b="T18"/>
              <a:pathLst>
                <a:path w="48" h="34">
                  <a:moveTo>
                    <a:pt x="47" y="25"/>
                  </a:moveTo>
                  <a:lnTo>
                    <a:pt x="47" y="0"/>
                  </a:lnTo>
                  <a:lnTo>
                    <a:pt x="0" y="6"/>
                  </a:lnTo>
                  <a:lnTo>
                    <a:pt x="2" y="33"/>
                  </a:lnTo>
                  <a:lnTo>
                    <a:pt x="47" y="25"/>
                  </a:lnTo>
                </a:path>
              </a:pathLst>
            </a:custGeom>
            <a:noFill/>
            <a:ln w="12700" cap="rnd">
              <a:solidFill>
                <a:srgbClr val="000000"/>
              </a:solidFill>
              <a:round/>
              <a:headEnd type="none" w="sm" len="sm"/>
              <a:tailEnd type="none" w="sm" len="sm"/>
            </a:ln>
          </p:spPr>
          <p:txBody>
            <a:bodyPr/>
            <a:lstStyle/>
            <a:p>
              <a:endParaRPr lang="en-US" sz="2400"/>
            </a:p>
          </p:txBody>
        </p:sp>
        <p:sp>
          <p:nvSpPr>
            <p:cNvPr id="672" name="Freeform 670"/>
            <p:cNvSpPr>
              <a:spLocks/>
            </p:cNvSpPr>
            <p:nvPr/>
          </p:nvSpPr>
          <p:spPr bwMode="auto">
            <a:xfrm>
              <a:off x="3538" y="3107"/>
              <a:ext cx="48" cy="39"/>
            </a:xfrm>
            <a:custGeom>
              <a:avLst/>
              <a:gdLst>
                <a:gd name="T0" fmla="*/ 47 w 48"/>
                <a:gd name="T1" fmla="*/ 28 h 39"/>
                <a:gd name="T2" fmla="*/ 47 w 48"/>
                <a:gd name="T3" fmla="*/ 0 h 39"/>
                <a:gd name="T4" fmla="*/ 0 w 48"/>
                <a:gd name="T5" fmla="*/ 7 h 39"/>
                <a:gd name="T6" fmla="*/ 0 w 48"/>
                <a:gd name="T7" fmla="*/ 38 h 39"/>
                <a:gd name="T8" fmla="*/ 47 w 48"/>
                <a:gd name="T9" fmla="*/ 28 h 39"/>
                <a:gd name="T10" fmla="*/ 0 60000 65536"/>
                <a:gd name="T11" fmla="*/ 0 60000 65536"/>
                <a:gd name="T12" fmla="*/ 0 60000 65536"/>
                <a:gd name="T13" fmla="*/ 0 60000 65536"/>
                <a:gd name="T14" fmla="*/ 0 60000 65536"/>
                <a:gd name="T15" fmla="*/ 0 w 48"/>
                <a:gd name="T16" fmla="*/ 0 h 39"/>
                <a:gd name="T17" fmla="*/ 48 w 48"/>
                <a:gd name="T18" fmla="*/ 39 h 39"/>
              </a:gdLst>
              <a:ahLst/>
              <a:cxnLst>
                <a:cxn ang="T10">
                  <a:pos x="T0" y="T1"/>
                </a:cxn>
                <a:cxn ang="T11">
                  <a:pos x="T2" y="T3"/>
                </a:cxn>
                <a:cxn ang="T12">
                  <a:pos x="T4" y="T5"/>
                </a:cxn>
                <a:cxn ang="T13">
                  <a:pos x="T6" y="T7"/>
                </a:cxn>
                <a:cxn ang="T14">
                  <a:pos x="T8" y="T9"/>
                </a:cxn>
              </a:cxnLst>
              <a:rect l="T15" t="T16" r="T17" b="T18"/>
              <a:pathLst>
                <a:path w="48" h="39">
                  <a:moveTo>
                    <a:pt x="47" y="28"/>
                  </a:moveTo>
                  <a:lnTo>
                    <a:pt x="47" y="0"/>
                  </a:lnTo>
                  <a:lnTo>
                    <a:pt x="0" y="7"/>
                  </a:lnTo>
                  <a:lnTo>
                    <a:pt x="0" y="38"/>
                  </a:lnTo>
                  <a:lnTo>
                    <a:pt x="47" y="28"/>
                  </a:lnTo>
                </a:path>
              </a:pathLst>
            </a:custGeom>
            <a:solidFill>
              <a:srgbClr val="6060BD"/>
            </a:solidFill>
            <a:ln w="9525" cap="rnd">
              <a:noFill/>
              <a:round/>
              <a:headEnd/>
              <a:tailEnd/>
            </a:ln>
          </p:spPr>
          <p:txBody>
            <a:bodyPr/>
            <a:lstStyle/>
            <a:p>
              <a:endParaRPr lang="en-US" sz="2400"/>
            </a:p>
          </p:txBody>
        </p:sp>
        <p:sp>
          <p:nvSpPr>
            <p:cNvPr id="673" name="Freeform 671"/>
            <p:cNvSpPr>
              <a:spLocks/>
            </p:cNvSpPr>
            <p:nvPr/>
          </p:nvSpPr>
          <p:spPr bwMode="auto">
            <a:xfrm>
              <a:off x="3538" y="3107"/>
              <a:ext cx="48" cy="39"/>
            </a:xfrm>
            <a:custGeom>
              <a:avLst/>
              <a:gdLst>
                <a:gd name="T0" fmla="*/ 47 w 48"/>
                <a:gd name="T1" fmla="*/ 28 h 39"/>
                <a:gd name="T2" fmla="*/ 47 w 48"/>
                <a:gd name="T3" fmla="*/ 0 h 39"/>
                <a:gd name="T4" fmla="*/ 0 w 48"/>
                <a:gd name="T5" fmla="*/ 7 h 39"/>
                <a:gd name="T6" fmla="*/ 0 w 48"/>
                <a:gd name="T7" fmla="*/ 38 h 39"/>
                <a:gd name="T8" fmla="*/ 47 w 48"/>
                <a:gd name="T9" fmla="*/ 28 h 39"/>
                <a:gd name="T10" fmla="*/ 0 60000 65536"/>
                <a:gd name="T11" fmla="*/ 0 60000 65536"/>
                <a:gd name="T12" fmla="*/ 0 60000 65536"/>
                <a:gd name="T13" fmla="*/ 0 60000 65536"/>
                <a:gd name="T14" fmla="*/ 0 60000 65536"/>
                <a:gd name="T15" fmla="*/ 0 w 48"/>
                <a:gd name="T16" fmla="*/ 0 h 39"/>
                <a:gd name="T17" fmla="*/ 48 w 48"/>
                <a:gd name="T18" fmla="*/ 39 h 39"/>
              </a:gdLst>
              <a:ahLst/>
              <a:cxnLst>
                <a:cxn ang="T10">
                  <a:pos x="T0" y="T1"/>
                </a:cxn>
                <a:cxn ang="T11">
                  <a:pos x="T2" y="T3"/>
                </a:cxn>
                <a:cxn ang="T12">
                  <a:pos x="T4" y="T5"/>
                </a:cxn>
                <a:cxn ang="T13">
                  <a:pos x="T6" y="T7"/>
                </a:cxn>
                <a:cxn ang="T14">
                  <a:pos x="T8" y="T9"/>
                </a:cxn>
              </a:cxnLst>
              <a:rect l="T15" t="T16" r="T17" b="T18"/>
              <a:pathLst>
                <a:path w="48" h="39">
                  <a:moveTo>
                    <a:pt x="47" y="28"/>
                  </a:moveTo>
                  <a:lnTo>
                    <a:pt x="47" y="0"/>
                  </a:lnTo>
                  <a:lnTo>
                    <a:pt x="0" y="7"/>
                  </a:lnTo>
                  <a:lnTo>
                    <a:pt x="0" y="38"/>
                  </a:lnTo>
                  <a:lnTo>
                    <a:pt x="47" y="28"/>
                  </a:lnTo>
                </a:path>
              </a:pathLst>
            </a:custGeom>
            <a:noFill/>
            <a:ln w="12700" cap="rnd">
              <a:solidFill>
                <a:srgbClr val="000000"/>
              </a:solidFill>
              <a:round/>
              <a:headEnd type="none" w="sm" len="sm"/>
              <a:tailEnd type="none" w="sm" len="sm"/>
            </a:ln>
          </p:spPr>
          <p:txBody>
            <a:bodyPr/>
            <a:lstStyle/>
            <a:p>
              <a:endParaRPr lang="en-US" sz="2400"/>
            </a:p>
          </p:txBody>
        </p:sp>
        <p:sp>
          <p:nvSpPr>
            <p:cNvPr id="674" name="Freeform 672"/>
            <p:cNvSpPr>
              <a:spLocks/>
            </p:cNvSpPr>
            <p:nvPr/>
          </p:nvSpPr>
          <p:spPr bwMode="auto">
            <a:xfrm>
              <a:off x="3256" y="3040"/>
              <a:ext cx="64" cy="17"/>
            </a:xfrm>
            <a:custGeom>
              <a:avLst/>
              <a:gdLst>
                <a:gd name="T0" fmla="*/ 63 w 64"/>
                <a:gd name="T1" fmla="*/ 9 h 17"/>
                <a:gd name="T2" fmla="*/ 24 w 64"/>
                <a:gd name="T3" fmla="*/ 16 h 17"/>
                <a:gd name="T4" fmla="*/ 0 w 64"/>
                <a:gd name="T5" fmla="*/ 6 h 17"/>
                <a:gd name="T6" fmla="*/ 38 w 64"/>
                <a:gd name="T7" fmla="*/ 0 h 17"/>
                <a:gd name="T8" fmla="*/ 63 w 64"/>
                <a:gd name="T9" fmla="*/ 9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9"/>
                  </a:moveTo>
                  <a:lnTo>
                    <a:pt x="24" y="16"/>
                  </a:lnTo>
                  <a:lnTo>
                    <a:pt x="0" y="6"/>
                  </a:lnTo>
                  <a:lnTo>
                    <a:pt x="38" y="0"/>
                  </a:lnTo>
                  <a:lnTo>
                    <a:pt x="63" y="9"/>
                  </a:lnTo>
                </a:path>
              </a:pathLst>
            </a:custGeom>
            <a:solidFill>
              <a:srgbClr val="40407F"/>
            </a:solidFill>
            <a:ln w="9525" cap="rnd">
              <a:noFill/>
              <a:round/>
              <a:headEnd/>
              <a:tailEnd/>
            </a:ln>
          </p:spPr>
          <p:txBody>
            <a:bodyPr/>
            <a:lstStyle/>
            <a:p>
              <a:endParaRPr lang="en-US" sz="2400"/>
            </a:p>
          </p:txBody>
        </p:sp>
        <p:sp>
          <p:nvSpPr>
            <p:cNvPr id="675" name="Freeform 673"/>
            <p:cNvSpPr>
              <a:spLocks/>
            </p:cNvSpPr>
            <p:nvPr/>
          </p:nvSpPr>
          <p:spPr bwMode="auto">
            <a:xfrm>
              <a:off x="3256" y="3040"/>
              <a:ext cx="64" cy="17"/>
            </a:xfrm>
            <a:custGeom>
              <a:avLst/>
              <a:gdLst>
                <a:gd name="T0" fmla="*/ 63 w 64"/>
                <a:gd name="T1" fmla="*/ 9 h 17"/>
                <a:gd name="T2" fmla="*/ 24 w 64"/>
                <a:gd name="T3" fmla="*/ 16 h 17"/>
                <a:gd name="T4" fmla="*/ 0 w 64"/>
                <a:gd name="T5" fmla="*/ 6 h 17"/>
                <a:gd name="T6" fmla="*/ 38 w 64"/>
                <a:gd name="T7" fmla="*/ 0 h 17"/>
                <a:gd name="T8" fmla="*/ 63 w 64"/>
                <a:gd name="T9" fmla="*/ 9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9"/>
                  </a:moveTo>
                  <a:lnTo>
                    <a:pt x="24" y="16"/>
                  </a:lnTo>
                  <a:lnTo>
                    <a:pt x="0" y="6"/>
                  </a:lnTo>
                  <a:lnTo>
                    <a:pt x="38" y="0"/>
                  </a:lnTo>
                  <a:lnTo>
                    <a:pt x="63" y="9"/>
                  </a:lnTo>
                </a:path>
              </a:pathLst>
            </a:custGeom>
            <a:noFill/>
            <a:ln w="12700" cap="rnd">
              <a:solidFill>
                <a:srgbClr val="000000"/>
              </a:solidFill>
              <a:round/>
              <a:headEnd type="none" w="sm" len="sm"/>
              <a:tailEnd type="none" w="sm" len="sm"/>
            </a:ln>
          </p:spPr>
          <p:txBody>
            <a:bodyPr/>
            <a:lstStyle/>
            <a:p>
              <a:endParaRPr lang="en-US" sz="2400"/>
            </a:p>
          </p:txBody>
        </p:sp>
        <p:sp>
          <p:nvSpPr>
            <p:cNvPr id="676" name="Freeform 674"/>
            <p:cNvSpPr>
              <a:spLocks/>
            </p:cNvSpPr>
            <p:nvPr/>
          </p:nvSpPr>
          <p:spPr bwMode="auto">
            <a:xfrm>
              <a:off x="3304" y="3007"/>
              <a:ext cx="68" cy="17"/>
            </a:xfrm>
            <a:custGeom>
              <a:avLst/>
              <a:gdLst>
                <a:gd name="T0" fmla="*/ 67 w 68"/>
                <a:gd name="T1" fmla="*/ 10 h 17"/>
                <a:gd name="T2" fmla="*/ 26 w 68"/>
                <a:gd name="T3" fmla="*/ 16 h 17"/>
                <a:gd name="T4" fmla="*/ 0 w 68"/>
                <a:gd name="T5" fmla="*/ 7 h 17"/>
                <a:gd name="T6" fmla="*/ 40 w 68"/>
                <a:gd name="T7" fmla="*/ 0 h 17"/>
                <a:gd name="T8" fmla="*/ 67 w 68"/>
                <a:gd name="T9" fmla="*/ 10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10"/>
                  </a:moveTo>
                  <a:lnTo>
                    <a:pt x="26" y="16"/>
                  </a:lnTo>
                  <a:lnTo>
                    <a:pt x="0" y="7"/>
                  </a:lnTo>
                  <a:lnTo>
                    <a:pt x="40" y="0"/>
                  </a:lnTo>
                  <a:lnTo>
                    <a:pt x="67" y="10"/>
                  </a:lnTo>
                </a:path>
              </a:pathLst>
            </a:custGeom>
            <a:solidFill>
              <a:srgbClr val="40407F"/>
            </a:solidFill>
            <a:ln w="9525" cap="rnd">
              <a:noFill/>
              <a:round/>
              <a:headEnd/>
              <a:tailEnd/>
            </a:ln>
          </p:spPr>
          <p:txBody>
            <a:bodyPr/>
            <a:lstStyle/>
            <a:p>
              <a:endParaRPr lang="en-US" sz="2400"/>
            </a:p>
          </p:txBody>
        </p:sp>
        <p:sp>
          <p:nvSpPr>
            <p:cNvPr id="677" name="Freeform 675"/>
            <p:cNvSpPr>
              <a:spLocks/>
            </p:cNvSpPr>
            <p:nvPr/>
          </p:nvSpPr>
          <p:spPr bwMode="auto">
            <a:xfrm>
              <a:off x="3304" y="3007"/>
              <a:ext cx="68" cy="17"/>
            </a:xfrm>
            <a:custGeom>
              <a:avLst/>
              <a:gdLst>
                <a:gd name="T0" fmla="*/ 67 w 68"/>
                <a:gd name="T1" fmla="*/ 10 h 17"/>
                <a:gd name="T2" fmla="*/ 26 w 68"/>
                <a:gd name="T3" fmla="*/ 16 h 17"/>
                <a:gd name="T4" fmla="*/ 0 w 68"/>
                <a:gd name="T5" fmla="*/ 7 h 17"/>
                <a:gd name="T6" fmla="*/ 40 w 68"/>
                <a:gd name="T7" fmla="*/ 0 h 17"/>
                <a:gd name="T8" fmla="*/ 67 w 68"/>
                <a:gd name="T9" fmla="*/ 10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10"/>
                  </a:moveTo>
                  <a:lnTo>
                    <a:pt x="26" y="16"/>
                  </a:lnTo>
                  <a:lnTo>
                    <a:pt x="0" y="7"/>
                  </a:lnTo>
                  <a:lnTo>
                    <a:pt x="40" y="0"/>
                  </a:lnTo>
                  <a:lnTo>
                    <a:pt x="67" y="10"/>
                  </a:lnTo>
                </a:path>
              </a:pathLst>
            </a:custGeom>
            <a:noFill/>
            <a:ln w="12700" cap="rnd">
              <a:solidFill>
                <a:srgbClr val="000000"/>
              </a:solidFill>
              <a:round/>
              <a:headEnd type="none" w="sm" len="sm"/>
              <a:tailEnd type="none" w="sm" len="sm"/>
            </a:ln>
          </p:spPr>
          <p:txBody>
            <a:bodyPr/>
            <a:lstStyle/>
            <a:p>
              <a:endParaRPr lang="en-US" sz="2400"/>
            </a:p>
          </p:txBody>
        </p:sp>
        <p:sp>
          <p:nvSpPr>
            <p:cNvPr id="678" name="Freeform 676"/>
            <p:cNvSpPr>
              <a:spLocks/>
            </p:cNvSpPr>
            <p:nvPr/>
          </p:nvSpPr>
          <p:spPr bwMode="auto">
            <a:xfrm>
              <a:off x="3359" y="3065"/>
              <a:ext cx="76" cy="17"/>
            </a:xfrm>
            <a:custGeom>
              <a:avLst/>
              <a:gdLst>
                <a:gd name="T0" fmla="*/ 75 w 76"/>
                <a:gd name="T1" fmla="*/ 8 h 17"/>
                <a:gd name="T2" fmla="*/ 31 w 76"/>
                <a:gd name="T3" fmla="*/ 16 h 17"/>
                <a:gd name="T4" fmla="*/ 0 w 76"/>
                <a:gd name="T5" fmla="*/ 6 h 17"/>
                <a:gd name="T6" fmla="*/ 43 w 76"/>
                <a:gd name="T7" fmla="*/ 0 h 17"/>
                <a:gd name="T8" fmla="*/ 75 w 76"/>
                <a:gd name="T9" fmla="*/ 8 h 17"/>
                <a:gd name="T10" fmla="*/ 0 60000 65536"/>
                <a:gd name="T11" fmla="*/ 0 60000 65536"/>
                <a:gd name="T12" fmla="*/ 0 60000 65536"/>
                <a:gd name="T13" fmla="*/ 0 60000 65536"/>
                <a:gd name="T14" fmla="*/ 0 60000 65536"/>
                <a:gd name="T15" fmla="*/ 0 w 76"/>
                <a:gd name="T16" fmla="*/ 0 h 17"/>
                <a:gd name="T17" fmla="*/ 76 w 76"/>
                <a:gd name="T18" fmla="*/ 17 h 17"/>
              </a:gdLst>
              <a:ahLst/>
              <a:cxnLst>
                <a:cxn ang="T10">
                  <a:pos x="T0" y="T1"/>
                </a:cxn>
                <a:cxn ang="T11">
                  <a:pos x="T2" y="T3"/>
                </a:cxn>
                <a:cxn ang="T12">
                  <a:pos x="T4" y="T5"/>
                </a:cxn>
                <a:cxn ang="T13">
                  <a:pos x="T6" y="T7"/>
                </a:cxn>
                <a:cxn ang="T14">
                  <a:pos x="T8" y="T9"/>
                </a:cxn>
              </a:cxnLst>
              <a:rect l="T15" t="T16" r="T17" b="T18"/>
              <a:pathLst>
                <a:path w="76" h="17">
                  <a:moveTo>
                    <a:pt x="75" y="8"/>
                  </a:moveTo>
                  <a:lnTo>
                    <a:pt x="31" y="16"/>
                  </a:lnTo>
                  <a:lnTo>
                    <a:pt x="0" y="6"/>
                  </a:lnTo>
                  <a:lnTo>
                    <a:pt x="43" y="0"/>
                  </a:lnTo>
                  <a:lnTo>
                    <a:pt x="75" y="8"/>
                  </a:lnTo>
                </a:path>
              </a:pathLst>
            </a:custGeom>
            <a:solidFill>
              <a:srgbClr val="40407F"/>
            </a:solidFill>
            <a:ln w="9525" cap="rnd">
              <a:noFill/>
              <a:round/>
              <a:headEnd/>
              <a:tailEnd/>
            </a:ln>
          </p:spPr>
          <p:txBody>
            <a:bodyPr/>
            <a:lstStyle/>
            <a:p>
              <a:endParaRPr lang="en-US" sz="2400"/>
            </a:p>
          </p:txBody>
        </p:sp>
        <p:sp>
          <p:nvSpPr>
            <p:cNvPr id="679" name="Freeform 677"/>
            <p:cNvSpPr>
              <a:spLocks/>
            </p:cNvSpPr>
            <p:nvPr/>
          </p:nvSpPr>
          <p:spPr bwMode="auto">
            <a:xfrm>
              <a:off x="3359" y="3065"/>
              <a:ext cx="76" cy="17"/>
            </a:xfrm>
            <a:custGeom>
              <a:avLst/>
              <a:gdLst>
                <a:gd name="T0" fmla="*/ 75 w 76"/>
                <a:gd name="T1" fmla="*/ 8 h 17"/>
                <a:gd name="T2" fmla="*/ 31 w 76"/>
                <a:gd name="T3" fmla="*/ 16 h 17"/>
                <a:gd name="T4" fmla="*/ 0 w 76"/>
                <a:gd name="T5" fmla="*/ 6 h 17"/>
                <a:gd name="T6" fmla="*/ 43 w 76"/>
                <a:gd name="T7" fmla="*/ 0 h 17"/>
                <a:gd name="T8" fmla="*/ 75 w 76"/>
                <a:gd name="T9" fmla="*/ 8 h 17"/>
                <a:gd name="T10" fmla="*/ 0 60000 65536"/>
                <a:gd name="T11" fmla="*/ 0 60000 65536"/>
                <a:gd name="T12" fmla="*/ 0 60000 65536"/>
                <a:gd name="T13" fmla="*/ 0 60000 65536"/>
                <a:gd name="T14" fmla="*/ 0 60000 65536"/>
                <a:gd name="T15" fmla="*/ 0 w 76"/>
                <a:gd name="T16" fmla="*/ 0 h 17"/>
                <a:gd name="T17" fmla="*/ 76 w 76"/>
                <a:gd name="T18" fmla="*/ 17 h 17"/>
              </a:gdLst>
              <a:ahLst/>
              <a:cxnLst>
                <a:cxn ang="T10">
                  <a:pos x="T0" y="T1"/>
                </a:cxn>
                <a:cxn ang="T11">
                  <a:pos x="T2" y="T3"/>
                </a:cxn>
                <a:cxn ang="T12">
                  <a:pos x="T4" y="T5"/>
                </a:cxn>
                <a:cxn ang="T13">
                  <a:pos x="T6" y="T7"/>
                </a:cxn>
                <a:cxn ang="T14">
                  <a:pos x="T8" y="T9"/>
                </a:cxn>
              </a:cxnLst>
              <a:rect l="T15" t="T16" r="T17" b="T18"/>
              <a:pathLst>
                <a:path w="76" h="17">
                  <a:moveTo>
                    <a:pt x="75" y="8"/>
                  </a:moveTo>
                  <a:lnTo>
                    <a:pt x="31" y="16"/>
                  </a:lnTo>
                  <a:lnTo>
                    <a:pt x="0" y="6"/>
                  </a:lnTo>
                  <a:lnTo>
                    <a:pt x="43" y="0"/>
                  </a:lnTo>
                  <a:lnTo>
                    <a:pt x="75" y="8"/>
                  </a:lnTo>
                </a:path>
              </a:pathLst>
            </a:custGeom>
            <a:noFill/>
            <a:ln w="12700" cap="rnd">
              <a:solidFill>
                <a:srgbClr val="000000"/>
              </a:solidFill>
              <a:round/>
              <a:headEnd type="none" w="sm" len="sm"/>
              <a:tailEnd type="none" w="sm" len="sm"/>
            </a:ln>
          </p:spPr>
          <p:txBody>
            <a:bodyPr/>
            <a:lstStyle/>
            <a:p>
              <a:endParaRPr lang="en-US" sz="2400"/>
            </a:p>
          </p:txBody>
        </p:sp>
        <p:sp>
          <p:nvSpPr>
            <p:cNvPr id="680" name="Freeform 678"/>
            <p:cNvSpPr>
              <a:spLocks/>
            </p:cNvSpPr>
            <p:nvPr/>
          </p:nvSpPr>
          <p:spPr bwMode="auto">
            <a:xfrm>
              <a:off x="3426" y="3080"/>
              <a:ext cx="81" cy="17"/>
            </a:xfrm>
            <a:custGeom>
              <a:avLst/>
              <a:gdLst>
                <a:gd name="T0" fmla="*/ 80 w 81"/>
                <a:gd name="T1" fmla="*/ 9 h 17"/>
                <a:gd name="T2" fmla="*/ 33 w 81"/>
                <a:gd name="T3" fmla="*/ 16 h 17"/>
                <a:gd name="T4" fmla="*/ 0 w 81"/>
                <a:gd name="T5" fmla="*/ 5 h 17"/>
                <a:gd name="T6" fmla="*/ 43 w 81"/>
                <a:gd name="T7" fmla="*/ 0 h 17"/>
                <a:gd name="T8" fmla="*/ 80 w 81"/>
                <a:gd name="T9" fmla="*/ 9 h 17"/>
                <a:gd name="T10" fmla="*/ 0 60000 65536"/>
                <a:gd name="T11" fmla="*/ 0 60000 65536"/>
                <a:gd name="T12" fmla="*/ 0 60000 65536"/>
                <a:gd name="T13" fmla="*/ 0 60000 65536"/>
                <a:gd name="T14" fmla="*/ 0 60000 65536"/>
                <a:gd name="T15" fmla="*/ 0 w 81"/>
                <a:gd name="T16" fmla="*/ 0 h 17"/>
                <a:gd name="T17" fmla="*/ 81 w 81"/>
                <a:gd name="T18" fmla="*/ 17 h 17"/>
              </a:gdLst>
              <a:ahLst/>
              <a:cxnLst>
                <a:cxn ang="T10">
                  <a:pos x="T0" y="T1"/>
                </a:cxn>
                <a:cxn ang="T11">
                  <a:pos x="T2" y="T3"/>
                </a:cxn>
                <a:cxn ang="T12">
                  <a:pos x="T4" y="T5"/>
                </a:cxn>
                <a:cxn ang="T13">
                  <a:pos x="T6" y="T7"/>
                </a:cxn>
                <a:cxn ang="T14">
                  <a:pos x="T8" y="T9"/>
                </a:cxn>
              </a:cxnLst>
              <a:rect l="T15" t="T16" r="T17" b="T18"/>
              <a:pathLst>
                <a:path w="81" h="17">
                  <a:moveTo>
                    <a:pt x="80" y="9"/>
                  </a:moveTo>
                  <a:lnTo>
                    <a:pt x="33" y="16"/>
                  </a:lnTo>
                  <a:lnTo>
                    <a:pt x="0" y="5"/>
                  </a:lnTo>
                  <a:lnTo>
                    <a:pt x="43" y="0"/>
                  </a:lnTo>
                  <a:lnTo>
                    <a:pt x="80" y="9"/>
                  </a:lnTo>
                </a:path>
              </a:pathLst>
            </a:custGeom>
            <a:solidFill>
              <a:srgbClr val="40407F"/>
            </a:solidFill>
            <a:ln w="9525" cap="rnd">
              <a:noFill/>
              <a:round/>
              <a:headEnd/>
              <a:tailEnd/>
            </a:ln>
          </p:spPr>
          <p:txBody>
            <a:bodyPr/>
            <a:lstStyle/>
            <a:p>
              <a:endParaRPr lang="en-US" sz="2400"/>
            </a:p>
          </p:txBody>
        </p:sp>
        <p:sp>
          <p:nvSpPr>
            <p:cNvPr id="681" name="Freeform 679"/>
            <p:cNvSpPr>
              <a:spLocks/>
            </p:cNvSpPr>
            <p:nvPr/>
          </p:nvSpPr>
          <p:spPr bwMode="auto">
            <a:xfrm>
              <a:off x="3426" y="3080"/>
              <a:ext cx="81" cy="17"/>
            </a:xfrm>
            <a:custGeom>
              <a:avLst/>
              <a:gdLst>
                <a:gd name="T0" fmla="*/ 80 w 81"/>
                <a:gd name="T1" fmla="*/ 9 h 17"/>
                <a:gd name="T2" fmla="*/ 33 w 81"/>
                <a:gd name="T3" fmla="*/ 16 h 17"/>
                <a:gd name="T4" fmla="*/ 0 w 81"/>
                <a:gd name="T5" fmla="*/ 5 h 17"/>
                <a:gd name="T6" fmla="*/ 43 w 81"/>
                <a:gd name="T7" fmla="*/ 0 h 17"/>
                <a:gd name="T8" fmla="*/ 80 w 81"/>
                <a:gd name="T9" fmla="*/ 9 h 17"/>
                <a:gd name="T10" fmla="*/ 0 60000 65536"/>
                <a:gd name="T11" fmla="*/ 0 60000 65536"/>
                <a:gd name="T12" fmla="*/ 0 60000 65536"/>
                <a:gd name="T13" fmla="*/ 0 60000 65536"/>
                <a:gd name="T14" fmla="*/ 0 60000 65536"/>
                <a:gd name="T15" fmla="*/ 0 w 81"/>
                <a:gd name="T16" fmla="*/ 0 h 17"/>
                <a:gd name="T17" fmla="*/ 81 w 81"/>
                <a:gd name="T18" fmla="*/ 17 h 17"/>
              </a:gdLst>
              <a:ahLst/>
              <a:cxnLst>
                <a:cxn ang="T10">
                  <a:pos x="T0" y="T1"/>
                </a:cxn>
                <a:cxn ang="T11">
                  <a:pos x="T2" y="T3"/>
                </a:cxn>
                <a:cxn ang="T12">
                  <a:pos x="T4" y="T5"/>
                </a:cxn>
                <a:cxn ang="T13">
                  <a:pos x="T6" y="T7"/>
                </a:cxn>
                <a:cxn ang="T14">
                  <a:pos x="T8" y="T9"/>
                </a:cxn>
              </a:cxnLst>
              <a:rect l="T15" t="T16" r="T17" b="T18"/>
              <a:pathLst>
                <a:path w="81" h="17">
                  <a:moveTo>
                    <a:pt x="80" y="9"/>
                  </a:moveTo>
                  <a:lnTo>
                    <a:pt x="33" y="16"/>
                  </a:lnTo>
                  <a:lnTo>
                    <a:pt x="0" y="5"/>
                  </a:lnTo>
                  <a:lnTo>
                    <a:pt x="43" y="0"/>
                  </a:lnTo>
                  <a:lnTo>
                    <a:pt x="80" y="9"/>
                  </a:lnTo>
                </a:path>
              </a:pathLst>
            </a:custGeom>
            <a:noFill/>
            <a:ln w="12700" cap="rnd">
              <a:solidFill>
                <a:srgbClr val="000000"/>
              </a:solidFill>
              <a:round/>
              <a:headEnd type="none" w="sm" len="sm"/>
              <a:tailEnd type="none" w="sm" len="sm"/>
            </a:ln>
          </p:spPr>
          <p:txBody>
            <a:bodyPr/>
            <a:lstStyle/>
            <a:p>
              <a:endParaRPr lang="en-US" sz="2400"/>
            </a:p>
          </p:txBody>
        </p:sp>
        <p:sp>
          <p:nvSpPr>
            <p:cNvPr id="682" name="Freeform 680"/>
            <p:cNvSpPr>
              <a:spLocks/>
            </p:cNvSpPr>
            <p:nvPr/>
          </p:nvSpPr>
          <p:spPr bwMode="auto">
            <a:xfrm>
              <a:off x="3498" y="3098"/>
              <a:ext cx="89" cy="18"/>
            </a:xfrm>
            <a:custGeom>
              <a:avLst/>
              <a:gdLst>
                <a:gd name="T0" fmla="*/ 88 w 89"/>
                <a:gd name="T1" fmla="*/ 8 h 18"/>
                <a:gd name="T2" fmla="*/ 41 w 89"/>
                <a:gd name="T3" fmla="*/ 17 h 18"/>
                <a:gd name="T4" fmla="*/ 0 w 89"/>
                <a:gd name="T5" fmla="*/ 8 h 18"/>
                <a:gd name="T6" fmla="*/ 46 w 89"/>
                <a:gd name="T7" fmla="*/ 0 h 18"/>
                <a:gd name="T8" fmla="*/ 88 w 89"/>
                <a:gd name="T9" fmla="*/ 8 h 18"/>
                <a:gd name="T10" fmla="*/ 0 60000 65536"/>
                <a:gd name="T11" fmla="*/ 0 60000 65536"/>
                <a:gd name="T12" fmla="*/ 0 60000 65536"/>
                <a:gd name="T13" fmla="*/ 0 60000 65536"/>
                <a:gd name="T14" fmla="*/ 0 60000 65536"/>
                <a:gd name="T15" fmla="*/ 0 w 89"/>
                <a:gd name="T16" fmla="*/ 0 h 18"/>
                <a:gd name="T17" fmla="*/ 89 w 89"/>
                <a:gd name="T18" fmla="*/ 18 h 18"/>
              </a:gdLst>
              <a:ahLst/>
              <a:cxnLst>
                <a:cxn ang="T10">
                  <a:pos x="T0" y="T1"/>
                </a:cxn>
                <a:cxn ang="T11">
                  <a:pos x="T2" y="T3"/>
                </a:cxn>
                <a:cxn ang="T12">
                  <a:pos x="T4" y="T5"/>
                </a:cxn>
                <a:cxn ang="T13">
                  <a:pos x="T6" y="T7"/>
                </a:cxn>
                <a:cxn ang="T14">
                  <a:pos x="T8" y="T9"/>
                </a:cxn>
              </a:cxnLst>
              <a:rect l="T15" t="T16" r="T17" b="T18"/>
              <a:pathLst>
                <a:path w="89" h="18">
                  <a:moveTo>
                    <a:pt x="88" y="8"/>
                  </a:moveTo>
                  <a:lnTo>
                    <a:pt x="41" y="17"/>
                  </a:lnTo>
                  <a:lnTo>
                    <a:pt x="0" y="8"/>
                  </a:lnTo>
                  <a:lnTo>
                    <a:pt x="46" y="0"/>
                  </a:lnTo>
                  <a:lnTo>
                    <a:pt x="88" y="8"/>
                  </a:lnTo>
                </a:path>
              </a:pathLst>
            </a:custGeom>
            <a:solidFill>
              <a:srgbClr val="40407F"/>
            </a:solidFill>
            <a:ln w="9525" cap="rnd">
              <a:noFill/>
              <a:round/>
              <a:headEnd/>
              <a:tailEnd/>
            </a:ln>
          </p:spPr>
          <p:txBody>
            <a:bodyPr/>
            <a:lstStyle/>
            <a:p>
              <a:endParaRPr lang="en-US" sz="2400"/>
            </a:p>
          </p:txBody>
        </p:sp>
        <p:sp>
          <p:nvSpPr>
            <p:cNvPr id="683" name="Freeform 681"/>
            <p:cNvSpPr>
              <a:spLocks/>
            </p:cNvSpPr>
            <p:nvPr/>
          </p:nvSpPr>
          <p:spPr bwMode="auto">
            <a:xfrm>
              <a:off x="3498" y="3098"/>
              <a:ext cx="89" cy="18"/>
            </a:xfrm>
            <a:custGeom>
              <a:avLst/>
              <a:gdLst>
                <a:gd name="T0" fmla="*/ 88 w 89"/>
                <a:gd name="T1" fmla="*/ 8 h 18"/>
                <a:gd name="T2" fmla="*/ 41 w 89"/>
                <a:gd name="T3" fmla="*/ 17 h 18"/>
                <a:gd name="T4" fmla="*/ 0 w 89"/>
                <a:gd name="T5" fmla="*/ 8 h 18"/>
                <a:gd name="T6" fmla="*/ 46 w 89"/>
                <a:gd name="T7" fmla="*/ 0 h 18"/>
                <a:gd name="T8" fmla="*/ 88 w 89"/>
                <a:gd name="T9" fmla="*/ 8 h 18"/>
                <a:gd name="T10" fmla="*/ 0 60000 65536"/>
                <a:gd name="T11" fmla="*/ 0 60000 65536"/>
                <a:gd name="T12" fmla="*/ 0 60000 65536"/>
                <a:gd name="T13" fmla="*/ 0 60000 65536"/>
                <a:gd name="T14" fmla="*/ 0 60000 65536"/>
                <a:gd name="T15" fmla="*/ 0 w 89"/>
                <a:gd name="T16" fmla="*/ 0 h 18"/>
                <a:gd name="T17" fmla="*/ 89 w 89"/>
                <a:gd name="T18" fmla="*/ 18 h 18"/>
              </a:gdLst>
              <a:ahLst/>
              <a:cxnLst>
                <a:cxn ang="T10">
                  <a:pos x="T0" y="T1"/>
                </a:cxn>
                <a:cxn ang="T11">
                  <a:pos x="T2" y="T3"/>
                </a:cxn>
                <a:cxn ang="T12">
                  <a:pos x="T4" y="T5"/>
                </a:cxn>
                <a:cxn ang="T13">
                  <a:pos x="T6" y="T7"/>
                </a:cxn>
                <a:cxn ang="T14">
                  <a:pos x="T8" y="T9"/>
                </a:cxn>
              </a:cxnLst>
              <a:rect l="T15" t="T16" r="T17" b="T18"/>
              <a:pathLst>
                <a:path w="89" h="18">
                  <a:moveTo>
                    <a:pt x="88" y="8"/>
                  </a:moveTo>
                  <a:lnTo>
                    <a:pt x="41" y="17"/>
                  </a:lnTo>
                  <a:lnTo>
                    <a:pt x="0" y="8"/>
                  </a:lnTo>
                  <a:lnTo>
                    <a:pt x="46" y="0"/>
                  </a:lnTo>
                  <a:lnTo>
                    <a:pt x="88" y="8"/>
                  </a:lnTo>
                </a:path>
              </a:pathLst>
            </a:custGeom>
            <a:noFill/>
            <a:ln w="12700" cap="rnd">
              <a:solidFill>
                <a:srgbClr val="000000"/>
              </a:solidFill>
              <a:round/>
              <a:headEnd type="none" w="sm" len="sm"/>
              <a:tailEnd type="none" w="sm" len="sm"/>
            </a:ln>
          </p:spPr>
          <p:txBody>
            <a:bodyPr/>
            <a:lstStyle/>
            <a:p>
              <a:endParaRPr lang="en-US" sz="2400"/>
            </a:p>
          </p:txBody>
        </p:sp>
        <p:sp>
          <p:nvSpPr>
            <p:cNvPr id="684" name="Freeform 682"/>
            <p:cNvSpPr>
              <a:spLocks/>
            </p:cNvSpPr>
            <p:nvPr/>
          </p:nvSpPr>
          <p:spPr bwMode="auto">
            <a:xfrm>
              <a:off x="3256" y="3044"/>
              <a:ext cx="26" cy="29"/>
            </a:xfrm>
            <a:custGeom>
              <a:avLst/>
              <a:gdLst>
                <a:gd name="T0" fmla="*/ 25 w 26"/>
                <a:gd name="T1" fmla="*/ 28 h 29"/>
                <a:gd name="T2" fmla="*/ 25 w 26"/>
                <a:gd name="T3" fmla="*/ 6 h 29"/>
                <a:gd name="T4" fmla="*/ 0 w 26"/>
                <a:gd name="T5" fmla="*/ 0 h 29"/>
                <a:gd name="T6" fmla="*/ 0 w 26"/>
                <a:gd name="T7" fmla="*/ 22 h 29"/>
                <a:gd name="T8" fmla="*/ 25 w 26"/>
                <a:gd name="T9" fmla="*/ 28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25" y="28"/>
                  </a:moveTo>
                  <a:lnTo>
                    <a:pt x="25" y="6"/>
                  </a:lnTo>
                  <a:lnTo>
                    <a:pt x="0" y="0"/>
                  </a:lnTo>
                  <a:lnTo>
                    <a:pt x="0" y="22"/>
                  </a:lnTo>
                  <a:lnTo>
                    <a:pt x="25" y="28"/>
                  </a:lnTo>
                </a:path>
              </a:pathLst>
            </a:custGeom>
            <a:solidFill>
              <a:srgbClr val="8080FF"/>
            </a:solidFill>
            <a:ln w="9525" cap="rnd">
              <a:noFill/>
              <a:round/>
              <a:headEnd/>
              <a:tailEnd/>
            </a:ln>
          </p:spPr>
          <p:txBody>
            <a:bodyPr/>
            <a:lstStyle/>
            <a:p>
              <a:endParaRPr lang="en-US" sz="2400"/>
            </a:p>
          </p:txBody>
        </p:sp>
        <p:sp>
          <p:nvSpPr>
            <p:cNvPr id="685" name="Freeform 683"/>
            <p:cNvSpPr>
              <a:spLocks/>
            </p:cNvSpPr>
            <p:nvPr/>
          </p:nvSpPr>
          <p:spPr bwMode="auto">
            <a:xfrm>
              <a:off x="3256" y="3044"/>
              <a:ext cx="26" cy="29"/>
            </a:xfrm>
            <a:custGeom>
              <a:avLst/>
              <a:gdLst>
                <a:gd name="T0" fmla="*/ 25 w 26"/>
                <a:gd name="T1" fmla="*/ 28 h 29"/>
                <a:gd name="T2" fmla="*/ 25 w 26"/>
                <a:gd name="T3" fmla="*/ 6 h 29"/>
                <a:gd name="T4" fmla="*/ 0 w 26"/>
                <a:gd name="T5" fmla="*/ 0 h 29"/>
                <a:gd name="T6" fmla="*/ 0 w 26"/>
                <a:gd name="T7" fmla="*/ 22 h 29"/>
                <a:gd name="T8" fmla="*/ 25 w 26"/>
                <a:gd name="T9" fmla="*/ 28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25" y="28"/>
                  </a:moveTo>
                  <a:lnTo>
                    <a:pt x="25" y="6"/>
                  </a:lnTo>
                  <a:lnTo>
                    <a:pt x="0" y="0"/>
                  </a:lnTo>
                  <a:lnTo>
                    <a:pt x="0" y="22"/>
                  </a:lnTo>
                  <a:lnTo>
                    <a:pt x="25" y="28"/>
                  </a:lnTo>
                </a:path>
              </a:pathLst>
            </a:custGeom>
            <a:noFill/>
            <a:ln w="12700" cap="rnd">
              <a:solidFill>
                <a:srgbClr val="000000"/>
              </a:solidFill>
              <a:round/>
              <a:headEnd type="none" w="sm" len="sm"/>
              <a:tailEnd type="none" w="sm" len="sm"/>
            </a:ln>
          </p:spPr>
          <p:txBody>
            <a:bodyPr/>
            <a:lstStyle/>
            <a:p>
              <a:endParaRPr lang="en-US" sz="2400"/>
            </a:p>
          </p:txBody>
        </p:sp>
        <p:sp>
          <p:nvSpPr>
            <p:cNvPr id="686" name="Freeform 684"/>
            <p:cNvSpPr>
              <a:spLocks/>
            </p:cNvSpPr>
            <p:nvPr/>
          </p:nvSpPr>
          <p:spPr bwMode="auto">
            <a:xfrm>
              <a:off x="3304" y="3011"/>
              <a:ext cx="30" cy="78"/>
            </a:xfrm>
            <a:custGeom>
              <a:avLst/>
              <a:gdLst>
                <a:gd name="T0" fmla="*/ 29 w 30"/>
                <a:gd name="T1" fmla="*/ 77 h 78"/>
                <a:gd name="T2" fmla="*/ 26 w 30"/>
                <a:gd name="T3" fmla="*/ 4 h 78"/>
                <a:gd name="T4" fmla="*/ 0 w 30"/>
                <a:gd name="T5" fmla="*/ 0 h 78"/>
                <a:gd name="T6" fmla="*/ 0 w 30"/>
                <a:gd name="T7" fmla="*/ 69 h 78"/>
                <a:gd name="T8" fmla="*/ 29 w 30"/>
                <a:gd name="T9" fmla="*/ 77 h 78"/>
                <a:gd name="T10" fmla="*/ 0 60000 65536"/>
                <a:gd name="T11" fmla="*/ 0 60000 65536"/>
                <a:gd name="T12" fmla="*/ 0 60000 65536"/>
                <a:gd name="T13" fmla="*/ 0 60000 65536"/>
                <a:gd name="T14" fmla="*/ 0 60000 65536"/>
                <a:gd name="T15" fmla="*/ 0 w 30"/>
                <a:gd name="T16" fmla="*/ 0 h 78"/>
                <a:gd name="T17" fmla="*/ 30 w 30"/>
                <a:gd name="T18" fmla="*/ 78 h 78"/>
              </a:gdLst>
              <a:ahLst/>
              <a:cxnLst>
                <a:cxn ang="T10">
                  <a:pos x="T0" y="T1"/>
                </a:cxn>
                <a:cxn ang="T11">
                  <a:pos x="T2" y="T3"/>
                </a:cxn>
                <a:cxn ang="T12">
                  <a:pos x="T4" y="T5"/>
                </a:cxn>
                <a:cxn ang="T13">
                  <a:pos x="T6" y="T7"/>
                </a:cxn>
                <a:cxn ang="T14">
                  <a:pos x="T8" y="T9"/>
                </a:cxn>
              </a:cxnLst>
              <a:rect l="T15" t="T16" r="T17" b="T18"/>
              <a:pathLst>
                <a:path w="30" h="78">
                  <a:moveTo>
                    <a:pt x="29" y="77"/>
                  </a:moveTo>
                  <a:lnTo>
                    <a:pt x="26" y="4"/>
                  </a:lnTo>
                  <a:lnTo>
                    <a:pt x="0" y="0"/>
                  </a:lnTo>
                  <a:lnTo>
                    <a:pt x="0" y="69"/>
                  </a:lnTo>
                  <a:lnTo>
                    <a:pt x="29" y="77"/>
                  </a:lnTo>
                </a:path>
              </a:pathLst>
            </a:custGeom>
            <a:solidFill>
              <a:srgbClr val="8080FF"/>
            </a:solidFill>
            <a:ln w="9525" cap="rnd">
              <a:noFill/>
              <a:round/>
              <a:headEnd/>
              <a:tailEnd/>
            </a:ln>
          </p:spPr>
          <p:txBody>
            <a:bodyPr/>
            <a:lstStyle/>
            <a:p>
              <a:endParaRPr lang="en-US" sz="2400"/>
            </a:p>
          </p:txBody>
        </p:sp>
        <p:sp>
          <p:nvSpPr>
            <p:cNvPr id="687" name="Freeform 685"/>
            <p:cNvSpPr>
              <a:spLocks/>
            </p:cNvSpPr>
            <p:nvPr/>
          </p:nvSpPr>
          <p:spPr bwMode="auto">
            <a:xfrm>
              <a:off x="3304" y="3011"/>
              <a:ext cx="30" cy="78"/>
            </a:xfrm>
            <a:custGeom>
              <a:avLst/>
              <a:gdLst>
                <a:gd name="T0" fmla="*/ 29 w 30"/>
                <a:gd name="T1" fmla="*/ 77 h 78"/>
                <a:gd name="T2" fmla="*/ 26 w 30"/>
                <a:gd name="T3" fmla="*/ 4 h 78"/>
                <a:gd name="T4" fmla="*/ 0 w 30"/>
                <a:gd name="T5" fmla="*/ 0 h 78"/>
                <a:gd name="T6" fmla="*/ 0 w 30"/>
                <a:gd name="T7" fmla="*/ 69 h 78"/>
                <a:gd name="T8" fmla="*/ 29 w 30"/>
                <a:gd name="T9" fmla="*/ 77 h 78"/>
                <a:gd name="T10" fmla="*/ 0 60000 65536"/>
                <a:gd name="T11" fmla="*/ 0 60000 65536"/>
                <a:gd name="T12" fmla="*/ 0 60000 65536"/>
                <a:gd name="T13" fmla="*/ 0 60000 65536"/>
                <a:gd name="T14" fmla="*/ 0 60000 65536"/>
                <a:gd name="T15" fmla="*/ 0 w 30"/>
                <a:gd name="T16" fmla="*/ 0 h 78"/>
                <a:gd name="T17" fmla="*/ 30 w 30"/>
                <a:gd name="T18" fmla="*/ 78 h 78"/>
              </a:gdLst>
              <a:ahLst/>
              <a:cxnLst>
                <a:cxn ang="T10">
                  <a:pos x="T0" y="T1"/>
                </a:cxn>
                <a:cxn ang="T11">
                  <a:pos x="T2" y="T3"/>
                </a:cxn>
                <a:cxn ang="T12">
                  <a:pos x="T4" y="T5"/>
                </a:cxn>
                <a:cxn ang="T13">
                  <a:pos x="T6" y="T7"/>
                </a:cxn>
                <a:cxn ang="T14">
                  <a:pos x="T8" y="T9"/>
                </a:cxn>
              </a:cxnLst>
              <a:rect l="T15" t="T16" r="T17" b="T18"/>
              <a:pathLst>
                <a:path w="30" h="78">
                  <a:moveTo>
                    <a:pt x="29" y="77"/>
                  </a:moveTo>
                  <a:lnTo>
                    <a:pt x="26" y="4"/>
                  </a:lnTo>
                  <a:lnTo>
                    <a:pt x="0" y="0"/>
                  </a:lnTo>
                  <a:lnTo>
                    <a:pt x="0" y="69"/>
                  </a:lnTo>
                  <a:lnTo>
                    <a:pt x="29" y="77"/>
                  </a:lnTo>
                </a:path>
              </a:pathLst>
            </a:custGeom>
            <a:noFill/>
            <a:ln w="12700" cap="rnd">
              <a:solidFill>
                <a:srgbClr val="000000"/>
              </a:solidFill>
              <a:round/>
              <a:headEnd type="none" w="sm" len="sm"/>
              <a:tailEnd type="none" w="sm" len="sm"/>
            </a:ln>
          </p:spPr>
          <p:txBody>
            <a:bodyPr/>
            <a:lstStyle/>
            <a:p>
              <a:endParaRPr lang="en-US" sz="2400"/>
            </a:p>
          </p:txBody>
        </p:sp>
        <p:sp>
          <p:nvSpPr>
            <p:cNvPr id="688" name="Freeform 686"/>
            <p:cNvSpPr>
              <a:spLocks/>
            </p:cNvSpPr>
            <p:nvPr/>
          </p:nvSpPr>
          <p:spPr bwMode="auto">
            <a:xfrm>
              <a:off x="3360" y="3071"/>
              <a:ext cx="33" cy="34"/>
            </a:xfrm>
            <a:custGeom>
              <a:avLst/>
              <a:gdLst>
                <a:gd name="T0" fmla="*/ 32 w 33"/>
                <a:gd name="T1" fmla="*/ 33 h 34"/>
                <a:gd name="T2" fmla="*/ 32 w 33"/>
                <a:gd name="T3" fmla="*/ 7 h 34"/>
                <a:gd name="T4" fmla="*/ 0 w 33"/>
                <a:gd name="T5" fmla="*/ 0 h 34"/>
                <a:gd name="T6" fmla="*/ 3 w 33"/>
                <a:gd name="T7" fmla="*/ 24 h 34"/>
                <a:gd name="T8" fmla="*/ 32 w 33"/>
                <a:gd name="T9" fmla="*/ 33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32" y="33"/>
                  </a:moveTo>
                  <a:lnTo>
                    <a:pt x="32" y="7"/>
                  </a:lnTo>
                  <a:lnTo>
                    <a:pt x="0" y="0"/>
                  </a:lnTo>
                  <a:lnTo>
                    <a:pt x="3" y="24"/>
                  </a:lnTo>
                  <a:lnTo>
                    <a:pt x="32" y="33"/>
                  </a:lnTo>
                </a:path>
              </a:pathLst>
            </a:custGeom>
            <a:solidFill>
              <a:srgbClr val="8080FF"/>
            </a:solidFill>
            <a:ln w="9525" cap="rnd">
              <a:noFill/>
              <a:round/>
              <a:headEnd/>
              <a:tailEnd/>
            </a:ln>
          </p:spPr>
          <p:txBody>
            <a:bodyPr/>
            <a:lstStyle/>
            <a:p>
              <a:endParaRPr lang="en-US" sz="2400"/>
            </a:p>
          </p:txBody>
        </p:sp>
        <p:sp>
          <p:nvSpPr>
            <p:cNvPr id="689" name="Freeform 687"/>
            <p:cNvSpPr>
              <a:spLocks/>
            </p:cNvSpPr>
            <p:nvPr/>
          </p:nvSpPr>
          <p:spPr bwMode="auto">
            <a:xfrm>
              <a:off x="3360" y="3071"/>
              <a:ext cx="33" cy="34"/>
            </a:xfrm>
            <a:custGeom>
              <a:avLst/>
              <a:gdLst>
                <a:gd name="T0" fmla="*/ 32 w 33"/>
                <a:gd name="T1" fmla="*/ 33 h 34"/>
                <a:gd name="T2" fmla="*/ 32 w 33"/>
                <a:gd name="T3" fmla="*/ 7 h 34"/>
                <a:gd name="T4" fmla="*/ 0 w 33"/>
                <a:gd name="T5" fmla="*/ 0 h 34"/>
                <a:gd name="T6" fmla="*/ 3 w 33"/>
                <a:gd name="T7" fmla="*/ 24 h 34"/>
                <a:gd name="T8" fmla="*/ 32 w 33"/>
                <a:gd name="T9" fmla="*/ 33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32" y="33"/>
                  </a:moveTo>
                  <a:lnTo>
                    <a:pt x="32" y="7"/>
                  </a:lnTo>
                  <a:lnTo>
                    <a:pt x="0" y="0"/>
                  </a:lnTo>
                  <a:lnTo>
                    <a:pt x="3" y="24"/>
                  </a:lnTo>
                  <a:lnTo>
                    <a:pt x="32" y="33"/>
                  </a:lnTo>
                </a:path>
              </a:pathLst>
            </a:custGeom>
            <a:noFill/>
            <a:ln w="12700" cap="rnd">
              <a:solidFill>
                <a:srgbClr val="000000"/>
              </a:solidFill>
              <a:round/>
              <a:headEnd type="none" w="sm" len="sm"/>
              <a:tailEnd type="none" w="sm" len="sm"/>
            </a:ln>
          </p:spPr>
          <p:txBody>
            <a:bodyPr/>
            <a:lstStyle/>
            <a:p>
              <a:endParaRPr lang="en-US" sz="2400"/>
            </a:p>
          </p:txBody>
        </p:sp>
        <p:sp>
          <p:nvSpPr>
            <p:cNvPr id="690" name="Freeform 688"/>
            <p:cNvSpPr>
              <a:spLocks/>
            </p:cNvSpPr>
            <p:nvPr/>
          </p:nvSpPr>
          <p:spPr bwMode="auto">
            <a:xfrm>
              <a:off x="3426" y="3086"/>
              <a:ext cx="37" cy="37"/>
            </a:xfrm>
            <a:custGeom>
              <a:avLst/>
              <a:gdLst>
                <a:gd name="T0" fmla="*/ 36 w 37"/>
                <a:gd name="T1" fmla="*/ 36 h 37"/>
                <a:gd name="T2" fmla="*/ 33 w 37"/>
                <a:gd name="T3" fmla="*/ 9 h 37"/>
                <a:gd name="T4" fmla="*/ 0 w 37"/>
                <a:gd name="T5" fmla="*/ 0 h 37"/>
                <a:gd name="T6" fmla="*/ 0 w 37"/>
                <a:gd name="T7" fmla="*/ 27 h 37"/>
                <a:gd name="T8" fmla="*/ 36 w 37"/>
                <a:gd name="T9" fmla="*/ 36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36" y="36"/>
                  </a:moveTo>
                  <a:lnTo>
                    <a:pt x="33" y="9"/>
                  </a:lnTo>
                  <a:lnTo>
                    <a:pt x="0" y="0"/>
                  </a:lnTo>
                  <a:lnTo>
                    <a:pt x="0" y="27"/>
                  </a:lnTo>
                  <a:lnTo>
                    <a:pt x="36" y="36"/>
                  </a:lnTo>
                </a:path>
              </a:pathLst>
            </a:custGeom>
            <a:solidFill>
              <a:srgbClr val="8080FF"/>
            </a:solidFill>
            <a:ln w="9525" cap="rnd">
              <a:noFill/>
              <a:round/>
              <a:headEnd/>
              <a:tailEnd/>
            </a:ln>
          </p:spPr>
          <p:txBody>
            <a:bodyPr/>
            <a:lstStyle/>
            <a:p>
              <a:endParaRPr lang="en-US" sz="2400"/>
            </a:p>
          </p:txBody>
        </p:sp>
        <p:sp>
          <p:nvSpPr>
            <p:cNvPr id="691" name="Freeform 689"/>
            <p:cNvSpPr>
              <a:spLocks/>
            </p:cNvSpPr>
            <p:nvPr/>
          </p:nvSpPr>
          <p:spPr bwMode="auto">
            <a:xfrm>
              <a:off x="3426" y="3086"/>
              <a:ext cx="37" cy="37"/>
            </a:xfrm>
            <a:custGeom>
              <a:avLst/>
              <a:gdLst>
                <a:gd name="T0" fmla="*/ 36 w 37"/>
                <a:gd name="T1" fmla="*/ 36 h 37"/>
                <a:gd name="T2" fmla="*/ 33 w 37"/>
                <a:gd name="T3" fmla="*/ 9 h 37"/>
                <a:gd name="T4" fmla="*/ 0 w 37"/>
                <a:gd name="T5" fmla="*/ 0 h 37"/>
                <a:gd name="T6" fmla="*/ 0 w 37"/>
                <a:gd name="T7" fmla="*/ 27 h 37"/>
                <a:gd name="T8" fmla="*/ 36 w 37"/>
                <a:gd name="T9" fmla="*/ 36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36" y="36"/>
                  </a:moveTo>
                  <a:lnTo>
                    <a:pt x="33" y="9"/>
                  </a:lnTo>
                  <a:lnTo>
                    <a:pt x="0" y="0"/>
                  </a:lnTo>
                  <a:lnTo>
                    <a:pt x="0" y="27"/>
                  </a:lnTo>
                  <a:lnTo>
                    <a:pt x="36" y="36"/>
                  </a:lnTo>
                </a:path>
              </a:pathLst>
            </a:custGeom>
            <a:noFill/>
            <a:ln w="12700" cap="rnd">
              <a:solidFill>
                <a:srgbClr val="000000"/>
              </a:solidFill>
              <a:round/>
              <a:headEnd type="none" w="sm" len="sm"/>
              <a:tailEnd type="none" w="sm" len="sm"/>
            </a:ln>
          </p:spPr>
          <p:txBody>
            <a:bodyPr/>
            <a:lstStyle/>
            <a:p>
              <a:endParaRPr lang="en-US" sz="2400"/>
            </a:p>
          </p:txBody>
        </p:sp>
        <p:sp>
          <p:nvSpPr>
            <p:cNvPr id="692" name="Freeform 690"/>
            <p:cNvSpPr>
              <a:spLocks/>
            </p:cNvSpPr>
            <p:nvPr/>
          </p:nvSpPr>
          <p:spPr bwMode="auto">
            <a:xfrm>
              <a:off x="3498" y="3106"/>
              <a:ext cx="42" cy="40"/>
            </a:xfrm>
            <a:custGeom>
              <a:avLst/>
              <a:gdLst>
                <a:gd name="T0" fmla="*/ 41 w 42"/>
                <a:gd name="T1" fmla="*/ 39 h 40"/>
                <a:gd name="T2" fmla="*/ 41 w 42"/>
                <a:gd name="T3" fmla="*/ 8 h 40"/>
                <a:gd name="T4" fmla="*/ 0 w 42"/>
                <a:gd name="T5" fmla="*/ 0 h 40"/>
                <a:gd name="T6" fmla="*/ 0 w 42"/>
                <a:gd name="T7" fmla="*/ 27 h 40"/>
                <a:gd name="T8" fmla="*/ 41 w 42"/>
                <a:gd name="T9" fmla="*/ 39 h 40"/>
                <a:gd name="T10" fmla="*/ 0 60000 65536"/>
                <a:gd name="T11" fmla="*/ 0 60000 65536"/>
                <a:gd name="T12" fmla="*/ 0 60000 65536"/>
                <a:gd name="T13" fmla="*/ 0 60000 65536"/>
                <a:gd name="T14" fmla="*/ 0 60000 65536"/>
                <a:gd name="T15" fmla="*/ 0 w 42"/>
                <a:gd name="T16" fmla="*/ 0 h 40"/>
                <a:gd name="T17" fmla="*/ 42 w 42"/>
                <a:gd name="T18" fmla="*/ 40 h 40"/>
              </a:gdLst>
              <a:ahLst/>
              <a:cxnLst>
                <a:cxn ang="T10">
                  <a:pos x="T0" y="T1"/>
                </a:cxn>
                <a:cxn ang="T11">
                  <a:pos x="T2" y="T3"/>
                </a:cxn>
                <a:cxn ang="T12">
                  <a:pos x="T4" y="T5"/>
                </a:cxn>
                <a:cxn ang="T13">
                  <a:pos x="T6" y="T7"/>
                </a:cxn>
                <a:cxn ang="T14">
                  <a:pos x="T8" y="T9"/>
                </a:cxn>
              </a:cxnLst>
              <a:rect l="T15" t="T16" r="T17" b="T18"/>
              <a:pathLst>
                <a:path w="42" h="40">
                  <a:moveTo>
                    <a:pt x="41" y="39"/>
                  </a:moveTo>
                  <a:lnTo>
                    <a:pt x="41" y="8"/>
                  </a:lnTo>
                  <a:lnTo>
                    <a:pt x="0" y="0"/>
                  </a:lnTo>
                  <a:lnTo>
                    <a:pt x="0" y="27"/>
                  </a:lnTo>
                  <a:lnTo>
                    <a:pt x="41" y="39"/>
                  </a:lnTo>
                </a:path>
              </a:pathLst>
            </a:custGeom>
            <a:solidFill>
              <a:srgbClr val="8080FF"/>
            </a:solidFill>
            <a:ln w="9525" cap="rnd">
              <a:noFill/>
              <a:round/>
              <a:headEnd/>
              <a:tailEnd/>
            </a:ln>
          </p:spPr>
          <p:txBody>
            <a:bodyPr/>
            <a:lstStyle/>
            <a:p>
              <a:endParaRPr lang="en-US" sz="2400"/>
            </a:p>
          </p:txBody>
        </p:sp>
        <p:sp>
          <p:nvSpPr>
            <p:cNvPr id="693" name="Freeform 691"/>
            <p:cNvSpPr>
              <a:spLocks/>
            </p:cNvSpPr>
            <p:nvPr/>
          </p:nvSpPr>
          <p:spPr bwMode="auto">
            <a:xfrm>
              <a:off x="3498" y="3106"/>
              <a:ext cx="42" cy="40"/>
            </a:xfrm>
            <a:custGeom>
              <a:avLst/>
              <a:gdLst>
                <a:gd name="T0" fmla="*/ 41 w 42"/>
                <a:gd name="T1" fmla="*/ 39 h 40"/>
                <a:gd name="T2" fmla="*/ 41 w 42"/>
                <a:gd name="T3" fmla="*/ 8 h 40"/>
                <a:gd name="T4" fmla="*/ 0 w 42"/>
                <a:gd name="T5" fmla="*/ 0 h 40"/>
                <a:gd name="T6" fmla="*/ 0 w 42"/>
                <a:gd name="T7" fmla="*/ 27 h 40"/>
                <a:gd name="T8" fmla="*/ 41 w 42"/>
                <a:gd name="T9" fmla="*/ 39 h 40"/>
                <a:gd name="T10" fmla="*/ 0 60000 65536"/>
                <a:gd name="T11" fmla="*/ 0 60000 65536"/>
                <a:gd name="T12" fmla="*/ 0 60000 65536"/>
                <a:gd name="T13" fmla="*/ 0 60000 65536"/>
                <a:gd name="T14" fmla="*/ 0 60000 65536"/>
                <a:gd name="T15" fmla="*/ 0 w 42"/>
                <a:gd name="T16" fmla="*/ 0 h 40"/>
                <a:gd name="T17" fmla="*/ 42 w 42"/>
                <a:gd name="T18" fmla="*/ 40 h 40"/>
              </a:gdLst>
              <a:ahLst/>
              <a:cxnLst>
                <a:cxn ang="T10">
                  <a:pos x="T0" y="T1"/>
                </a:cxn>
                <a:cxn ang="T11">
                  <a:pos x="T2" y="T3"/>
                </a:cxn>
                <a:cxn ang="T12">
                  <a:pos x="T4" y="T5"/>
                </a:cxn>
                <a:cxn ang="T13">
                  <a:pos x="T6" y="T7"/>
                </a:cxn>
                <a:cxn ang="T14">
                  <a:pos x="T8" y="T9"/>
                </a:cxn>
              </a:cxnLst>
              <a:rect l="T15" t="T16" r="T17" b="T18"/>
              <a:pathLst>
                <a:path w="42" h="40">
                  <a:moveTo>
                    <a:pt x="41" y="39"/>
                  </a:moveTo>
                  <a:lnTo>
                    <a:pt x="41" y="8"/>
                  </a:lnTo>
                  <a:lnTo>
                    <a:pt x="0" y="0"/>
                  </a:lnTo>
                  <a:lnTo>
                    <a:pt x="0" y="27"/>
                  </a:lnTo>
                  <a:lnTo>
                    <a:pt x="41" y="39"/>
                  </a:lnTo>
                </a:path>
              </a:pathLst>
            </a:custGeom>
            <a:noFill/>
            <a:ln w="12700" cap="rnd">
              <a:solidFill>
                <a:srgbClr val="000000"/>
              </a:solidFill>
              <a:round/>
              <a:headEnd type="none" w="sm" len="sm"/>
              <a:tailEnd type="none" w="sm" len="sm"/>
            </a:ln>
          </p:spPr>
          <p:txBody>
            <a:bodyPr/>
            <a:lstStyle/>
            <a:p>
              <a:endParaRPr lang="en-US" sz="2400"/>
            </a:p>
          </p:txBody>
        </p:sp>
      </p:grpSp>
      <p:graphicFrame>
        <p:nvGraphicFramePr>
          <p:cNvPr id="699" name="Object 4"/>
          <p:cNvGraphicFramePr>
            <a:graphicFrameLocks noChangeAspect="1"/>
          </p:cNvGraphicFramePr>
          <p:nvPr/>
        </p:nvGraphicFramePr>
        <p:xfrm>
          <a:off x="7750562" y="5896303"/>
          <a:ext cx="1601671" cy="1041077"/>
        </p:xfrm>
        <a:graphic>
          <a:graphicData uri="http://schemas.openxmlformats.org/presentationml/2006/ole">
            <mc:AlternateContent xmlns:mc="http://schemas.openxmlformats.org/markup-compatibility/2006">
              <mc:Choice xmlns:v="urn:schemas-microsoft-com:vml" Requires="v">
                <p:oleObj r:id="rId18" imgW="1533231" imgH="996754" progId="">
                  <p:embed/>
                </p:oleObj>
              </mc:Choice>
              <mc:Fallback>
                <p:oleObj r:id="rId18" imgW="1533231" imgH="996754" progId="">
                  <p:embed/>
                  <p:pic>
                    <p:nvPicPr>
                      <p:cNvPr id="699"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50562" y="5896303"/>
                        <a:ext cx="1601671" cy="10410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rgbClr val="7A7A7A"/>
                              </a:outerShdw>
                            </a:effectLst>
                          </a14:hiddenEffects>
                        </a:ext>
                      </a:extLst>
                    </p:spPr>
                  </p:pic>
                </p:oleObj>
              </mc:Fallback>
            </mc:AlternateContent>
          </a:graphicData>
        </a:graphic>
      </p:graphicFrame>
    </p:spTree>
    <p:extLst>
      <p:ext uri="{BB962C8B-B14F-4D97-AF65-F5344CB8AC3E}">
        <p14:creationId xmlns:p14="http://schemas.microsoft.com/office/powerpoint/2010/main" val="2423534854"/>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 name="Group 752">
            <a:extLst>
              <a:ext uri="{FF2B5EF4-FFF2-40B4-BE49-F238E27FC236}">
                <a16:creationId xmlns:a16="http://schemas.microsoft.com/office/drawing/2014/main" id="{AB847CF9-DC2A-8342-9EA3-8F6B06F75226}"/>
              </a:ext>
            </a:extLst>
          </p:cNvPr>
          <p:cNvGrpSpPr>
            <a:grpSpLocks/>
          </p:cNvGrpSpPr>
          <p:nvPr/>
        </p:nvGrpSpPr>
        <p:grpSpPr bwMode="auto">
          <a:xfrm>
            <a:off x="1638300" y="1154113"/>
            <a:ext cx="4395788" cy="5586412"/>
            <a:chOff x="114562" y="1153873"/>
            <a:chExt cx="4394977" cy="5586897"/>
          </a:xfrm>
        </p:grpSpPr>
        <p:pic>
          <p:nvPicPr>
            <p:cNvPr id="3096" name="Picture 3" descr="E:\Brojekte\RASDAMAN\IMAGES\StroemAuto.GIF">
              <a:extLst>
                <a:ext uri="{FF2B5EF4-FFF2-40B4-BE49-F238E27FC236}">
                  <a16:creationId xmlns:a16="http://schemas.microsoft.com/office/drawing/2014/main" id="{4A426B20-561D-474F-9852-09F0E415A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383" y="5713840"/>
              <a:ext cx="1563689" cy="102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7" name="Picture 11">
              <a:extLst>
                <a:ext uri="{FF2B5EF4-FFF2-40B4-BE49-F238E27FC236}">
                  <a16:creationId xmlns:a16="http://schemas.microsoft.com/office/drawing/2014/main" id="{4133F090-5F28-8B4D-8000-C269E318E63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1142" y="1524490"/>
              <a:ext cx="93503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98" name="Picture 1">
              <a:extLst>
                <a:ext uri="{FF2B5EF4-FFF2-40B4-BE49-F238E27FC236}">
                  <a16:creationId xmlns:a16="http://schemas.microsoft.com/office/drawing/2014/main" id="{72B07C23-3C7D-2740-B3D8-02C7CC45804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5604" y="1153873"/>
              <a:ext cx="91598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99" name="Text Box 3">
              <a:extLst>
                <a:ext uri="{FF2B5EF4-FFF2-40B4-BE49-F238E27FC236}">
                  <a16:creationId xmlns:a16="http://schemas.microsoft.com/office/drawing/2014/main" id="{DD46E174-92CA-B642-92E8-12ACF8117193}"/>
                </a:ext>
              </a:extLst>
            </p:cNvPr>
            <p:cNvSpPr txBox="1">
              <a:spLocks noChangeArrowheads="1"/>
            </p:cNvSpPr>
            <p:nvPr/>
          </p:nvSpPr>
          <p:spPr bwMode="auto">
            <a:xfrm>
              <a:off x="2192338" y="2945914"/>
              <a:ext cx="135195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9pPr>
            </a:lstStyle>
            <a:p>
              <a:pPr algn="ctr" eaLnBrk="1" hangingPunct="1"/>
              <a:r>
                <a:rPr lang="en-GB" altLang="en-US" sz="1800" b="1">
                  <a:solidFill>
                    <a:srgbClr val="B30000"/>
                  </a:solidFill>
                  <a:latin typeface="Arial Narrow" panose="020B0604020202020204" pitchFamily="34" charset="0"/>
                </a:rPr>
                <a:t>sensor feeds</a:t>
              </a:r>
            </a:p>
          </p:txBody>
        </p:sp>
        <p:pic>
          <p:nvPicPr>
            <p:cNvPr id="3100" name="Picture 4">
              <a:extLst>
                <a:ext uri="{FF2B5EF4-FFF2-40B4-BE49-F238E27FC236}">
                  <a16:creationId xmlns:a16="http://schemas.microsoft.com/office/drawing/2014/main" id="{7BB3E09A-9BB5-F246-A9AB-77E21C718AE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464" y="1456229"/>
              <a:ext cx="93662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101" name="Picture 7">
              <a:extLst>
                <a:ext uri="{FF2B5EF4-FFF2-40B4-BE49-F238E27FC236}">
                  <a16:creationId xmlns:a16="http://schemas.microsoft.com/office/drawing/2014/main" id="{7FFCA0A3-37BC-DA43-B44D-A8ADE071BE8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054" y="2765187"/>
              <a:ext cx="12827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02" name="Freeform 10">
              <a:extLst>
                <a:ext uri="{FF2B5EF4-FFF2-40B4-BE49-F238E27FC236}">
                  <a16:creationId xmlns:a16="http://schemas.microsoft.com/office/drawing/2014/main" id="{E971ADA4-F2C4-EA4C-8A5A-11250F8CA288}"/>
                </a:ext>
              </a:extLst>
            </p:cNvPr>
            <p:cNvSpPr>
              <a:spLocks/>
            </p:cNvSpPr>
            <p:nvPr/>
          </p:nvSpPr>
          <p:spPr bwMode="auto">
            <a:xfrm rot="-973752">
              <a:off x="2198201" y="5008322"/>
              <a:ext cx="2279650" cy="555625"/>
            </a:xfrm>
            <a:custGeom>
              <a:avLst/>
              <a:gdLst>
                <a:gd name="T0" fmla="*/ 2147483647 w 1612"/>
                <a:gd name="T1" fmla="*/ 0 h 392"/>
                <a:gd name="T2" fmla="*/ 2147483647 w 1612"/>
                <a:gd name="T3" fmla="*/ 2147483647 h 392"/>
                <a:gd name="T4" fmla="*/ 0 w 1612"/>
                <a:gd name="T5" fmla="*/ 2147483647 h 392"/>
                <a:gd name="T6" fmla="*/ 0 60000 65536"/>
                <a:gd name="T7" fmla="*/ 0 60000 65536"/>
                <a:gd name="T8" fmla="*/ 0 60000 65536"/>
                <a:gd name="T9" fmla="*/ 0 w 1612"/>
                <a:gd name="T10" fmla="*/ 0 h 392"/>
                <a:gd name="T11" fmla="*/ 1612 w 1612"/>
                <a:gd name="T12" fmla="*/ 392 h 392"/>
              </a:gdLst>
              <a:ahLst/>
              <a:cxnLst>
                <a:cxn ang="T6">
                  <a:pos x="T0" y="T1"/>
                </a:cxn>
                <a:cxn ang="T7">
                  <a:pos x="T2" y="T3"/>
                </a:cxn>
                <a:cxn ang="T8">
                  <a:pos x="T4" y="T5"/>
                </a:cxn>
              </a:cxnLst>
              <a:rect l="T9" t="T10" r="T11" b="T12"/>
              <a:pathLst>
                <a:path w="1612" h="392">
                  <a:moveTo>
                    <a:pt x="1612" y="0"/>
                  </a:moveTo>
                  <a:cubicBezTo>
                    <a:pt x="1504" y="52"/>
                    <a:pt x="1231" y="254"/>
                    <a:pt x="962" y="319"/>
                  </a:cubicBezTo>
                  <a:cubicBezTo>
                    <a:pt x="693" y="384"/>
                    <a:pt x="200" y="377"/>
                    <a:pt x="0" y="392"/>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3" name="Freeform 13">
              <a:extLst>
                <a:ext uri="{FF2B5EF4-FFF2-40B4-BE49-F238E27FC236}">
                  <a16:creationId xmlns:a16="http://schemas.microsoft.com/office/drawing/2014/main" id="{C4414D19-D7E2-F44F-8277-E7DA44C9B28F}"/>
                </a:ext>
              </a:extLst>
            </p:cNvPr>
            <p:cNvSpPr>
              <a:spLocks/>
            </p:cNvSpPr>
            <p:nvPr/>
          </p:nvSpPr>
          <p:spPr bwMode="auto">
            <a:xfrm>
              <a:off x="2098430" y="3475286"/>
              <a:ext cx="1936750" cy="141287"/>
            </a:xfrm>
            <a:custGeom>
              <a:avLst/>
              <a:gdLst>
                <a:gd name="T0" fmla="*/ 2147483647 w 1115"/>
                <a:gd name="T1" fmla="*/ 0 h 92"/>
                <a:gd name="T2" fmla="*/ 2147483647 w 1115"/>
                <a:gd name="T3" fmla="*/ 2147483647 h 92"/>
                <a:gd name="T4" fmla="*/ 0 w 1115"/>
                <a:gd name="T5" fmla="*/ 2147483647 h 92"/>
                <a:gd name="T6" fmla="*/ 0 60000 65536"/>
                <a:gd name="T7" fmla="*/ 0 60000 65536"/>
                <a:gd name="T8" fmla="*/ 0 60000 65536"/>
                <a:gd name="T9" fmla="*/ 0 w 1115"/>
                <a:gd name="T10" fmla="*/ 0 h 92"/>
                <a:gd name="T11" fmla="*/ 1115 w 1115"/>
                <a:gd name="T12" fmla="*/ 92 h 92"/>
              </a:gdLst>
              <a:ahLst/>
              <a:cxnLst>
                <a:cxn ang="T6">
                  <a:pos x="T0" y="T1"/>
                </a:cxn>
                <a:cxn ang="T7">
                  <a:pos x="T2" y="T3"/>
                </a:cxn>
                <a:cxn ang="T8">
                  <a:pos x="T4" y="T5"/>
                </a:cxn>
              </a:cxnLst>
              <a:rect l="T9" t="T10" r="T11" b="T12"/>
              <a:pathLst>
                <a:path w="1115" h="92">
                  <a:moveTo>
                    <a:pt x="1115" y="0"/>
                  </a:moveTo>
                  <a:cubicBezTo>
                    <a:pt x="1011" y="5"/>
                    <a:pt x="676" y="10"/>
                    <a:pt x="490" y="25"/>
                  </a:cubicBezTo>
                  <a:cubicBezTo>
                    <a:pt x="304" y="40"/>
                    <a:pt x="102" y="78"/>
                    <a:pt x="0" y="92"/>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3104" name="Picture 14">
              <a:extLst>
                <a:ext uri="{FF2B5EF4-FFF2-40B4-BE49-F238E27FC236}">
                  <a16:creationId xmlns:a16="http://schemas.microsoft.com/office/drawing/2014/main" id="{C9D3F482-CB0F-8F4F-B582-4744F9D87E8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448" y="1920267"/>
              <a:ext cx="1293813" cy="80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105" name="Picture 15">
              <a:extLst>
                <a:ext uri="{FF2B5EF4-FFF2-40B4-BE49-F238E27FC236}">
                  <a16:creationId xmlns:a16="http://schemas.microsoft.com/office/drawing/2014/main" id="{5C151A2D-1587-AE42-845C-851C4B9327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488" y="3541349"/>
              <a:ext cx="57785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06" name="Freeform 17">
              <a:extLst>
                <a:ext uri="{FF2B5EF4-FFF2-40B4-BE49-F238E27FC236}">
                  <a16:creationId xmlns:a16="http://schemas.microsoft.com/office/drawing/2014/main" id="{38419B43-630A-084A-9996-69D711F02081}"/>
                </a:ext>
              </a:extLst>
            </p:cNvPr>
            <p:cNvSpPr>
              <a:spLocks/>
            </p:cNvSpPr>
            <p:nvPr/>
          </p:nvSpPr>
          <p:spPr bwMode="auto">
            <a:xfrm rot="3240000" flipV="1">
              <a:off x="4056307" y="2568822"/>
              <a:ext cx="708025" cy="198438"/>
            </a:xfrm>
            <a:custGeom>
              <a:avLst/>
              <a:gdLst>
                <a:gd name="T0" fmla="*/ 0 w 1582"/>
                <a:gd name="T1" fmla="*/ 0 h 877"/>
                <a:gd name="T2" fmla="*/ 0 w 1582"/>
                <a:gd name="T3" fmla="*/ 0 h 877"/>
                <a:gd name="T4" fmla="*/ 0 w 1582"/>
                <a:gd name="T5" fmla="*/ 0 h 877"/>
                <a:gd name="T6" fmla="*/ 0 60000 65536"/>
                <a:gd name="T7" fmla="*/ 0 60000 65536"/>
                <a:gd name="T8" fmla="*/ 0 60000 65536"/>
                <a:gd name="T9" fmla="*/ 0 w 1582"/>
                <a:gd name="T10" fmla="*/ 0 h 877"/>
                <a:gd name="T11" fmla="*/ 1582 w 1582"/>
                <a:gd name="T12" fmla="*/ 877 h 877"/>
              </a:gdLst>
              <a:ahLst/>
              <a:cxnLst>
                <a:cxn ang="T6">
                  <a:pos x="T0" y="T1"/>
                </a:cxn>
                <a:cxn ang="T7">
                  <a:pos x="T2" y="T3"/>
                </a:cxn>
                <a:cxn ang="T8">
                  <a:pos x="T4" y="T5"/>
                </a:cxn>
              </a:cxnLst>
              <a:rect l="T9" t="T10" r="T11" b="T12"/>
              <a:pathLst>
                <a:path w="1582" h="877">
                  <a:moveTo>
                    <a:pt x="0" y="877"/>
                  </a:moveTo>
                  <a:cubicBezTo>
                    <a:pt x="363" y="782"/>
                    <a:pt x="726" y="687"/>
                    <a:pt x="989" y="541"/>
                  </a:cubicBezTo>
                  <a:cubicBezTo>
                    <a:pt x="1252" y="395"/>
                    <a:pt x="1483" y="90"/>
                    <a:pt x="1582" y="0"/>
                  </a:cubicBezTo>
                </a:path>
              </a:pathLst>
            </a:custGeom>
            <a:noFill/>
            <a:ln w="5724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3107" name="Picture 18">
              <a:extLst>
                <a:ext uri="{FF2B5EF4-FFF2-40B4-BE49-F238E27FC236}">
                  <a16:creationId xmlns:a16="http://schemas.microsoft.com/office/drawing/2014/main" id="{86123905-BF3B-7444-AABD-D9171B567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1742" y="3806951"/>
              <a:ext cx="84772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108" name="Picture 19">
              <a:extLst>
                <a:ext uri="{FF2B5EF4-FFF2-40B4-BE49-F238E27FC236}">
                  <a16:creationId xmlns:a16="http://schemas.microsoft.com/office/drawing/2014/main" id="{CF5D6BFB-B46A-7D4D-9BE2-942FB188FA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4015" y="4140936"/>
              <a:ext cx="5889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09" name="Freeform 21">
              <a:extLst>
                <a:ext uri="{FF2B5EF4-FFF2-40B4-BE49-F238E27FC236}">
                  <a16:creationId xmlns:a16="http://schemas.microsoft.com/office/drawing/2014/main" id="{D3EA6671-3074-9647-A67E-669BFBD19805}"/>
                </a:ext>
              </a:extLst>
            </p:cNvPr>
            <p:cNvSpPr>
              <a:spLocks/>
            </p:cNvSpPr>
            <p:nvPr/>
          </p:nvSpPr>
          <p:spPr bwMode="auto">
            <a:xfrm rot="3240000" flipH="1" flipV="1">
              <a:off x="2916971" y="2433274"/>
              <a:ext cx="1290638" cy="723900"/>
            </a:xfrm>
            <a:custGeom>
              <a:avLst/>
              <a:gdLst>
                <a:gd name="T0" fmla="*/ 0 w 1582"/>
                <a:gd name="T1" fmla="*/ 2147483647 h 877"/>
                <a:gd name="T2" fmla="*/ 2147483647 w 1582"/>
                <a:gd name="T3" fmla="*/ 2147483647 h 877"/>
                <a:gd name="T4" fmla="*/ 2147483647 w 1582"/>
                <a:gd name="T5" fmla="*/ 0 h 877"/>
                <a:gd name="T6" fmla="*/ 0 60000 65536"/>
                <a:gd name="T7" fmla="*/ 0 60000 65536"/>
                <a:gd name="T8" fmla="*/ 0 60000 65536"/>
                <a:gd name="T9" fmla="*/ 0 w 1582"/>
                <a:gd name="T10" fmla="*/ 0 h 877"/>
                <a:gd name="T11" fmla="*/ 1582 w 1582"/>
                <a:gd name="T12" fmla="*/ 877 h 877"/>
              </a:gdLst>
              <a:ahLst/>
              <a:cxnLst>
                <a:cxn ang="T6">
                  <a:pos x="T0" y="T1"/>
                </a:cxn>
                <a:cxn ang="T7">
                  <a:pos x="T2" y="T3"/>
                </a:cxn>
                <a:cxn ang="T8">
                  <a:pos x="T4" y="T5"/>
                </a:cxn>
              </a:cxnLst>
              <a:rect l="T9" t="T10" r="T11" b="T12"/>
              <a:pathLst>
                <a:path w="1582" h="877">
                  <a:moveTo>
                    <a:pt x="0" y="877"/>
                  </a:moveTo>
                  <a:cubicBezTo>
                    <a:pt x="363" y="782"/>
                    <a:pt x="726" y="687"/>
                    <a:pt x="989" y="541"/>
                  </a:cubicBezTo>
                  <a:cubicBezTo>
                    <a:pt x="1252" y="395"/>
                    <a:pt x="1483" y="90"/>
                    <a:pt x="1582" y="0"/>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3110" name="Picture 22">
              <a:extLst>
                <a:ext uri="{FF2B5EF4-FFF2-40B4-BE49-F238E27FC236}">
                  <a16:creationId xmlns:a16="http://schemas.microsoft.com/office/drawing/2014/main" id="{244636AB-7836-2B41-AF63-BBD633614E4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6365" y="3701077"/>
              <a:ext cx="5842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111" name="Picture 23">
              <a:extLst>
                <a:ext uri="{FF2B5EF4-FFF2-40B4-BE49-F238E27FC236}">
                  <a16:creationId xmlns:a16="http://schemas.microsoft.com/office/drawing/2014/main" id="{A45EF95B-2C3B-0442-B316-687B3A45E777}"/>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022964" y="3950315"/>
              <a:ext cx="474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112" name="Picture 24">
              <a:extLst>
                <a:ext uri="{FF2B5EF4-FFF2-40B4-BE49-F238E27FC236}">
                  <a16:creationId xmlns:a16="http://schemas.microsoft.com/office/drawing/2014/main" id="{8532CDF5-62C9-274E-A26A-46ED97F2382F}"/>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904" y="3054842"/>
              <a:ext cx="884237"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9" name="Object 8">
              <a:extLst>
                <a:ext uri="{FF2B5EF4-FFF2-40B4-BE49-F238E27FC236}">
                  <a16:creationId xmlns:a16="http://schemas.microsoft.com/office/drawing/2014/main" id="{602A860F-1784-2441-A82C-65F7761A8975}"/>
                </a:ext>
              </a:extLst>
            </p:cNvPr>
            <p:cNvGraphicFramePr>
              <a:graphicFrameLocks noChangeAspect="1"/>
            </p:cNvGraphicFramePr>
            <p:nvPr/>
          </p:nvGraphicFramePr>
          <p:xfrm>
            <a:off x="844061" y="5042480"/>
            <a:ext cx="1547446" cy="1006627"/>
          </p:xfrm>
          <a:graphic>
            <a:graphicData uri="http://schemas.openxmlformats.org/presentationml/2006/ole">
              <mc:AlternateContent xmlns:mc="http://schemas.openxmlformats.org/markup-compatibility/2006">
                <mc:Choice xmlns:v="urn:schemas-microsoft-com:vml" Requires="v">
                  <p:oleObj r:id="rId15" imgW="2832100" imgH="1841500" progId="">
                    <p:embed/>
                  </p:oleObj>
                </mc:Choice>
                <mc:Fallback>
                  <p:oleObj r:id="rId15" imgW="2832100" imgH="1841500" progId="">
                    <p:embed/>
                    <p:pic>
                      <p:nvPicPr>
                        <p:cNvPr id="9" name="Object 8">
                          <a:extLst>
                            <a:ext uri="{FF2B5EF4-FFF2-40B4-BE49-F238E27FC236}">
                              <a16:creationId xmlns:a16="http://schemas.microsoft.com/office/drawing/2014/main" id="{602A860F-1784-2441-A82C-65F7761A89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061" y="5042480"/>
                          <a:ext cx="1547446" cy="100662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3113" name="Group 121">
              <a:extLst>
                <a:ext uri="{FF2B5EF4-FFF2-40B4-BE49-F238E27FC236}">
                  <a16:creationId xmlns:a16="http://schemas.microsoft.com/office/drawing/2014/main" id="{C50A9C69-6668-C34E-A8EF-A6C4E14EE752}"/>
                </a:ext>
              </a:extLst>
            </p:cNvPr>
            <p:cNvGrpSpPr>
              <a:grpSpLocks/>
            </p:cNvGrpSpPr>
            <p:nvPr/>
          </p:nvGrpSpPr>
          <p:grpSpPr bwMode="auto">
            <a:xfrm rot="-863171">
              <a:off x="114562" y="5591037"/>
              <a:ext cx="1445858" cy="1104666"/>
              <a:chOff x="2936" y="2745"/>
              <a:chExt cx="1297" cy="1139"/>
            </a:xfrm>
          </p:grpSpPr>
          <p:sp>
            <p:nvSpPr>
              <p:cNvPr id="3114" name="Freeform 122">
                <a:extLst>
                  <a:ext uri="{FF2B5EF4-FFF2-40B4-BE49-F238E27FC236}">
                    <a16:creationId xmlns:a16="http://schemas.microsoft.com/office/drawing/2014/main" id="{430B0D31-C176-9B4B-9662-E772BD26D23D}"/>
                  </a:ext>
                </a:extLst>
              </p:cNvPr>
              <p:cNvSpPr>
                <a:spLocks/>
              </p:cNvSpPr>
              <p:nvPr/>
            </p:nvSpPr>
            <p:spPr bwMode="auto">
              <a:xfrm>
                <a:off x="3226" y="3103"/>
                <a:ext cx="367" cy="512"/>
              </a:xfrm>
              <a:custGeom>
                <a:avLst/>
                <a:gdLst>
                  <a:gd name="T0" fmla="*/ 0 w 367"/>
                  <a:gd name="T1" fmla="*/ 54 h 512"/>
                  <a:gd name="T2" fmla="*/ 366 w 367"/>
                  <a:gd name="T3" fmla="*/ 0 h 512"/>
                  <a:gd name="T4" fmla="*/ 362 w 367"/>
                  <a:gd name="T5" fmla="*/ 424 h 512"/>
                  <a:gd name="T6" fmla="*/ 7 w 367"/>
                  <a:gd name="T7" fmla="*/ 511 h 512"/>
                  <a:gd name="T8" fmla="*/ 0 w 367"/>
                  <a:gd name="T9" fmla="*/ 54 h 512"/>
                  <a:gd name="T10" fmla="*/ 0 60000 65536"/>
                  <a:gd name="T11" fmla="*/ 0 60000 65536"/>
                  <a:gd name="T12" fmla="*/ 0 60000 65536"/>
                  <a:gd name="T13" fmla="*/ 0 60000 65536"/>
                  <a:gd name="T14" fmla="*/ 0 60000 65536"/>
                  <a:gd name="T15" fmla="*/ 0 w 367"/>
                  <a:gd name="T16" fmla="*/ 0 h 512"/>
                  <a:gd name="T17" fmla="*/ 367 w 367"/>
                  <a:gd name="T18" fmla="*/ 512 h 512"/>
                </a:gdLst>
                <a:ahLst/>
                <a:cxnLst>
                  <a:cxn ang="T10">
                    <a:pos x="T0" y="T1"/>
                  </a:cxn>
                  <a:cxn ang="T11">
                    <a:pos x="T2" y="T3"/>
                  </a:cxn>
                  <a:cxn ang="T12">
                    <a:pos x="T4" y="T5"/>
                  </a:cxn>
                  <a:cxn ang="T13">
                    <a:pos x="T6" y="T7"/>
                  </a:cxn>
                  <a:cxn ang="T14">
                    <a:pos x="T8" y="T9"/>
                  </a:cxn>
                </a:cxnLst>
                <a:rect l="T15" t="T16" r="T17" b="T18"/>
                <a:pathLst>
                  <a:path w="367" h="512">
                    <a:moveTo>
                      <a:pt x="0" y="54"/>
                    </a:moveTo>
                    <a:lnTo>
                      <a:pt x="366" y="0"/>
                    </a:lnTo>
                    <a:lnTo>
                      <a:pt x="362" y="424"/>
                    </a:lnTo>
                    <a:lnTo>
                      <a:pt x="7" y="511"/>
                    </a:lnTo>
                    <a:lnTo>
                      <a:pt x="0" y="54"/>
                    </a:lnTo>
                  </a:path>
                </a:pathLst>
              </a:custGeom>
              <a:solidFill>
                <a:srgbClr val="99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15" name="Freeform 123">
                <a:extLst>
                  <a:ext uri="{FF2B5EF4-FFF2-40B4-BE49-F238E27FC236}">
                    <a16:creationId xmlns:a16="http://schemas.microsoft.com/office/drawing/2014/main" id="{462E24CD-5A24-3747-92B8-27119167E5ED}"/>
                  </a:ext>
                </a:extLst>
              </p:cNvPr>
              <p:cNvSpPr>
                <a:spLocks/>
              </p:cNvSpPr>
              <p:nvPr/>
            </p:nvSpPr>
            <p:spPr bwMode="auto">
              <a:xfrm>
                <a:off x="3226" y="3103"/>
                <a:ext cx="367" cy="512"/>
              </a:xfrm>
              <a:custGeom>
                <a:avLst/>
                <a:gdLst>
                  <a:gd name="T0" fmla="*/ 0 w 367"/>
                  <a:gd name="T1" fmla="*/ 54 h 512"/>
                  <a:gd name="T2" fmla="*/ 366 w 367"/>
                  <a:gd name="T3" fmla="*/ 0 h 512"/>
                  <a:gd name="T4" fmla="*/ 362 w 367"/>
                  <a:gd name="T5" fmla="*/ 424 h 512"/>
                  <a:gd name="T6" fmla="*/ 7 w 367"/>
                  <a:gd name="T7" fmla="*/ 511 h 512"/>
                  <a:gd name="T8" fmla="*/ 0 w 367"/>
                  <a:gd name="T9" fmla="*/ 54 h 512"/>
                  <a:gd name="T10" fmla="*/ 0 60000 65536"/>
                  <a:gd name="T11" fmla="*/ 0 60000 65536"/>
                  <a:gd name="T12" fmla="*/ 0 60000 65536"/>
                  <a:gd name="T13" fmla="*/ 0 60000 65536"/>
                  <a:gd name="T14" fmla="*/ 0 60000 65536"/>
                  <a:gd name="T15" fmla="*/ 0 w 367"/>
                  <a:gd name="T16" fmla="*/ 0 h 512"/>
                  <a:gd name="T17" fmla="*/ 367 w 367"/>
                  <a:gd name="T18" fmla="*/ 512 h 512"/>
                </a:gdLst>
                <a:ahLst/>
                <a:cxnLst>
                  <a:cxn ang="T10">
                    <a:pos x="T0" y="T1"/>
                  </a:cxn>
                  <a:cxn ang="T11">
                    <a:pos x="T2" y="T3"/>
                  </a:cxn>
                  <a:cxn ang="T12">
                    <a:pos x="T4" y="T5"/>
                  </a:cxn>
                  <a:cxn ang="T13">
                    <a:pos x="T6" y="T7"/>
                  </a:cxn>
                  <a:cxn ang="T14">
                    <a:pos x="T8" y="T9"/>
                  </a:cxn>
                </a:cxnLst>
                <a:rect l="T15" t="T16" r="T17" b="T18"/>
                <a:pathLst>
                  <a:path w="367" h="512">
                    <a:moveTo>
                      <a:pt x="0" y="54"/>
                    </a:moveTo>
                    <a:lnTo>
                      <a:pt x="366" y="0"/>
                    </a:lnTo>
                    <a:lnTo>
                      <a:pt x="362" y="424"/>
                    </a:lnTo>
                    <a:lnTo>
                      <a:pt x="7" y="511"/>
                    </a:lnTo>
                    <a:lnTo>
                      <a:pt x="0" y="5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6" name="Freeform 124">
                <a:extLst>
                  <a:ext uri="{FF2B5EF4-FFF2-40B4-BE49-F238E27FC236}">
                    <a16:creationId xmlns:a16="http://schemas.microsoft.com/office/drawing/2014/main" id="{51DFE56C-24C0-994B-96FE-AF9DDE9952A7}"/>
                  </a:ext>
                </a:extLst>
              </p:cNvPr>
              <p:cNvSpPr>
                <a:spLocks/>
              </p:cNvSpPr>
              <p:nvPr/>
            </p:nvSpPr>
            <p:spPr bwMode="auto">
              <a:xfrm>
                <a:off x="3226" y="3120"/>
                <a:ext cx="249" cy="42"/>
              </a:xfrm>
              <a:custGeom>
                <a:avLst/>
                <a:gdLst>
                  <a:gd name="T0" fmla="*/ 14 w 249"/>
                  <a:gd name="T1" fmla="*/ 41 h 42"/>
                  <a:gd name="T2" fmla="*/ 0 w 249"/>
                  <a:gd name="T3" fmla="*/ 36 h 42"/>
                  <a:gd name="T4" fmla="*/ 248 w 249"/>
                  <a:gd name="T5" fmla="*/ 0 h 42"/>
                  <a:gd name="T6" fmla="*/ 14 w 249"/>
                  <a:gd name="T7" fmla="*/ 41 h 42"/>
                  <a:gd name="T8" fmla="*/ 0 60000 65536"/>
                  <a:gd name="T9" fmla="*/ 0 60000 65536"/>
                  <a:gd name="T10" fmla="*/ 0 60000 65536"/>
                  <a:gd name="T11" fmla="*/ 0 60000 65536"/>
                  <a:gd name="T12" fmla="*/ 0 w 249"/>
                  <a:gd name="T13" fmla="*/ 0 h 42"/>
                  <a:gd name="T14" fmla="*/ 249 w 249"/>
                  <a:gd name="T15" fmla="*/ 42 h 42"/>
                </a:gdLst>
                <a:ahLst/>
                <a:cxnLst>
                  <a:cxn ang="T8">
                    <a:pos x="T0" y="T1"/>
                  </a:cxn>
                  <a:cxn ang="T9">
                    <a:pos x="T2" y="T3"/>
                  </a:cxn>
                  <a:cxn ang="T10">
                    <a:pos x="T4" y="T5"/>
                  </a:cxn>
                  <a:cxn ang="T11">
                    <a:pos x="T6" y="T7"/>
                  </a:cxn>
                </a:cxnLst>
                <a:rect l="T12" t="T13" r="T14" b="T15"/>
                <a:pathLst>
                  <a:path w="249" h="42">
                    <a:moveTo>
                      <a:pt x="14" y="41"/>
                    </a:moveTo>
                    <a:lnTo>
                      <a:pt x="0" y="36"/>
                    </a:lnTo>
                    <a:lnTo>
                      <a:pt x="248" y="0"/>
                    </a:lnTo>
                    <a:lnTo>
                      <a:pt x="14" y="41"/>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17" name="Freeform 125">
                <a:extLst>
                  <a:ext uri="{FF2B5EF4-FFF2-40B4-BE49-F238E27FC236}">
                    <a16:creationId xmlns:a16="http://schemas.microsoft.com/office/drawing/2014/main" id="{39DAF674-CA71-F746-B701-59F685D0C10B}"/>
                  </a:ext>
                </a:extLst>
              </p:cNvPr>
              <p:cNvSpPr>
                <a:spLocks/>
              </p:cNvSpPr>
              <p:nvPr/>
            </p:nvSpPr>
            <p:spPr bwMode="auto">
              <a:xfrm>
                <a:off x="3229" y="3103"/>
                <a:ext cx="370" cy="62"/>
              </a:xfrm>
              <a:custGeom>
                <a:avLst/>
                <a:gdLst>
                  <a:gd name="T0" fmla="*/ 0 w 370"/>
                  <a:gd name="T1" fmla="*/ 55 h 62"/>
                  <a:gd name="T2" fmla="*/ 23 w 370"/>
                  <a:gd name="T3" fmla="*/ 61 h 62"/>
                  <a:gd name="T4" fmla="*/ 369 w 370"/>
                  <a:gd name="T5" fmla="*/ 1 h 62"/>
                  <a:gd name="T6" fmla="*/ 363 w 370"/>
                  <a:gd name="T7" fmla="*/ 0 h 62"/>
                  <a:gd name="T8" fmla="*/ 40 w 370"/>
                  <a:gd name="T9" fmla="*/ 48 h 62"/>
                  <a:gd name="T10" fmla="*/ 0 w 370"/>
                  <a:gd name="T11" fmla="*/ 55 h 62"/>
                  <a:gd name="T12" fmla="*/ 0 60000 65536"/>
                  <a:gd name="T13" fmla="*/ 0 60000 65536"/>
                  <a:gd name="T14" fmla="*/ 0 60000 65536"/>
                  <a:gd name="T15" fmla="*/ 0 60000 65536"/>
                  <a:gd name="T16" fmla="*/ 0 60000 65536"/>
                  <a:gd name="T17" fmla="*/ 0 60000 65536"/>
                  <a:gd name="T18" fmla="*/ 0 w 370"/>
                  <a:gd name="T19" fmla="*/ 0 h 62"/>
                  <a:gd name="T20" fmla="*/ 370 w 370"/>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370" h="62">
                    <a:moveTo>
                      <a:pt x="0" y="55"/>
                    </a:moveTo>
                    <a:lnTo>
                      <a:pt x="23" y="61"/>
                    </a:lnTo>
                    <a:lnTo>
                      <a:pt x="369" y="1"/>
                    </a:lnTo>
                    <a:lnTo>
                      <a:pt x="363" y="0"/>
                    </a:lnTo>
                    <a:lnTo>
                      <a:pt x="40" y="48"/>
                    </a:lnTo>
                    <a:lnTo>
                      <a:pt x="0" y="55"/>
                    </a:lnTo>
                  </a:path>
                </a:pathLst>
              </a:custGeom>
              <a:solidFill>
                <a:srgbClr val="B0B0B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18" name="Freeform 126">
                <a:extLst>
                  <a:ext uri="{FF2B5EF4-FFF2-40B4-BE49-F238E27FC236}">
                    <a16:creationId xmlns:a16="http://schemas.microsoft.com/office/drawing/2014/main" id="{84005FEE-7363-384D-AE43-77DC74A9E817}"/>
                  </a:ext>
                </a:extLst>
              </p:cNvPr>
              <p:cNvSpPr>
                <a:spLocks/>
              </p:cNvSpPr>
              <p:nvPr/>
            </p:nvSpPr>
            <p:spPr bwMode="auto">
              <a:xfrm>
                <a:off x="3240" y="3103"/>
                <a:ext cx="372" cy="65"/>
              </a:xfrm>
              <a:custGeom>
                <a:avLst/>
                <a:gdLst>
                  <a:gd name="T0" fmla="*/ 0 w 372"/>
                  <a:gd name="T1" fmla="*/ 58 h 65"/>
                  <a:gd name="T2" fmla="*/ 23 w 372"/>
                  <a:gd name="T3" fmla="*/ 64 h 65"/>
                  <a:gd name="T4" fmla="*/ 371 w 372"/>
                  <a:gd name="T5" fmla="*/ 4 h 65"/>
                  <a:gd name="T6" fmla="*/ 352 w 372"/>
                  <a:gd name="T7" fmla="*/ 0 h 65"/>
                  <a:gd name="T8" fmla="*/ 234 w 372"/>
                  <a:gd name="T9" fmla="*/ 17 h 65"/>
                  <a:gd name="T10" fmla="*/ 0 w 372"/>
                  <a:gd name="T11" fmla="*/ 58 h 65"/>
                  <a:gd name="T12" fmla="*/ 0 60000 65536"/>
                  <a:gd name="T13" fmla="*/ 0 60000 65536"/>
                  <a:gd name="T14" fmla="*/ 0 60000 65536"/>
                  <a:gd name="T15" fmla="*/ 0 60000 65536"/>
                  <a:gd name="T16" fmla="*/ 0 60000 65536"/>
                  <a:gd name="T17" fmla="*/ 0 60000 65536"/>
                  <a:gd name="T18" fmla="*/ 0 w 372"/>
                  <a:gd name="T19" fmla="*/ 0 h 65"/>
                  <a:gd name="T20" fmla="*/ 372 w 372"/>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72" h="65">
                    <a:moveTo>
                      <a:pt x="0" y="58"/>
                    </a:moveTo>
                    <a:lnTo>
                      <a:pt x="23" y="64"/>
                    </a:lnTo>
                    <a:lnTo>
                      <a:pt x="371" y="4"/>
                    </a:lnTo>
                    <a:lnTo>
                      <a:pt x="352" y="0"/>
                    </a:lnTo>
                    <a:lnTo>
                      <a:pt x="234" y="17"/>
                    </a:lnTo>
                    <a:lnTo>
                      <a:pt x="0" y="58"/>
                    </a:lnTo>
                  </a:path>
                </a:pathLst>
              </a:custGeom>
              <a:solidFill>
                <a:srgbClr val="ADADA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19" name="Freeform 127">
                <a:extLst>
                  <a:ext uri="{FF2B5EF4-FFF2-40B4-BE49-F238E27FC236}">
                    <a16:creationId xmlns:a16="http://schemas.microsoft.com/office/drawing/2014/main" id="{196273E2-58CB-874D-B1A5-ED315FD8BC74}"/>
                  </a:ext>
                </a:extLst>
              </p:cNvPr>
              <p:cNvSpPr>
                <a:spLocks/>
              </p:cNvSpPr>
              <p:nvPr/>
            </p:nvSpPr>
            <p:spPr bwMode="auto">
              <a:xfrm>
                <a:off x="3251" y="3104"/>
                <a:ext cx="372" cy="67"/>
              </a:xfrm>
              <a:custGeom>
                <a:avLst/>
                <a:gdLst>
                  <a:gd name="T0" fmla="*/ 0 w 372"/>
                  <a:gd name="T1" fmla="*/ 59 h 67"/>
                  <a:gd name="T2" fmla="*/ 23 w 372"/>
                  <a:gd name="T3" fmla="*/ 66 h 67"/>
                  <a:gd name="T4" fmla="*/ 371 w 372"/>
                  <a:gd name="T5" fmla="*/ 4 h 67"/>
                  <a:gd name="T6" fmla="*/ 345 w 372"/>
                  <a:gd name="T7" fmla="*/ 0 h 67"/>
                  <a:gd name="T8" fmla="*/ 0 w 372"/>
                  <a:gd name="T9" fmla="*/ 59 h 67"/>
                  <a:gd name="T10" fmla="*/ 0 60000 65536"/>
                  <a:gd name="T11" fmla="*/ 0 60000 65536"/>
                  <a:gd name="T12" fmla="*/ 0 60000 65536"/>
                  <a:gd name="T13" fmla="*/ 0 60000 65536"/>
                  <a:gd name="T14" fmla="*/ 0 60000 65536"/>
                  <a:gd name="T15" fmla="*/ 0 w 372"/>
                  <a:gd name="T16" fmla="*/ 0 h 67"/>
                  <a:gd name="T17" fmla="*/ 372 w 372"/>
                  <a:gd name="T18" fmla="*/ 67 h 67"/>
                </a:gdLst>
                <a:ahLst/>
                <a:cxnLst>
                  <a:cxn ang="T10">
                    <a:pos x="T0" y="T1"/>
                  </a:cxn>
                  <a:cxn ang="T11">
                    <a:pos x="T2" y="T3"/>
                  </a:cxn>
                  <a:cxn ang="T12">
                    <a:pos x="T4" y="T5"/>
                  </a:cxn>
                  <a:cxn ang="T13">
                    <a:pos x="T6" y="T7"/>
                  </a:cxn>
                  <a:cxn ang="T14">
                    <a:pos x="T8" y="T9"/>
                  </a:cxn>
                </a:cxnLst>
                <a:rect l="T15" t="T16" r="T17" b="T18"/>
                <a:pathLst>
                  <a:path w="372" h="67">
                    <a:moveTo>
                      <a:pt x="0" y="59"/>
                    </a:moveTo>
                    <a:lnTo>
                      <a:pt x="23" y="66"/>
                    </a:lnTo>
                    <a:lnTo>
                      <a:pt x="371" y="4"/>
                    </a:lnTo>
                    <a:lnTo>
                      <a:pt x="345" y="0"/>
                    </a:lnTo>
                    <a:lnTo>
                      <a:pt x="0" y="59"/>
                    </a:lnTo>
                  </a:path>
                </a:pathLst>
              </a:custGeom>
              <a:solidFill>
                <a:srgbClr val="ABABA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0" name="Freeform 128">
                <a:extLst>
                  <a:ext uri="{FF2B5EF4-FFF2-40B4-BE49-F238E27FC236}">
                    <a16:creationId xmlns:a16="http://schemas.microsoft.com/office/drawing/2014/main" id="{BEF14018-4CFA-E64A-AF65-E1A0D3AC3DB6}"/>
                  </a:ext>
                </a:extLst>
              </p:cNvPr>
              <p:cNvSpPr>
                <a:spLocks/>
              </p:cNvSpPr>
              <p:nvPr/>
            </p:nvSpPr>
            <p:spPr bwMode="auto">
              <a:xfrm>
                <a:off x="3263" y="3107"/>
                <a:ext cx="375" cy="67"/>
              </a:xfrm>
              <a:custGeom>
                <a:avLst/>
                <a:gdLst>
                  <a:gd name="T0" fmla="*/ 0 w 375"/>
                  <a:gd name="T1" fmla="*/ 59 h 67"/>
                  <a:gd name="T2" fmla="*/ 23 w 375"/>
                  <a:gd name="T3" fmla="*/ 66 h 67"/>
                  <a:gd name="T4" fmla="*/ 374 w 375"/>
                  <a:gd name="T5" fmla="*/ 5 h 67"/>
                  <a:gd name="T6" fmla="*/ 347 w 375"/>
                  <a:gd name="T7" fmla="*/ 0 h 67"/>
                  <a:gd name="T8" fmla="*/ 0 w 375"/>
                  <a:gd name="T9" fmla="*/ 59 h 67"/>
                  <a:gd name="T10" fmla="*/ 0 60000 65536"/>
                  <a:gd name="T11" fmla="*/ 0 60000 65536"/>
                  <a:gd name="T12" fmla="*/ 0 60000 65536"/>
                  <a:gd name="T13" fmla="*/ 0 60000 65536"/>
                  <a:gd name="T14" fmla="*/ 0 60000 65536"/>
                  <a:gd name="T15" fmla="*/ 0 w 375"/>
                  <a:gd name="T16" fmla="*/ 0 h 67"/>
                  <a:gd name="T17" fmla="*/ 375 w 375"/>
                  <a:gd name="T18" fmla="*/ 67 h 67"/>
                </a:gdLst>
                <a:ahLst/>
                <a:cxnLst>
                  <a:cxn ang="T10">
                    <a:pos x="T0" y="T1"/>
                  </a:cxn>
                  <a:cxn ang="T11">
                    <a:pos x="T2" y="T3"/>
                  </a:cxn>
                  <a:cxn ang="T12">
                    <a:pos x="T4" y="T5"/>
                  </a:cxn>
                  <a:cxn ang="T13">
                    <a:pos x="T6" y="T7"/>
                  </a:cxn>
                  <a:cxn ang="T14">
                    <a:pos x="T8" y="T9"/>
                  </a:cxn>
                </a:cxnLst>
                <a:rect l="T15" t="T16" r="T17" b="T18"/>
                <a:pathLst>
                  <a:path w="375" h="67">
                    <a:moveTo>
                      <a:pt x="0" y="59"/>
                    </a:moveTo>
                    <a:lnTo>
                      <a:pt x="23" y="66"/>
                    </a:lnTo>
                    <a:lnTo>
                      <a:pt x="374" y="5"/>
                    </a:lnTo>
                    <a:lnTo>
                      <a:pt x="347" y="0"/>
                    </a:lnTo>
                    <a:lnTo>
                      <a:pt x="0" y="59"/>
                    </a:lnTo>
                  </a:path>
                </a:pathLst>
              </a:custGeom>
              <a:solidFill>
                <a:srgbClr val="A8A8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1" name="Freeform 129">
                <a:extLst>
                  <a:ext uri="{FF2B5EF4-FFF2-40B4-BE49-F238E27FC236}">
                    <a16:creationId xmlns:a16="http://schemas.microsoft.com/office/drawing/2014/main" id="{0AF076B6-ABF4-8945-8DDE-F942FFA81022}"/>
                  </a:ext>
                </a:extLst>
              </p:cNvPr>
              <p:cNvSpPr>
                <a:spLocks/>
              </p:cNvSpPr>
              <p:nvPr/>
            </p:nvSpPr>
            <p:spPr bwMode="auto">
              <a:xfrm>
                <a:off x="3275" y="3109"/>
                <a:ext cx="377" cy="68"/>
              </a:xfrm>
              <a:custGeom>
                <a:avLst/>
                <a:gdLst>
                  <a:gd name="T0" fmla="*/ 0 w 377"/>
                  <a:gd name="T1" fmla="*/ 60 h 68"/>
                  <a:gd name="T2" fmla="*/ 23 w 377"/>
                  <a:gd name="T3" fmla="*/ 67 h 68"/>
                  <a:gd name="T4" fmla="*/ 376 w 377"/>
                  <a:gd name="T5" fmla="*/ 5 h 68"/>
                  <a:gd name="T6" fmla="*/ 348 w 377"/>
                  <a:gd name="T7" fmla="*/ 0 h 68"/>
                  <a:gd name="T8" fmla="*/ 0 w 377"/>
                  <a:gd name="T9" fmla="*/ 60 h 68"/>
                  <a:gd name="T10" fmla="*/ 0 60000 65536"/>
                  <a:gd name="T11" fmla="*/ 0 60000 65536"/>
                  <a:gd name="T12" fmla="*/ 0 60000 65536"/>
                  <a:gd name="T13" fmla="*/ 0 60000 65536"/>
                  <a:gd name="T14" fmla="*/ 0 60000 65536"/>
                  <a:gd name="T15" fmla="*/ 0 w 377"/>
                  <a:gd name="T16" fmla="*/ 0 h 68"/>
                  <a:gd name="T17" fmla="*/ 377 w 377"/>
                  <a:gd name="T18" fmla="*/ 68 h 68"/>
                </a:gdLst>
                <a:ahLst/>
                <a:cxnLst>
                  <a:cxn ang="T10">
                    <a:pos x="T0" y="T1"/>
                  </a:cxn>
                  <a:cxn ang="T11">
                    <a:pos x="T2" y="T3"/>
                  </a:cxn>
                  <a:cxn ang="T12">
                    <a:pos x="T4" y="T5"/>
                  </a:cxn>
                  <a:cxn ang="T13">
                    <a:pos x="T6" y="T7"/>
                  </a:cxn>
                  <a:cxn ang="T14">
                    <a:pos x="T8" y="T9"/>
                  </a:cxn>
                </a:cxnLst>
                <a:rect l="T15" t="T16" r="T17" b="T18"/>
                <a:pathLst>
                  <a:path w="377" h="68">
                    <a:moveTo>
                      <a:pt x="0" y="60"/>
                    </a:moveTo>
                    <a:lnTo>
                      <a:pt x="23" y="67"/>
                    </a:lnTo>
                    <a:lnTo>
                      <a:pt x="376" y="5"/>
                    </a:lnTo>
                    <a:lnTo>
                      <a:pt x="348" y="0"/>
                    </a:lnTo>
                    <a:lnTo>
                      <a:pt x="0" y="60"/>
                    </a:lnTo>
                  </a:path>
                </a:pathLst>
              </a:custGeom>
              <a:solidFill>
                <a:srgbClr val="A6A6A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2" name="Freeform 130">
                <a:extLst>
                  <a:ext uri="{FF2B5EF4-FFF2-40B4-BE49-F238E27FC236}">
                    <a16:creationId xmlns:a16="http://schemas.microsoft.com/office/drawing/2014/main" id="{EC400B00-18A1-EB4B-9E03-28CB1F3F946A}"/>
                  </a:ext>
                </a:extLst>
              </p:cNvPr>
              <p:cNvSpPr>
                <a:spLocks/>
              </p:cNvSpPr>
              <p:nvPr/>
            </p:nvSpPr>
            <p:spPr bwMode="auto">
              <a:xfrm>
                <a:off x="3286" y="3112"/>
                <a:ext cx="378" cy="68"/>
              </a:xfrm>
              <a:custGeom>
                <a:avLst/>
                <a:gdLst>
                  <a:gd name="T0" fmla="*/ 0 w 378"/>
                  <a:gd name="T1" fmla="*/ 61 h 68"/>
                  <a:gd name="T2" fmla="*/ 23 w 378"/>
                  <a:gd name="T3" fmla="*/ 67 h 68"/>
                  <a:gd name="T4" fmla="*/ 377 w 378"/>
                  <a:gd name="T5" fmla="*/ 5 h 68"/>
                  <a:gd name="T6" fmla="*/ 350 w 378"/>
                  <a:gd name="T7" fmla="*/ 0 h 68"/>
                  <a:gd name="T8" fmla="*/ 0 w 378"/>
                  <a:gd name="T9" fmla="*/ 61 h 68"/>
                  <a:gd name="T10" fmla="*/ 0 60000 65536"/>
                  <a:gd name="T11" fmla="*/ 0 60000 65536"/>
                  <a:gd name="T12" fmla="*/ 0 60000 65536"/>
                  <a:gd name="T13" fmla="*/ 0 60000 65536"/>
                  <a:gd name="T14" fmla="*/ 0 60000 65536"/>
                  <a:gd name="T15" fmla="*/ 0 w 378"/>
                  <a:gd name="T16" fmla="*/ 0 h 68"/>
                  <a:gd name="T17" fmla="*/ 378 w 378"/>
                  <a:gd name="T18" fmla="*/ 68 h 68"/>
                </a:gdLst>
                <a:ahLst/>
                <a:cxnLst>
                  <a:cxn ang="T10">
                    <a:pos x="T0" y="T1"/>
                  </a:cxn>
                  <a:cxn ang="T11">
                    <a:pos x="T2" y="T3"/>
                  </a:cxn>
                  <a:cxn ang="T12">
                    <a:pos x="T4" y="T5"/>
                  </a:cxn>
                  <a:cxn ang="T13">
                    <a:pos x="T6" y="T7"/>
                  </a:cxn>
                  <a:cxn ang="T14">
                    <a:pos x="T8" y="T9"/>
                  </a:cxn>
                </a:cxnLst>
                <a:rect l="T15" t="T16" r="T17" b="T18"/>
                <a:pathLst>
                  <a:path w="378" h="68">
                    <a:moveTo>
                      <a:pt x="0" y="61"/>
                    </a:moveTo>
                    <a:lnTo>
                      <a:pt x="23" y="67"/>
                    </a:lnTo>
                    <a:lnTo>
                      <a:pt x="377" y="5"/>
                    </a:lnTo>
                    <a:lnTo>
                      <a:pt x="350" y="0"/>
                    </a:lnTo>
                    <a:lnTo>
                      <a:pt x="0" y="61"/>
                    </a:lnTo>
                  </a:path>
                </a:pathLst>
              </a:custGeom>
              <a:solidFill>
                <a:srgbClr val="A3A3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3" name="Freeform 131">
                <a:extLst>
                  <a:ext uri="{FF2B5EF4-FFF2-40B4-BE49-F238E27FC236}">
                    <a16:creationId xmlns:a16="http://schemas.microsoft.com/office/drawing/2014/main" id="{094668DE-EEA8-AB40-AC12-1193A100C040}"/>
                  </a:ext>
                </a:extLst>
              </p:cNvPr>
              <p:cNvSpPr>
                <a:spLocks/>
              </p:cNvSpPr>
              <p:nvPr/>
            </p:nvSpPr>
            <p:spPr bwMode="auto">
              <a:xfrm>
                <a:off x="3298" y="3115"/>
                <a:ext cx="379" cy="68"/>
              </a:xfrm>
              <a:custGeom>
                <a:avLst/>
                <a:gdLst>
                  <a:gd name="T0" fmla="*/ 0 w 379"/>
                  <a:gd name="T1" fmla="*/ 61 h 68"/>
                  <a:gd name="T2" fmla="*/ 23 w 379"/>
                  <a:gd name="T3" fmla="*/ 67 h 68"/>
                  <a:gd name="T4" fmla="*/ 378 w 379"/>
                  <a:gd name="T5" fmla="*/ 5 h 68"/>
                  <a:gd name="T6" fmla="*/ 352 w 379"/>
                  <a:gd name="T7" fmla="*/ 0 h 68"/>
                  <a:gd name="T8" fmla="*/ 0 w 379"/>
                  <a:gd name="T9" fmla="*/ 61 h 68"/>
                  <a:gd name="T10" fmla="*/ 0 60000 65536"/>
                  <a:gd name="T11" fmla="*/ 0 60000 65536"/>
                  <a:gd name="T12" fmla="*/ 0 60000 65536"/>
                  <a:gd name="T13" fmla="*/ 0 60000 65536"/>
                  <a:gd name="T14" fmla="*/ 0 60000 65536"/>
                  <a:gd name="T15" fmla="*/ 0 w 379"/>
                  <a:gd name="T16" fmla="*/ 0 h 68"/>
                  <a:gd name="T17" fmla="*/ 379 w 379"/>
                  <a:gd name="T18" fmla="*/ 68 h 68"/>
                </a:gdLst>
                <a:ahLst/>
                <a:cxnLst>
                  <a:cxn ang="T10">
                    <a:pos x="T0" y="T1"/>
                  </a:cxn>
                  <a:cxn ang="T11">
                    <a:pos x="T2" y="T3"/>
                  </a:cxn>
                  <a:cxn ang="T12">
                    <a:pos x="T4" y="T5"/>
                  </a:cxn>
                  <a:cxn ang="T13">
                    <a:pos x="T6" y="T7"/>
                  </a:cxn>
                  <a:cxn ang="T14">
                    <a:pos x="T8" y="T9"/>
                  </a:cxn>
                </a:cxnLst>
                <a:rect l="T15" t="T16" r="T17" b="T18"/>
                <a:pathLst>
                  <a:path w="379" h="68">
                    <a:moveTo>
                      <a:pt x="0" y="61"/>
                    </a:moveTo>
                    <a:lnTo>
                      <a:pt x="23" y="67"/>
                    </a:lnTo>
                    <a:lnTo>
                      <a:pt x="378" y="5"/>
                    </a:lnTo>
                    <a:lnTo>
                      <a:pt x="352" y="0"/>
                    </a:lnTo>
                    <a:lnTo>
                      <a:pt x="0" y="61"/>
                    </a:lnTo>
                  </a:path>
                </a:pathLst>
              </a:custGeom>
              <a:solidFill>
                <a:srgbClr val="A1A1A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4" name="Freeform 132">
                <a:extLst>
                  <a:ext uri="{FF2B5EF4-FFF2-40B4-BE49-F238E27FC236}">
                    <a16:creationId xmlns:a16="http://schemas.microsoft.com/office/drawing/2014/main" id="{2A82B1E6-0C68-804D-80F2-2C67FBE442BD}"/>
                  </a:ext>
                </a:extLst>
              </p:cNvPr>
              <p:cNvSpPr>
                <a:spLocks/>
              </p:cNvSpPr>
              <p:nvPr/>
            </p:nvSpPr>
            <p:spPr bwMode="auto">
              <a:xfrm>
                <a:off x="3310" y="3118"/>
                <a:ext cx="381" cy="68"/>
              </a:xfrm>
              <a:custGeom>
                <a:avLst/>
                <a:gdLst>
                  <a:gd name="T0" fmla="*/ 0 w 381"/>
                  <a:gd name="T1" fmla="*/ 60 h 68"/>
                  <a:gd name="T2" fmla="*/ 23 w 381"/>
                  <a:gd name="T3" fmla="*/ 67 h 68"/>
                  <a:gd name="T4" fmla="*/ 380 w 381"/>
                  <a:gd name="T5" fmla="*/ 5 h 68"/>
                  <a:gd name="T6" fmla="*/ 353 w 381"/>
                  <a:gd name="T7" fmla="*/ 0 h 68"/>
                  <a:gd name="T8" fmla="*/ 0 w 381"/>
                  <a:gd name="T9" fmla="*/ 60 h 68"/>
                  <a:gd name="T10" fmla="*/ 0 60000 65536"/>
                  <a:gd name="T11" fmla="*/ 0 60000 65536"/>
                  <a:gd name="T12" fmla="*/ 0 60000 65536"/>
                  <a:gd name="T13" fmla="*/ 0 60000 65536"/>
                  <a:gd name="T14" fmla="*/ 0 60000 65536"/>
                  <a:gd name="T15" fmla="*/ 0 w 381"/>
                  <a:gd name="T16" fmla="*/ 0 h 68"/>
                  <a:gd name="T17" fmla="*/ 381 w 381"/>
                  <a:gd name="T18" fmla="*/ 68 h 68"/>
                </a:gdLst>
                <a:ahLst/>
                <a:cxnLst>
                  <a:cxn ang="T10">
                    <a:pos x="T0" y="T1"/>
                  </a:cxn>
                  <a:cxn ang="T11">
                    <a:pos x="T2" y="T3"/>
                  </a:cxn>
                  <a:cxn ang="T12">
                    <a:pos x="T4" y="T5"/>
                  </a:cxn>
                  <a:cxn ang="T13">
                    <a:pos x="T6" y="T7"/>
                  </a:cxn>
                  <a:cxn ang="T14">
                    <a:pos x="T8" y="T9"/>
                  </a:cxn>
                </a:cxnLst>
                <a:rect l="T15" t="T16" r="T17" b="T18"/>
                <a:pathLst>
                  <a:path w="381" h="68">
                    <a:moveTo>
                      <a:pt x="0" y="60"/>
                    </a:moveTo>
                    <a:lnTo>
                      <a:pt x="23" y="67"/>
                    </a:lnTo>
                    <a:lnTo>
                      <a:pt x="380" y="5"/>
                    </a:lnTo>
                    <a:lnTo>
                      <a:pt x="353" y="0"/>
                    </a:lnTo>
                    <a:lnTo>
                      <a:pt x="0" y="60"/>
                    </a:lnTo>
                  </a:path>
                </a:pathLst>
              </a:custGeom>
              <a:solidFill>
                <a:srgbClr val="9E9E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5" name="Freeform 133">
                <a:extLst>
                  <a:ext uri="{FF2B5EF4-FFF2-40B4-BE49-F238E27FC236}">
                    <a16:creationId xmlns:a16="http://schemas.microsoft.com/office/drawing/2014/main" id="{F29F6207-F13F-2C47-AE23-C5512FE986F7}"/>
                  </a:ext>
                </a:extLst>
              </p:cNvPr>
              <p:cNvSpPr>
                <a:spLocks/>
              </p:cNvSpPr>
              <p:nvPr/>
            </p:nvSpPr>
            <p:spPr bwMode="auto">
              <a:xfrm>
                <a:off x="3321" y="3120"/>
                <a:ext cx="382" cy="69"/>
              </a:xfrm>
              <a:custGeom>
                <a:avLst/>
                <a:gdLst>
                  <a:gd name="T0" fmla="*/ 0 w 382"/>
                  <a:gd name="T1" fmla="*/ 62 h 69"/>
                  <a:gd name="T2" fmla="*/ 23 w 382"/>
                  <a:gd name="T3" fmla="*/ 68 h 69"/>
                  <a:gd name="T4" fmla="*/ 381 w 382"/>
                  <a:gd name="T5" fmla="*/ 5 h 69"/>
                  <a:gd name="T6" fmla="*/ 354 w 382"/>
                  <a:gd name="T7" fmla="*/ 0 h 69"/>
                  <a:gd name="T8" fmla="*/ 0 w 382"/>
                  <a:gd name="T9" fmla="*/ 62 h 69"/>
                  <a:gd name="T10" fmla="*/ 0 60000 65536"/>
                  <a:gd name="T11" fmla="*/ 0 60000 65536"/>
                  <a:gd name="T12" fmla="*/ 0 60000 65536"/>
                  <a:gd name="T13" fmla="*/ 0 60000 65536"/>
                  <a:gd name="T14" fmla="*/ 0 60000 65536"/>
                  <a:gd name="T15" fmla="*/ 0 w 382"/>
                  <a:gd name="T16" fmla="*/ 0 h 69"/>
                  <a:gd name="T17" fmla="*/ 382 w 382"/>
                  <a:gd name="T18" fmla="*/ 69 h 69"/>
                </a:gdLst>
                <a:ahLst/>
                <a:cxnLst>
                  <a:cxn ang="T10">
                    <a:pos x="T0" y="T1"/>
                  </a:cxn>
                  <a:cxn ang="T11">
                    <a:pos x="T2" y="T3"/>
                  </a:cxn>
                  <a:cxn ang="T12">
                    <a:pos x="T4" y="T5"/>
                  </a:cxn>
                  <a:cxn ang="T13">
                    <a:pos x="T6" y="T7"/>
                  </a:cxn>
                  <a:cxn ang="T14">
                    <a:pos x="T8" y="T9"/>
                  </a:cxn>
                </a:cxnLst>
                <a:rect l="T15" t="T16" r="T17" b="T18"/>
                <a:pathLst>
                  <a:path w="382" h="69">
                    <a:moveTo>
                      <a:pt x="0" y="62"/>
                    </a:moveTo>
                    <a:lnTo>
                      <a:pt x="23" y="68"/>
                    </a:lnTo>
                    <a:lnTo>
                      <a:pt x="381" y="5"/>
                    </a:lnTo>
                    <a:lnTo>
                      <a:pt x="354" y="0"/>
                    </a:lnTo>
                    <a:lnTo>
                      <a:pt x="0" y="62"/>
                    </a:lnTo>
                  </a:path>
                </a:pathLst>
              </a:custGeom>
              <a:solidFill>
                <a:srgbClr val="9C9C9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6" name="Freeform 134">
                <a:extLst>
                  <a:ext uri="{FF2B5EF4-FFF2-40B4-BE49-F238E27FC236}">
                    <a16:creationId xmlns:a16="http://schemas.microsoft.com/office/drawing/2014/main" id="{8BC8383E-46B4-3741-8560-52702359AA7D}"/>
                  </a:ext>
                </a:extLst>
              </p:cNvPr>
              <p:cNvSpPr>
                <a:spLocks/>
              </p:cNvSpPr>
              <p:nvPr/>
            </p:nvSpPr>
            <p:spPr bwMode="auto">
              <a:xfrm>
                <a:off x="3333" y="3124"/>
                <a:ext cx="383" cy="69"/>
              </a:xfrm>
              <a:custGeom>
                <a:avLst/>
                <a:gdLst>
                  <a:gd name="T0" fmla="*/ 0 w 383"/>
                  <a:gd name="T1" fmla="*/ 61 h 69"/>
                  <a:gd name="T2" fmla="*/ 23 w 383"/>
                  <a:gd name="T3" fmla="*/ 68 h 69"/>
                  <a:gd name="T4" fmla="*/ 382 w 383"/>
                  <a:gd name="T5" fmla="*/ 4 h 69"/>
                  <a:gd name="T6" fmla="*/ 356 w 383"/>
                  <a:gd name="T7" fmla="*/ 0 h 69"/>
                  <a:gd name="T8" fmla="*/ 0 w 383"/>
                  <a:gd name="T9" fmla="*/ 61 h 69"/>
                  <a:gd name="T10" fmla="*/ 0 60000 65536"/>
                  <a:gd name="T11" fmla="*/ 0 60000 65536"/>
                  <a:gd name="T12" fmla="*/ 0 60000 65536"/>
                  <a:gd name="T13" fmla="*/ 0 60000 65536"/>
                  <a:gd name="T14" fmla="*/ 0 60000 65536"/>
                  <a:gd name="T15" fmla="*/ 0 w 383"/>
                  <a:gd name="T16" fmla="*/ 0 h 69"/>
                  <a:gd name="T17" fmla="*/ 383 w 383"/>
                  <a:gd name="T18" fmla="*/ 69 h 69"/>
                </a:gdLst>
                <a:ahLst/>
                <a:cxnLst>
                  <a:cxn ang="T10">
                    <a:pos x="T0" y="T1"/>
                  </a:cxn>
                  <a:cxn ang="T11">
                    <a:pos x="T2" y="T3"/>
                  </a:cxn>
                  <a:cxn ang="T12">
                    <a:pos x="T4" y="T5"/>
                  </a:cxn>
                  <a:cxn ang="T13">
                    <a:pos x="T6" y="T7"/>
                  </a:cxn>
                  <a:cxn ang="T14">
                    <a:pos x="T8" y="T9"/>
                  </a:cxn>
                </a:cxnLst>
                <a:rect l="T15" t="T16" r="T17" b="T18"/>
                <a:pathLst>
                  <a:path w="383" h="69">
                    <a:moveTo>
                      <a:pt x="0" y="61"/>
                    </a:moveTo>
                    <a:lnTo>
                      <a:pt x="23" y="68"/>
                    </a:lnTo>
                    <a:lnTo>
                      <a:pt x="382" y="4"/>
                    </a:lnTo>
                    <a:lnTo>
                      <a:pt x="356" y="0"/>
                    </a:lnTo>
                    <a:lnTo>
                      <a:pt x="0" y="61"/>
                    </a:lnTo>
                  </a:path>
                </a:pathLst>
              </a:custGeom>
              <a:solidFill>
                <a:srgbClr val="99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7" name="Freeform 135">
                <a:extLst>
                  <a:ext uri="{FF2B5EF4-FFF2-40B4-BE49-F238E27FC236}">
                    <a16:creationId xmlns:a16="http://schemas.microsoft.com/office/drawing/2014/main" id="{B5797401-9A43-C146-B04A-E2FCEC62AEB0}"/>
                  </a:ext>
                </a:extLst>
              </p:cNvPr>
              <p:cNvSpPr>
                <a:spLocks/>
              </p:cNvSpPr>
              <p:nvPr/>
            </p:nvSpPr>
            <p:spPr bwMode="auto">
              <a:xfrm>
                <a:off x="3345" y="3126"/>
                <a:ext cx="384" cy="69"/>
              </a:xfrm>
              <a:custGeom>
                <a:avLst/>
                <a:gdLst>
                  <a:gd name="T0" fmla="*/ 0 w 384"/>
                  <a:gd name="T1" fmla="*/ 61 h 69"/>
                  <a:gd name="T2" fmla="*/ 22 w 384"/>
                  <a:gd name="T3" fmla="*/ 68 h 69"/>
                  <a:gd name="T4" fmla="*/ 383 w 384"/>
                  <a:gd name="T5" fmla="*/ 5 h 69"/>
                  <a:gd name="T6" fmla="*/ 357 w 384"/>
                  <a:gd name="T7" fmla="*/ 0 h 69"/>
                  <a:gd name="T8" fmla="*/ 0 w 384"/>
                  <a:gd name="T9" fmla="*/ 61 h 69"/>
                  <a:gd name="T10" fmla="*/ 0 60000 65536"/>
                  <a:gd name="T11" fmla="*/ 0 60000 65536"/>
                  <a:gd name="T12" fmla="*/ 0 60000 65536"/>
                  <a:gd name="T13" fmla="*/ 0 60000 65536"/>
                  <a:gd name="T14" fmla="*/ 0 60000 65536"/>
                  <a:gd name="T15" fmla="*/ 0 w 384"/>
                  <a:gd name="T16" fmla="*/ 0 h 69"/>
                  <a:gd name="T17" fmla="*/ 384 w 384"/>
                  <a:gd name="T18" fmla="*/ 69 h 69"/>
                </a:gdLst>
                <a:ahLst/>
                <a:cxnLst>
                  <a:cxn ang="T10">
                    <a:pos x="T0" y="T1"/>
                  </a:cxn>
                  <a:cxn ang="T11">
                    <a:pos x="T2" y="T3"/>
                  </a:cxn>
                  <a:cxn ang="T12">
                    <a:pos x="T4" y="T5"/>
                  </a:cxn>
                  <a:cxn ang="T13">
                    <a:pos x="T6" y="T7"/>
                  </a:cxn>
                  <a:cxn ang="T14">
                    <a:pos x="T8" y="T9"/>
                  </a:cxn>
                </a:cxnLst>
                <a:rect l="T15" t="T16" r="T17" b="T18"/>
                <a:pathLst>
                  <a:path w="384" h="69">
                    <a:moveTo>
                      <a:pt x="0" y="61"/>
                    </a:moveTo>
                    <a:lnTo>
                      <a:pt x="22" y="68"/>
                    </a:lnTo>
                    <a:lnTo>
                      <a:pt x="383" y="5"/>
                    </a:lnTo>
                    <a:lnTo>
                      <a:pt x="357" y="0"/>
                    </a:lnTo>
                    <a:lnTo>
                      <a:pt x="0" y="61"/>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8" name="Freeform 136">
                <a:extLst>
                  <a:ext uri="{FF2B5EF4-FFF2-40B4-BE49-F238E27FC236}">
                    <a16:creationId xmlns:a16="http://schemas.microsoft.com/office/drawing/2014/main" id="{BA7D824E-3058-A548-92E1-396247E0A739}"/>
                  </a:ext>
                </a:extLst>
              </p:cNvPr>
              <p:cNvSpPr>
                <a:spLocks/>
              </p:cNvSpPr>
              <p:nvPr/>
            </p:nvSpPr>
            <p:spPr bwMode="auto">
              <a:xfrm>
                <a:off x="3357" y="3128"/>
                <a:ext cx="386" cy="70"/>
              </a:xfrm>
              <a:custGeom>
                <a:avLst/>
                <a:gdLst>
                  <a:gd name="T0" fmla="*/ 0 w 386"/>
                  <a:gd name="T1" fmla="*/ 63 h 70"/>
                  <a:gd name="T2" fmla="*/ 22 w 386"/>
                  <a:gd name="T3" fmla="*/ 69 h 70"/>
                  <a:gd name="T4" fmla="*/ 385 w 386"/>
                  <a:gd name="T5" fmla="*/ 6 h 70"/>
                  <a:gd name="T6" fmla="*/ 358 w 386"/>
                  <a:gd name="T7" fmla="*/ 0 h 70"/>
                  <a:gd name="T8" fmla="*/ 0 w 386"/>
                  <a:gd name="T9" fmla="*/ 63 h 70"/>
                  <a:gd name="T10" fmla="*/ 0 60000 65536"/>
                  <a:gd name="T11" fmla="*/ 0 60000 65536"/>
                  <a:gd name="T12" fmla="*/ 0 60000 65536"/>
                  <a:gd name="T13" fmla="*/ 0 60000 65536"/>
                  <a:gd name="T14" fmla="*/ 0 60000 65536"/>
                  <a:gd name="T15" fmla="*/ 0 w 386"/>
                  <a:gd name="T16" fmla="*/ 0 h 70"/>
                  <a:gd name="T17" fmla="*/ 386 w 386"/>
                  <a:gd name="T18" fmla="*/ 70 h 70"/>
                </a:gdLst>
                <a:ahLst/>
                <a:cxnLst>
                  <a:cxn ang="T10">
                    <a:pos x="T0" y="T1"/>
                  </a:cxn>
                  <a:cxn ang="T11">
                    <a:pos x="T2" y="T3"/>
                  </a:cxn>
                  <a:cxn ang="T12">
                    <a:pos x="T4" y="T5"/>
                  </a:cxn>
                  <a:cxn ang="T13">
                    <a:pos x="T6" y="T7"/>
                  </a:cxn>
                  <a:cxn ang="T14">
                    <a:pos x="T8" y="T9"/>
                  </a:cxn>
                </a:cxnLst>
                <a:rect l="T15" t="T16" r="T17" b="T18"/>
                <a:pathLst>
                  <a:path w="386" h="70">
                    <a:moveTo>
                      <a:pt x="0" y="63"/>
                    </a:moveTo>
                    <a:lnTo>
                      <a:pt x="22" y="69"/>
                    </a:lnTo>
                    <a:lnTo>
                      <a:pt x="385" y="6"/>
                    </a:lnTo>
                    <a:lnTo>
                      <a:pt x="358" y="0"/>
                    </a:lnTo>
                    <a:lnTo>
                      <a:pt x="0" y="63"/>
                    </a:lnTo>
                  </a:path>
                </a:pathLst>
              </a:custGeom>
              <a:solidFill>
                <a:srgbClr val="94949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29" name="Freeform 137">
                <a:extLst>
                  <a:ext uri="{FF2B5EF4-FFF2-40B4-BE49-F238E27FC236}">
                    <a16:creationId xmlns:a16="http://schemas.microsoft.com/office/drawing/2014/main" id="{D2C11F7A-8E52-934C-8D37-C9C0436F05CE}"/>
                  </a:ext>
                </a:extLst>
              </p:cNvPr>
              <p:cNvSpPr>
                <a:spLocks/>
              </p:cNvSpPr>
              <p:nvPr/>
            </p:nvSpPr>
            <p:spPr bwMode="auto">
              <a:xfrm>
                <a:off x="3367" y="3132"/>
                <a:ext cx="389" cy="69"/>
              </a:xfrm>
              <a:custGeom>
                <a:avLst/>
                <a:gdLst>
                  <a:gd name="T0" fmla="*/ 0 w 389"/>
                  <a:gd name="T1" fmla="*/ 61 h 69"/>
                  <a:gd name="T2" fmla="*/ 24 w 389"/>
                  <a:gd name="T3" fmla="*/ 68 h 69"/>
                  <a:gd name="T4" fmla="*/ 388 w 389"/>
                  <a:gd name="T5" fmla="*/ 5 h 69"/>
                  <a:gd name="T6" fmla="*/ 361 w 389"/>
                  <a:gd name="T7" fmla="*/ 0 h 69"/>
                  <a:gd name="T8" fmla="*/ 0 w 389"/>
                  <a:gd name="T9" fmla="*/ 61 h 69"/>
                  <a:gd name="T10" fmla="*/ 0 60000 65536"/>
                  <a:gd name="T11" fmla="*/ 0 60000 65536"/>
                  <a:gd name="T12" fmla="*/ 0 60000 65536"/>
                  <a:gd name="T13" fmla="*/ 0 60000 65536"/>
                  <a:gd name="T14" fmla="*/ 0 60000 65536"/>
                  <a:gd name="T15" fmla="*/ 0 w 389"/>
                  <a:gd name="T16" fmla="*/ 0 h 69"/>
                  <a:gd name="T17" fmla="*/ 389 w 389"/>
                  <a:gd name="T18" fmla="*/ 69 h 69"/>
                </a:gdLst>
                <a:ahLst/>
                <a:cxnLst>
                  <a:cxn ang="T10">
                    <a:pos x="T0" y="T1"/>
                  </a:cxn>
                  <a:cxn ang="T11">
                    <a:pos x="T2" y="T3"/>
                  </a:cxn>
                  <a:cxn ang="T12">
                    <a:pos x="T4" y="T5"/>
                  </a:cxn>
                  <a:cxn ang="T13">
                    <a:pos x="T6" y="T7"/>
                  </a:cxn>
                  <a:cxn ang="T14">
                    <a:pos x="T8" y="T9"/>
                  </a:cxn>
                </a:cxnLst>
                <a:rect l="T15" t="T16" r="T17" b="T18"/>
                <a:pathLst>
                  <a:path w="389" h="69">
                    <a:moveTo>
                      <a:pt x="0" y="61"/>
                    </a:moveTo>
                    <a:lnTo>
                      <a:pt x="24" y="68"/>
                    </a:lnTo>
                    <a:lnTo>
                      <a:pt x="388" y="5"/>
                    </a:lnTo>
                    <a:lnTo>
                      <a:pt x="361" y="0"/>
                    </a:lnTo>
                    <a:lnTo>
                      <a:pt x="0" y="61"/>
                    </a:lnTo>
                  </a:path>
                </a:pathLst>
              </a:custGeom>
              <a:solidFill>
                <a:srgbClr val="8F8F8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0" name="Freeform 138">
                <a:extLst>
                  <a:ext uri="{FF2B5EF4-FFF2-40B4-BE49-F238E27FC236}">
                    <a16:creationId xmlns:a16="http://schemas.microsoft.com/office/drawing/2014/main" id="{5B965CE8-3C36-B64E-BE6E-0055A7F2104F}"/>
                  </a:ext>
                </a:extLst>
              </p:cNvPr>
              <p:cNvSpPr>
                <a:spLocks/>
              </p:cNvSpPr>
              <p:nvPr/>
            </p:nvSpPr>
            <p:spPr bwMode="auto">
              <a:xfrm>
                <a:off x="3378" y="3135"/>
                <a:ext cx="390" cy="69"/>
              </a:xfrm>
              <a:custGeom>
                <a:avLst/>
                <a:gdLst>
                  <a:gd name="T0" fmla="*/ 0 w 390"/>
                  <a:gd name="T1" fmla="*/ 62 h 69"/>
                  <a:gd name="T2" fmla="*/ 24 w 390"/>
                  <a:gd name="T3" fmla="*/ 68 h 69"/>
                  <a:gd name="T4" fmla="*/ 389 w 390"/>
                  <a:gd name="T5" fmla="*/ 4 h 69"/>
                  <a:gd name="T6" fmla="*/ 362 w 390"/>
                  <a:gd name="T7" fmla="*/ 0 h 69"/>
                  <a:gd name="T8" fmla="*/ 0 w 390"/>
                  <a:gd name="T9" fmla="*/ 62 h 69"/>
                  <a:gd name="T10" fmla="*/ 0 60000 65536"/>
                  <a:gd name="T11" fmla="*/ 0 60000 65536"/>
                  <a:gd name="T12" fmla="*/ 0 60000 65536"/>
                  <a:gd name="T13" fmla="*/ 0 60000 65536"/>
                  <a:gd name="T14" fmla="*/ 0 60000 65536"/>
                  <a:gd name="T15" fmla="*/ 0 w 390"/>
                  <a:gd name="T16" fmla="*/ 0 h 69"/>
                  <a:gd name="T17" fmla="*/ 390 w 390"/>
                  <a:gd name="T18" fmla="*/ 69 h 69"/>
                </a:gdLst>
                <a:ahLst/>
                <a:cxnLst>
                  <a:cxn ang="T10">
                    <a:pos x="T0" y="T1"/>
                  </a:cxn>
                  <a:cxn ang="T11">
                    <a:pos x="T2" y="T3"/>
                  </a:cxn>
                  <a:cxn ang="T12">
                    <a:pos x="T4" y="T5"/>
                  </a:cxn>
                  <a:cxn ang="T13">
                    <a:pos x="T6" y="T7"/>
                  </a:cxn>
                  <a:cxn ang="T14">
                    <a:pos x="T8" y="T9"/>
                  </a:cxn>
                </a:cxnLst>
                <a:rect l="T15" t="T16" r="T17" b="T18"/>
                <a:pathLst>
                  <a:path w="390" h="69">
                    <a:moveTo>
                      <a:pt x="0" y="62"/>
                    </a:moveTo>
                    <a:lnTo>
                      <a:pt x="24" y="68"/>
                    </a:lnTo>
                    <a:lnTo>
                      <a:pt x="389" y="4"/>
                    </a:lnTo>
                    <a:lnTo>
                      <a:pt x="362" y="0"/>
                    </a:lnTo>
                    <a:lnTo>
                      <a:pt x="0" y="62"/>
                    </a:lnTo>
                  </a:path>
                </a:pathLst>
              </a:custGeom>
              <a:solidFill>
                <a:srgbClr val="8F8F8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1" name="Freeform 139">
                <a:extLst>
                  <a:ext uri="{FF2B5EF4-FFF2-40B4-BE49-F238E27FC236}">
                    <a16:creationId xmlns:a16="http://schemas.microsoft.com/office/drawing/2014/main" id="{5EBB0C0A-08A2-2546-BEF9-1A0C31F4A74E}"/>
                  </a:ext>
                </a:extLst>
              </p:cNvPr>
              <p:cNvSpPr>
                <a:spLocks/>
              </p:cNvSpPr>
              <p:nvPr/>
            </p:nvSpPr>
            <p:spPr bwMode="auto">
              <a:xfrm>
                <a:off x="3390" y="3137"/>
                <a:ext cx="392" cy="71"/>
              </a:xfrm>
              <a:custGeom>
                <a:avLst/>
                <a:gdLst>
                  <a:gd name="T0" fmla="*/ 0 w 392"/>
                  <a:gd name="T1" fmla="*/ 63 h 71"/>
                  <a:gd name="T2" fmla="*/ 23 w 392"/>
                  <a:gd name="T3" fmla="*/ 70 h 71"/>
                  <a:gd name="T4" fmla="*/ 391 w 392"/>
                  <a:gd name="T5" fmla="*/ 5 h 71"/>
                  <a:gd name="T6" fmla="*/ 363 w 392"/>
                  <a:gd name="T7" fmla="*/ 0 h 71"/>
                  <a:gd name="T8" fmla="*/ 0 w 392"/>
                  <a:gd name="T9" fmla="*/ 63 h 71"/>
                  <a:gd name="T10" fmla="*/ 0 60000 65536"/>
                  <a:gd name="T11" fmla="*/ 0 60000 65536"/>
                  <a:gd name="T12" fmla="*/ 0 60000 65536"/>
                  <a:gd name="T13" fmla="*/ 0 60000 65536"/>
                  <a:gd name="T14" fmla="*/ 0 60000 65536"/>
                  <a:gd name="T15" fmla="*/ 0 w 392"/>
                  <a:gd name="T16" fmla="*/ 0 h 71"/>
                  <a:gd name="T17" fmla="*/ 392 w 392"/>
                  <a:gd name="T18" fmla="*/ 71 h 71"/>
                </a:gdLst>
                <a:ahLst/>
                <a:cxnLst>
                  <a:cxn ang="T10">
                    <a:pos x="T0" y="T1"/>
                  </a:cxn>
                  <a:cxn ang="T11">
                    <a:pos x="T2" y="T3"/>
                  </a:cxn>
                  <a:cxn ang="T12">
                    <a:pos x="T4" y="T5"/>
                  </a:cxn>
                  <a:cxn ang="T13">
                    <a:pos x="T6" y="T7"/>
                  </a:cxn>
                  <a:cxn ang="T14">
                    <a:pos x="T8" y="T9"/>
                  </a:cxn>
                </a:cxnLst>
                <a:rect l="T15" t="T16" r="T17" b="T18"/>
                <a:pathLst>
                  <a:path w="392" h="71">
                    <a:moveTo>
                      <a:pt x="0" y="63"/>
                    </a:moveTo>
                    <a:lnTo>
                      <a:pt x="23" y="70"/>
                    </a:lnTo>
                    <a:lnTo>
                      <a:pt x="391" y="5"/>
                    </a:lnTo>
                    <a:lnTo>
                      <a:pt x="363" y="0"/>
                    </a:lnTo>
                    <a:lnTo>
                      <a:pt x="0" y="63"/>
                    </a:lnTo>
                  </a:path>
                </a:pathLst>
              </a:custGeom>
              <a:solidFill>
                <a:srgbClr val="8C8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2" name="Freeform 140">
                <a:extLst>
                  <a:ext uri="{FF2B5EF4-FFF2-40B4-BE49-F238E27FC236}">
                    <a16:creationId xmlns:a16="http://schemas.microsoft.com/office/drawing/2014/main" id="{8A1FF7C1-94FA-0841-A476-DC29F4FDA494}"/>
                  </a:ext>
                </a:extLst>
              </p:cNvPr>
              <p:cNvSpPr>
                <a:spLocks/>
              </p:cNvSpPr>
              <p:nvPr/>
            </p:nvSpPr>
            <p:spPr bwMode="auto">
              <a:xfrm>
                <a:off x="3403" y="3140"/>
                <a:ext cx="393" cy="70"/>
              </a:xfrm>
              <a:custGeom>
                <a:avLst/>
                <a:gdLst>
                  <a:gd name="T0" fmla="*/ 0 w 393"/>
                  <a:gd name="T1" fmla="*/ 62 h 70"/>
                  <a:gd name="T2" fmla="*/ 22 w 393"/>
                  <a:gd name="T3" fmla="*/ 69 h 70"/>
                  <a:gd name="T4" fmla="*/ 392 w 393"/>
                  <a:gd name="T5" fmla="*/ 6 h 70"/>
                  <a:gd name="T6" fmla="*/ 365 w 393"/>
                  <a:gd name="T7" fmla="*/ 0 h 70"/>
                  <a:gd name="T8" fmla="*/ 0 w 393"/>
                  <a:gd name="T9" fmla="*/ 62 h 70"/>
                  <a:gd name="T10" fmla="*/ 0 60000 65536"/>
                  <a:gd name="T11" fmla="*/ 0 60000 65536"/>
                  <a:gd name="T12" fmla="*/ 0 60000 65536"/>
                  <a:gd name="T13" fmla="*/ 0 60000 65536"/>
                  <a:gd name="T14" fmla="*/ 0 60000 65536"/>
                  <a:gd name="T15" fmla="*/ 0 w 393"/>
                  <a:gd name="T16" fmla="*/ 0 h 70"/>
                  <a:gd name="T17" fmla="*/ 393 w 393"/>
                  <a:gd name="T18" fmla="*/ 70 h 70"/>
                </a:gdLst>
                <a:ahLst/>
                <a:cxnLst>
                  <a:cxn ang="T10">
                    <a:pos x="T0" y="T1"/>
                  </a:cxn>
                  <a:cxn ang="T11">
                    <a:pos x="T2" y="T3"/>
                  </a:cxn>
                  <a:cxn ang="T12">
                    <a:pos x="T4" y="T5"/>
                  </a:cxn>
                  <a:cxn ang="T13">
                    <a:pos x="T6" y="T7"/>
                  </a:cxn>
                  <a:cxn ang="T14">
                    <a:pos x="T8" y="T9"/>
                  </a:cxn>
                </a:cxnLst>
                <a:rect l="T15" t="T16" r="T17" b="T18"/>
                <a:pathLst>
                  <a:path w="393" h="70">
                    <a:moveTo>
                      <a:pt x="0" y="62"/>
                    </a:moveTo>
                    <a:lnTo>
                      <a:pt x="22" y="69"/>
                    </a:lnTo>
                    <a:lnTo>
                      <a:pt x="392" y="6"/>
                    </a:lnTo>
                    <a:lnTo>
                      <a:pt x="365" y="0"/>
                    </a:lnTo>
                    <a:lnTo>
                      <a:pt x="0" y="62"/>
                    </a:lnTo>
                  </a:path>
                </a:pathLst>
              </a:custGeom>
              <a:solidFill>
                <a:srgbClr val="8A8A8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3" name="Freeform 141">
                <a:extLst>
                  <a:ext uri="{FF2B5EF4-FFF2-40B4-BE49-F238E27FC236}">
                    <a16:creationId xmlns:a16="http://schemas.microsoft.com/office/drawing/2014/main" id="{A6CAAD83-6865-0D40-82B6-F7CDB9C31EA5}"/>
                  </a:ext>
                </a:extLst>
              </p:cNvPr>
              <p:cNvSpPr>
                <a:spLocks/>
              </p:cNvSpPr>
              <p:nvPr/>
            </p:nvSpPr>
            <p:spPr bwMode="auto">
              <a:xfrm>
                <a:off x="3414" y="3143"/>
                <a:ext cx="394" cy="70"/>
              </a:xfrm>
              <a:custGeom>
                <a:avLst/>
                <a:gdLst>
                  <a:gd name="T0" fmla="*/ 0 w 394"/>
                  <a:gd name="T1" fmla="*/ 63 h 70"/>
                  <a:gd name="T2" fmla="*/ 23 w 394"/>
                  <a:gd name="T3" fmla="*/ 69 h 70"/>
                  <a:gd name="T4" fmla="*/ 393 w 394"/>
                  <a:gd name="T5" fmla="*/ 5 h 70"/>
                  <a:gd name="T6" fmla="*/ 367 w 394"/>
                  <a:gd name="T7" fmla="*/ 0 h 70"/>
                  <a:gd name="T8" fmla="*/ 0 w 394"/>
                  <a:gd name="T9" fmla="*/ 63 h 70"/>
                  <a:gd name="T10" fmla="*/ 0 60000 65536"/>
                  <a:gd name="T11" fmla="*/ 0 60000 65536"/>
                  <a:gd name="T12" fmla="*/ 0 60000 65536"/>
                  <a:gd name="T13" fmla="*/ 0 60000 65536"/>
                  <a:gd name="T14" fmla="*/ 0 60000 65536"/>
                  <a:gd name="T15" fmla="*/ 0 w 394"/>
                  <a:gd name="T16" fmla="*/ 0 h 70"/>
                  <a:gd name="T17" fmla="*/ 394 w 394"/>
                  <a:gd name="T18" fmla="*/ 70 h 70"/>
                </a:gdLst>
                <a:ahLst/>
                <a:cxnLst>
                  <a:cxn ang="T10">
                    <a:pos x="T0" y="T1"/>
                  </a:cxn>
                  <a:cxn ang="T11">
                    <a:pos x="T2" y="T3"/>
                  </a:cxn>
                  <a:cxn ang="T12">
                    <a:pos x="T4" y="T5"/>
                  </a:cxn>
                  <a:cxn ang="T13">
                    <a:pos x="T6" y="T7"/>
                  </a:cxn>
                  <a:cxn ang="T14">
                    <a:pos x="T8" y="T9"/>
                  </a:cxn>
                </a:cxnLst>
                <a:rect l="T15" t="T16" r="T17" b="T18"/>
                <a:pathLst>
                  <a:path w="394" h="70">
                    <a:moveTo>
                      <a:pt x="0" y="63"/>
                    </a:moveTo>
                    <a:lnTo>
                      <a:pt x="23" y="69"/>
                    </a:lnTo>
                    <a:lnTo>
                      <a:pt x="393" y="5"/>
                    </a:lnTo>
                    <a:lnTo>
                      <a:pt x="367" y="0"/>
                    </a:lnTo>
                    <a:lnTo>
                      <a:pt x="0" y="63"/>
                    </a:lnTo>
                  </a:path>
                </a:pathLst>
              </a:custGeom>
              <a:solidFill>
                <a:srgbClr val="87878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4" name="Freeform 142">
                <a:extLst>
                  <a:ext uri="{FF2B5EF4-FFF2-40B4-BE49-F238E27FC236}">
                    <a16:creationId xmlns:a16="http://schemas.microsoft.com/office/drawing/2014/main" id="{991D2264-85D6-5A4A-8795-511944164D23}"/>
                  </a:ext>
                </a:extLst>
              </p:cNvPr>
              <p:cNvSpPr>
                <a:spLocks/>
              </p:cNvSpPr>
              <p:nvPr/>
            </p:nvSpPr>
            <p:spPr bwMode="auto">
              <a:xfrm>
                <a:off x="3425" y="3146"/>
                <a:ext cx="396" cy="71"/>
              </a:xfrm>
              <a:custGeom>
                <a:avLst/>
                <a:gdLst>
                  <a:gd name="T0" fmla="*/ 0 w 396"/>
                  <a:gd name="T1" fmla="*/ 63 h 71"/>
                  <a:gd name="T2" fmla="*/ 23 w 396"/>
                  <a:gd name="T3" fmla="*/ 70 h 71"/>
                  <a:gd name="T4" fmla="*/ 395 w 396"/>
                  <a:gd name="T5" fmla="*/ 4 h 71"/>
                  <a:gd name="T6" fmla="*/ 368 w 396"/>
                  <a:gd name="T7" fmla="*/ 0 h 71"/>
                  <a:gd name="T8" fmla="*/ 0 w 396"/>
                  <a:gd name="T9" fmla="*/ 63 h 71"/>
                  <a:gd name="T10" fmla="*/ 0 60000 65536"/>
                  <a:gd name="T11" fmla="*/ 0 60000 65536"/>
                  <a:gd name="T12" fmla="*/ 0 60000 65536"/>
                  <a:gd name="T13" fmla="*/ 0 60000 65536"/>
                  <a:gd name="T14" fmla="*/ 0 60000 65536"/>
                  <a:gd name="T15" fmla="*/ 0 w 396"/>
                  <a:gd name="T16" fmla="*/ 0 h 71"/>
                  <a:gd name="T17" fmla="*/ 396 w 396"/>
                  <a:gd name="T18" fmla="*/ 71 h 71"/>
                </a:gdLst>
                <a:ahLst/>
                <a:cxnLst>
                  <a:cxn ang="T10">
                    <a:pos x="T0" y="T1"/>
                  </a:cxn>
                  <a:cxn ang="T11">
                    <a:pos x="T2" y="T3"/>
                  </a:cxn>
                  <a:cxn ang="T12">
                    <a:pos x="T4" y="T5"/>
                  </a:cxn>
                  <a:cxn ang="T13">
                    <a:pos x="T6" y="T7"/>
                  </a:cxn>
                  <a:cxn ang="T14">
                    <a:pos x="T8" y="T9"/>
                  </a:cxn>
                </a:cxnLst>
                <a:rect l="T15" t="T16" r="T17" b="T18"/>
                <a:pathLst>
                  <a:path w="396" h="71">
                    <a:moveTo>
                      <a:pt x="0" y="63"/>
                    </a:moveTo>
                    <a:lnTo>
                      <a:pt x="23" y="70"/>
                    </a:lnTo>
                    <a:lnTo>
                      <a:pt x="395" y="4"/>
                    </a:lnTo>
                    <a:lnTo>
                      <a:pt x="368" y="0"/>
                    </a:lnTo>
                    <a:lnTo>
                      <a:pt x="0" y="63"/>
                    </a:lnTo>
                  </a:path>
                </a:pathLst>
              </a:custGeom>
              <a:solidFill>
                <a:srgbClr val="82828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5" name="Freeform 143">
                <a:extLst>
                  <a:ext uri="{FF2B5EF4-FFF2-40B4-BE49-F238E27FC236}">
                    <a16:creationId xmlns:a16="http://schemas.microsoft.com/office/drawing/2014/main" id="{FA0709AB-0F33-3E45-90E1-E7F0E0ED8C79}"/>
                  </a:ext>
                </a:extLst>
              </p:cNvPr>
              <p:cNvSpPr>
                <a:spLocks/>
              </p:cNvSpPr>
              <p:nvPr/>
            </p:nvSpPr>
            <p:spPr bwMode="auto">
              <a:xfrm>
                <a:off x="3438" y="3148"/>
                <a:ext cx="397" cy="71"/>
              </a:xfrm>
              <a:custGeom>
                <a:avLst/>
                <a:gdLst>
                  <a:gd name="T0" fmla="*/ 0 w 397"/>
                  <a:gd name="T1" fmla="*/ 64 h 71"/>
                  <a:gd name="T2" fmla="*/ 23 w 397"/>
                  <a:gd name="T3" fmla="*/ 70 h 71"/>
                  <a:gd name="T4" fmla="*/ 396 w 397"/>
                  <a:gd name="T5" fmla="*/ 5 h 71"/>
                  <a:gd name="T6" fmla="*/ 369 w 397"/>
                  <a:gd name="T7" fmla="*/ 0 h 71"/>
                  <a:gd name="T8" fmla="*/ 0 w 397"/>
                  <a:gd name="T9" fmla="*/ 64 h 71"/>
                  <a:gd name="T10" fmla="*/ 0 60000 65536"/>
                  <a:gd name="T11" fmla="*/ 0 60000 65536"/>
                  <a:gd name="T12" fmla="*/ 0 60000 65536"/>
                  <a:gd name="T13" fmla="*/ 0 60000 65536"/>
                  <a:gd name="T14" fmla="*/ 0 60000 65536"/>
                  <a:gd name="T15" fmla="*/ 0 w 397"/>
                  <a:gd name="T16" fmla="*/ 0 h 71"/>
                  <a:gd name="T17" fmla="*/ 397 w 397"/>
                  <a:gd name="T18" fmla="*/ 71 h 71"/>
                </a:gdLst>
                <a:ahLst/>
                <a:cxnLst>
                  <a:cxn ang="T10">
                    <a:pos x="T0" y="T1"/>
                  </a:cxn>
                  <a:cxn ang="T11">
                    <a:pos x="T2" y="T3"/>
                  </a:cxn>
                  <a:cxn ang="T12">
                    <a:pos x="T4" y="T5"/>
                  </a:cxn>
                  <a:cxn ang="T13">
                    <a:pos x="T6" y="T7"/>
                  </a:cxn>
                  <a:cxn ang="T14">
                    <a:pos x="T8" y="T9"/>
                  </a:cxn>
                </a:cxnLst>
                <a:rect l="T15" t="T16" r="T17" b="T18"/>
                <a:pathLst>
                  <a:path w="397" h="71">
                    <a:moveTo>
                      <a:pt x="0" y="64"/>
                    </a:moveTo>
                    <a:lnTo>
                      <a:pt x="23" y="70"/>
                    </a:lnTo>
                    <a:lnTo>
                      <a:pt x="396" y="5"/>
                    </a:lnTo>
                    <a:lnTo>
                      <a:pt x="369" y="0"/>
                    </a:lnTo>
                    <a:lnTo>
                      <a:pt x="0" y="64"/>
                    </a:lnTo>
                  </a:path>
                </a:pathLst>
              </a:custGeom>
              <a:solidFill>
                <a:srgbClr val="82828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6" name="Freeform 144">
                <a:extLst>
                  <a:ext uri="{FF2B5EF4-FFF2-40B4-BE49-F238E27FC236}">
                    <a16:creationId xmlns:a16="http://schemas.microsoft.com/office/drawing/2014/main" id="{434BECC1-D263-F14C-9C4D-2449503B188D}"/>
                  </a:ext>
                </a:extLst>
              </p:cNvPr>
              <p:cNvSpPr>
                <a:spLocks/>
              </p:cNvSpPr>
              <p:nvPr/>
            </p:nvSpPr>
            <p:spPr bwMode="auto">
              <a:xfrm>
                <a:off x="3449" y="3151"/>
                <a:ext cx="398" cy="72"/>
              </a:xfrm>
              <a:custGeom>
                <a:avLst/>
                <a:gdLst>
                  <a:gd name="T0" fmla="*/ 0 w 398"/>
                  <a:gd name="T1" fmla="*/ 64 h 72"/>
                  <a:gd name="T2" fmla="*/ 22 w 398"/>
                  <a:gd name="T3" fmla="*/ 71 h 72"/>
                  <a:gd name="T4" fmla="*/ 397 w 398"/>
                  <a:gd name="T5" fmla="*/ 6 h 72"/>
                  <a:gd name="T6" fmla="*/ 371 w 398"/>
                  <a:gd name="T7" fmla="*/ 0 h 72"/>
                  <a:gd name="T8" fmla="*/ 0 w 398"/>
                  <a:gd name="T9" fmla="*/ 64 h 72"/>
                  <a:gd name="T10" fmla="*/ 0 60000 65536"/>
                  <a:gd name="T11" fmla="*/ 0 60000 65536"/>
                  <a:gd name="T12" fmla="*/ 0 60000 65536"/>
                  <a:gd name="T13" fmla="*/ 0 60000 65536"/>
                  <a:gd name="T14" fmla="*/ 0 60000 65536"/>
                  <a:gd name="T15" fmla="*/ 0 w 398"/>
                  <a:gd name="T16" fmla="*/ 0 h 72"/>
                  <a:gd name="T17" fmla="*/ 398 w 398"/>
                  <a:gd name="T18" fmla="*/ 72 h 72"/>
                </a:gdLst>
                <a:ahLst/>
                <a:cxnLst>
                  <a:cxn ang="T10">
                    <a:pos x="T0" y="T1"/>
                  </a:cxn>
                  <a:cxn ang="T11">
                    <a:pos x="T2" y="T3"/>
                  </a:cxn>
                  <a:cxn ang="T12">
                    <a:pos x="T4" y="T5"/>
                  </a:cxn>
                  <a:cxn ang="T13">
                    <a:pos x="T6" y="T7"/>
                  </a:cxn>
                  <a:cxn ang="T14">
                    <a:pos x="T8" y="T9"/>
                  </a:cxn>
                </a:cxnLst>
                <a:rect l="T15" t="T16" r="T17" b="T18"/>
                <a:pathLst>
                  <a:path w="398" h="72">
                    <a:moveTo>
                      <a:pt x="0" y="64"/>
                    </a:moveTo>
                    <a:lnTo>
                      <a:pt x="22" y="71"/>
                    </a:lnTo>
                    <a:lnTo>
                      <a:pt x="397" y="6"/>
                    </a:lnTo>
                    <a:lnTo>
                      <a:pt x="371" y="0"/>
                    </a:lnTo>
                    <a:lnTo>
                      <a:pt x="0" y="64"/>
                    </a:lnTo>
                  </a:path>
                </a:pathLst>
              </a:custGeom>
              <a:solidFill>
                <a:srgbClr val="7D7D7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7" name="Freeform 145">
                <a:extLst>
                  <a:ext uri="{FF2B5EF4-FFF2-40B4-BE49-F238E27FC236}">
                    <a16:creationId xmlns:a16="http://schemas.microsoft.com/office/drawing/2014/main" id="{61B84DB6-CF6A-B843-AFE3-9280347AF480}"/>
                  </a:ext>
                </a:extLst>
              </p:cNvPr>
              <p:cNvSpPr>
                <a:spLocks/>
              </p:cNvSpPr>
              <p:nvPr/>
            </p:nvSpPr>
            <p:spPr bwMode="auto">
              <a:xfrm>
                <a:off x="3461" y="3154"/>
                <a:ext cx="399" cy="71"/>
              </a:xfrm>
              <a:custGeom>
                <a:avLst/>
                <a:gdLst>
                  <a:gd name="T0" fmla="*/ 0 w 399"/>
                  <a:gd name="T1" fmla="*/ 63 h 71"/>
                  <a:gd name="T2" fmla="*/ 23 w 399"/>
                  <a:gd name="T3" fmla="*/ 70 h 71"/>
                  <a:gd name="T4" fmla="*/ 398 w 399"/>
                  <a:gd name="T5" fmla="*/ 5 h 71"/>
                  <a:gd name="T6" fmla="*/ 372 w 399"/>
                  <a:gd name="T7" fmla="*/ 0 h 71"/>
                  <a:gd name="T8" fmla="*/ 0 w 399"/>
                  <a:gd name="T9" fmla="*/ 63 h 71"/>
                  <a:gd name="T10" fmla="*/ 0 60000 65536"/>
                  <a:gd name="T11" fmla="*/ 0 60000 65536"/>
                  <a:gd name="T12" fmla="*/ 0 60000 65536"/>
                  <a:gd name="T13" fmla="*/ 0 60000 65536"/>
                  <a:gd name="T14" fmla="*/ 0 60000 65536"/>
                  <a:gd name="T15" fmla="*/ 0 w 399"/>
                  <a:gd name="T16" fmla="*/ 0 h 71"/>
                  <a:gd name="T17" fmla="*/ 399 w 399"/>
                  <a:gd name="T18" fmla="*/ 71 h 71"/>
                </a:gdLst>
                <a:ahLst/>
                <a:cxnLst>
                  <a:cxn ang="T10">
                    <a:pos x="T0" y="T1"/>
                  </a:cxn>
                  <a:cxn ang="T11">
                    <a:pos x="T2" y="T3"/>
                  </a:cxn>
                  <a:cxn ang="T12">
                    <a:pos x="T4" y="T5"/>
                  </a:cxn>
                  <a:cxn ang="T13">
                    <a:pos x="T6" y="T7"/>
                  </a:cxn>
                  <a:cxn ang="T14">
                    <a:pos x="T8" y="T9"/>
                  </a:cxn>
                </a:cxnLst>
                <a:rect l="T15" t="T16" r="T17" b="T18"/>
                <a:pathLst>
                  <a:path w="399" h="71">
                    <a:moveTo>
                      <a:pt x="0" y="63"/>
                    </a:moveTo>
                    <a:lnTo>
                      <a:pt x="23" y="70"/>
                    </a:lnTo>
                    <a:lnTo>
                      <a:pt x="398" y="5"/>
                    </a:lnTo>
                    <a:lnTo>
                      <a:pt x="372" y="0"/>
                    </a:lnTo>
                    <a:lnTo>
                      <a:pt x="0" y="63"/>
                    </a:lnTo>
                  </a:path>
                </a:pathLst>
              </a:custGeom>
              <a:solidFill>
                <a:srgbClr val="7D7D7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8" name="Freeform 146">
                <a:extLst>
                  <a:ext uri="{FF2B5EF4-FFF2-40B4-BE49-F238E27FC236}">
                    <a16:creationId xmlns:a16="http://schemas.microsoft.com/office/drawing/2014/main" id="{6FC1292B-EA33-BC47-BE82-477F5AE7BBDF}"/>
                  </a:ext>
                </a:extLst>
              </p:cNvPr>
              <p:cNvSpPr>
                <a:spLocks/>
              </p:cNvSpPr>
              <p:nvPr/>
            </p:nvSpPr>
            <p:spPr bwMode="auto">
              <a:xfrm>
                <a:off x="3472" y="3157"/>
                <a:ext cx="402" cy="72"/>
              </a:xfrm>
              <a:custGeom>
                <a:avLst/>
                <a:gdLst>
                  <a:gd name="T0" fmla="*/ 0 w 402"/>
                  <a:gd name="T1" fmla="*/ 65 h 72"/>
                  <a:gd name="T2" fmla="*/ 24 w 402"/>
                  <a:gd name="T3" fmla="*/ 71 h 72"/>
                  <a:gd name="T4" fmla="*/ 401 w 402"/>
                  <a:gd name="T5" fmla="*/ 4 h 72"/>
                  <a:gd name="T6" fmla="*/ 374 w 402"/>
                  <a:gd name="T7" fmla="*/ 0 h 72"/>
                  <a:gd name="T8" fmla="*/ 0 w 402"/>
                  <a:gd name="T9" fmla="*/ 65 h 72"/>
                  <a:gd name="T10" fmla="*/ 0 60000 65536"/>
                  <a:gd name="T11" fmla="*/ 0 60000 65536"/>
                  <a:gd name="T12" fmla="*/ 0 60000 65536"/>
                  <a:gd name="T13" fmla="*/ 0 60000 65536"/>
                  <a:gd name="T14" fmla="*/ 0 60000 65536"/>
                  <a:gd name="T15" fmla="*/ 0 w 402"/>
                  <a:gd name="T16" fmla="*/ 0 h 72"/>
                  <a:gd name="T17" fmla="*/ 402 w 402"/>
                  <a:gd name="T18" fmla="*/ 72 h 72"/>
                </a:gdLst>
                <a:ahLst/>
                <a:cxnLst>
                  <a:cxn ang="T10">
                    <a:pos x="T0" y="T1"/>
                  </a:cxn>
                  <a:cxn ang="T11">
                    <a:pos x="T2" y="T3"/>
                  </a:cxn>
                  <a:cxn ang="T12">
                    <a:pos x="T4" y="T5"/>
                  </a:cxn>
                  <a:cxn ang="T13">
                    <a:pos x="T6" y="T7"/>
                  </a:cxn>
                  <a:cxn ang="T14">
                    <a:pos x="T8" y="T9"/>
                  </a:cxn>
                </a:cxnLst>
                <a:rect l="T15" t="T16" r="T17" b="T18"/>
                <a:pathLst>
                  <a:path w="402" h="72">
                    <a:moveTo>
                      <a:pt x="0" y="65"/>
                    </a:moveTo>
                    <a:lnTo>
                      <a:pt x="24" y="71"/>
                    </a:lnTo>
                    <a:lnTo>
                      <a:pt x="401" y="4"/>
                    </a:lnTo>
                    <a:lnTo>
                      <a:pt x="374" y="0"/>
                    </a:lnTo>
                    <a:lnTo>
                      <a:pt x="0" y="65"/>
                    </a:lnTo>
                  </a:path>
                </a:pathLst>
              </a:custGeom>
              <a:solidFill>
                <a:srgbClr val="7878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39" name="Freeform 147">
                <a:extLst>
                  <a:ext uri="{FF2B5EF4-FFF2-40B4-BE49-F238E27FC236}">
                    <a16:creationId xmlns:a16="http://schemas.microsoft.com/office/drawing/2014/main" id="{A169E399-2887-2942-A28D-30B8C2A03DDF}"/>
                  </a:ext>
                </a:extLst>
              </p:cNvPr>
              <p:cNvSpPr>
                <a:spLocks/>
              </p:cNvSpPr>
              <p:nvPr/>
            </p:nvSpPr>
            <p:spPr bwMode="auto">
              <a:xfrm>
                <a:off x="3484" y="3160"/>
                <a:ext cx="403" cy="72"/>
              </a:xfrm>
              <a:custGeom>
                <a:avLst/>
                <a:gdLst>
                  <a:gd name="T0" fmla="*/ 0 w 403"/>
                  <a:gd name="T1" fmla="*/ 64 h 72"/>
                  <a:gd name="T2" fmla="*/ 23 w 403"/>
                  <a:gd name="T3" fmla="*/ 71 h 72"/>
                  <a:gd name="T4" fmla="*/ 402 w 403"/>
                  <a:gd name="T5" fmla="*/ 5 h 72"/>
                  <a:gd name="T6" fmla="*/ 375 w 403"/>
                  <a:gd name="T7" fmla="*/ 0 h 72"/>
                  <a:gd name="T8" fmla="*/ 0 w 403"/>
                  <a:gd name="T9" fmla="*/ 64 h 72"/>
                  <a:gd name="T10" fmla="*/ 0 60000 65536"/>
                  <a:gd name="T11" fmla="*/ 0 60000 65536"/>
                  <a:gd name="T12" fmla="*/ 0 60000 65536"/>
                  <a:gd name="T13" fmla="*/ 0 60000 65536"/>
                  <a:gd name="T14" fmla="*/ 0 60000 65536"/>
                  <a:gd name="T15" fmla="*/ 0 w 403"/>
                  <a:gd name="T16" fmla="*/ 0 h 72"/>
                  <a:gd name="T17" fmla="*/ 403 w 403"/>
                  <a:gd name="T18" fmla="*/ 72 h 72"/>
                </a:gdLst>
                <a:ahLst/>
                <a:cxnLst>
                  <a:cxn ang="T10">
                    <a:pos x="T0" y="T1"/>
                  </a:cxn>
                  <a:cxn ang="T11">
                    <a:pos x="T2" y="T3"/>
                  </a:cxn>
                  <a:cxn ang="T12">
                    <a:pos x="T4" y="T5"/>
                  </a:cxn>
                  <a:cxn ang="T13">
                    <a:pos x="T6" y="T7"/>
                  </a:cxn>
                  <a:cxn ang="T14">
                    <a:pos x="T8" y="T9"/>
                  </a:cxn>
                </a:cxnLst>
                <a:rect l="T15" t="T16" r="T17" b="T18"/>
                <a:pathLst>
                  <a:path w="403" h="72">
                    <a:moveTo>
                      <a:pt x="0" y="64"/>
                    </a:moveTo>
                    <a:lnTo>
                      <a:pt x="23" y="71"/>
                    </a:lnTo>
                    <a:lnTo>
                      <a:pt x="402" y="5"/>
                    </a:lnTo>
                    <a:lnTo>
                      <a:pt x="375" y="0"/>
                    </a:lnTo>
                    <a:lnTo>
                      <a:pt x="0" y="64"/>
                    </a:lnTo>
                  </a:path>
                </a:pathLst>
              </a:custGeom>
              <a:solidFill>
                <a:srgbClr val="75757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0" name="Freeform 148">
                <a:extLst>
                  <a:ext uri="{FF2B5EF4-FFF2-40B4-BE49-F238E27FC236}">
                    <a16:creationId xmlns:a16="http://schemas.microsoft.com/office/drawing/2014/main" id="{5F838B2B-20E7-C34B-A925-0E8D982C9D91}"/>
                  </a:ext>
                </a:extLst>
              </p:cNvPr>
              <p:cNvSpPr>
                <a:spLocks/>
              </p:cNvSpPr>
              <p:nvPr/>
            </p:nvSpPr>
            <p:spPr bwMode="auto">
              <a:xfrm>
                <a:off x="3495" y="3162"/>
                <a:ext cx="404" cy="72"/>
              </a:xfrm>
              <a:custGeom>
                <a:avLst/>
                <a:gdLst>
                  <a:gd name="T0" fmla="*/ 0 w 404"/>
                  <a:gd name="T1" fmla="*/ 65 h 72"/>
                  <a:gd name="T2" fmla="*/ 22 w 404"/>
                  <a:gd name="T3" fmla="*/ 71 h 72"/>
                  <a:gd name="T4" fmla="*/ 403 w 404"/>
                  <a:gd name="T5" fmla="*/ 5 h 72"/>
                  <a:gd name="T6" fmla="*/ 376 w 404"/>
                  <a:gd name="T7" fmla="*/ 0 h 72"/>
                  <a:gd name="T8" fmla="*/ 0 w 404"/>
                  <a:gd name="T9" fmla="*/ 65 h 72"/>
                  <a:gd name="T10" fmla="*/ 0 60000 65536"/>
                  <a:gd name="T11" fmla="*/ 0 60000 65536"/>
                  <a:gd name="T12" fmla="*/ 0 60000 65536"/>
                  <a:gd name="T13" fmla="*/ 0 60000 65536"/>
                  <a:gd name="T14" fmla="*/ 0 60000 65536"/>
                  <a:gd name="T15" fmla="*/ 0 w 404"/>
                  <a:gd name="T16" fmla="*/ 0 h 72"/>
                  <a:gd name="T17" fmla="*/ 404 w 404"/>
                  <a:gd name="T18" fmla="*/ 72 h 72"/>
                </a:gdLst>
                <a:ahLst/>
                <a:cxnLst>
                  <a:cxn ang="T10">
                    <a:pos x="T0" y="T1"/>
                  </a:cxn>
                  <a:cxn ang="T11">
                    <a:pos x="T2" y="T3"/>
                  </a:cxn>
                  <a:cxn ang="T12">
                    <a:pos x="T4" y="T5"/>
                  </a:cxn>
                  <a:cxn ang="T13">
                    <a:pos x="T6" y="T7"/>
                  </a:cxn>
                  <a:cxn ang="T14">
                    <a:pos x="T8" y="T9"/>
                  </a:cxn>
                </a:cxnLst>
                <a:rect l="T15" t="T16" r="T17" b="T18"/>
                <a:pathLst>
                  <a:path w="404" h="72">
                    <a:moveTo>
                      <a:pt x="0" y="65"/>
                    </a:moveTo>
                    <a:lnTo>
                      <a:pt x="22" y="71"/>
                    </a:lnTo>
                    <a:lnTo>
                      <a:pt x="403" y="5"/>
                    </a:lnTo>
                    <a:lnTo>
                      <a:pt x="376" y="0"/>
                    </a:lnTo>
                    <a:lnTo>
                      <a:pt x="0" y="65"/>
                    </a:lnTo>
                  </a:path>
                </a:pathLst>
              </a:custGeom>
              <a:solidFill>
                <a:srgbClr val="73737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1" name="Freeform 149">
                <a:extLst>
                  <a:ext uri="{FF2B5EF4-FFF2-40B4-BE49-F238E27FC236}">
                    <a16:creationId xmlns:a16="http://schemas.microsoft.com/office/drawing/2014/main" id="{D491D4C1-3BEE-E244-BDBE-96B43298A48B}"/>
                  </a:ext>
                </a:extLst>
              </p:cNvPr>
              <p:cNvSpPr>
                <a:spLocks/>
              </p:cNvSpPr>
              <p:nvPr/>
            </p:nvSpPr>
            <p:spPr bwMode="auto">
              <a:xfrm>
                <a:off x="3507" y="3165"/>
                <a:ext cx="404" cy="72"/>
              </a:xfrm>
              <a:custGeom>
                <a:avLst/>
                <a:gdLst>
                  <a:gd name="T0" fmla="*/ 0 w 404"/>
                  <a:gd name="T1" fmla="*/ 65 h 72"/>
                  <a:gd name="T2" fmla="*/ 22 w 404"/>
                  <a:gd name="T3" fmla="*/ 71 h 72"/>
                  <a:gd name="T4" fmla="*/ 403 w 404"/>
                  <a:gd name="T5" fmla="*/ 4 h 72"/>
                  <a:gd name="T6" fmla="*/ 378 w 404"/>
                  <a:gd name="T7" fmla="*/ 0 h 72"/>
                  <a:gd name="T8" fmla="*/ 0 w 404"/>
                  <a:gd name="T9" fmla="*/ 65 h 72"/>
                  <a:gd name="T10" fmla="*/ 0 60000 65536"/>
                  <a:gd name="T11" fmla="*/ 0 60000 65536"/>
                  <a:gd name="T12" fmla="*/ 0 60000 65536"/>
                  <a:gd name="T13" fmla="*/ 0 60000 65536"/>
                  <a:gd name="T14" fmla="*/ 0 60000 65536"/>
                  <a:gd name="T15" fmla="*/ 0 w 404"/>
                  <a:gd name="T16" fmla="*/ 0 h 72"/>
                  <a:gd name="T17" fmla="*/ 404 w 404"/>
                  <a:gd name="T18" fmla="*/ 72 h 72"/>
                </a:gdLst>
                <a:ahLst/>
                <a:cxnLst>
                  <a:cxn ang="T10">
                    <a:pos x="T0" y="T1"/>
                  </a:cxn>
                  <a:cxn ang="T11">
                    <a:pos x="T2" y="T3"/>
                  </a:cxn>
                  <a:cxn ang="T12">
                    <a:pos x="T4" y="T5"/>
                  </a:cxn>
                  <a:cxn ang="T13">
                    <a:pos x="T6" y="T7"/>
                  </a:cxn>
                  <a:cxn ang="T14">
                    <a:pos x="T8" y="T9"/>
                  </a:cxn>
                </a:cxnLst>
                <a:rect l="T15" t="T16" r="T17" b="T18"/>
                <a:pathLst>
                  <a:path w="404" h="72">
                    <a:moveTo>
                      <a:pt x="0" y="65"/>
                    </a:moveTo>
                    <a:lnTo>
                      <a:pt x="22" y="71"/>
                    </a:lnTo>
                    <a:lnTo>
                      <a:pt x="403" y="4"/>
                    </a:lnTo>
                    <a:lnTo>
                      <a:pt x="378" y="0"/>
                    </a:lnTo>
                    <a:lnTo>
                      <a:pt x="0" y="65"/>
                    </a:lnTo>
                  </a:path>
                </a:pathLst>
              </a:custGeom>
              <a:solidFill>
                <a:srgbClr val="7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2" name="Freeform 150">
                <a:extLst>
                  <a:ext uri="{FF2B5EF4-FFF2-40B4-BE49-F238E27FC236}">
                    <a16:creationId xmlns:a16="http://schemas.microsoft.com/office/drawing/2014/main" id="{2D4707DC-48A6-5847-AA3C-3CF2FBD4B572}"/>
                  </a:ext>
                </a:extLst>
              </p:cNvPr>
              <p:cNvSpPr>
                <a:spLocks/>
              </p:cNvSpPr>
              <p:nvPr/>
            </p:nvSpPr>
            <p:spPr bwMode="auto">
              <a:xfrm>
                <a:off x="3518" y="3168"/>
                <a:ext cx="393" cy="69"/>
              </a:xfrm>
              <a:custGeom>
                <a:avLst/>
                <a:gdLst>
                  <a:gd name="T0" fmla="*/ 0 w 393"/>
                  <a:gd name="T1" fmla="*/ 64 h 69"/>
                  <a:gd name="T2" fmla="*/ 11 w 393"/>
                  <a:gd name="T3" fmla="*/ 68 h 69"/>
                  <a:gd name="T4" fmla="*/ 392 w 393"/>
                  <a:gd name="T5" fmla="*/ 2 h 69"/>
                  <a:gd name="T6" fmla="*/ 381 w 393"/>
                  <a:gd name="T7" fmla="*/ 0 h 69"/>
                  <a:gd name="T8" fmla="*/ 0 w 393"/>
                  <a:gd name="T9" fmla="*/ 64 h 69"/>
                  <a:gd name="T10" fmla="*/ 0 60000 65536"/>
                  <a:gd name="T11" fmla="*/ 0 60000 65536"/>
                  <a:gd name="T12" fmla="*/ 0 60000 65536"/>
                  <a:gd name="T13" fmla="*/ 0 60000 65536"/>
                  <a:gd name="T14" fmla="*/ 0 60000 65536"/>
                  <a:gd name="T15" fmla="*/ 0 w 393"/>
                  <a:gd name="T16" fmla="*/ 0 h 69"/>
                  <a:gd name="T17" fmla="*/ 393 w 393"/>
                  <a:gd name="T18" fmla="*/ 69 h 69"/>
                </a:gdLst>
                <a:ahLst/>
                <a:cxnLst>
                  <a:cxn ang="T10">
                    <a:pos x="T0" y="T1"/>
                  </a:cxn>
                  <a:cxn ang="T11">
                    <a:pos x="T2" y="T3"/>
                  </a:cxn>
                  <a:cxn ang="T12">
                    <a:pos x="T4" y="T5"/>
                  </a:cxn>
                  <a:cxn ang="T13">
                    <a:pos x="T6" y="T7"/>
                  </a:cxn>
                  <a:cxn ang="T14">
                    <a:pos x="T8" y="T9"/>
                  </a:cxn>
                </a:cxnLst>
                <a:rect l="T15" t="T16" r="T17" b="T18"/>
                <a:pathLst>
                  <a:path w="393" h="69">
                    <a:moveTo>
                      <a:pt x="0" y="64"/>
                    </a:moveTo>
                    <a:lnTo>
                      <a:pt x="11" y="68"/>
                    </a:lnTo>
                    <a:lnTo>
                      <a:pt x="392" y="2"/>
                    </a:lnTo>
                    <a:lnTo>
                      <a:pt x="381" y="0"/>
                    </a:lnTo>
                    <a:lnTo>
                      <a:pt x="0" y="64"/>
                    </a:lnTo>
                  </a:path>
                </a:pathLst>
              </a:custGeom>
              <a:solidFill>
                <a:srgbClr val="6E6E6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3" name="Freeform 151">
                <a:extLst>
                  <a:ext uri="{FF2B5EF4-FFF2-40B4-BE49-F238E27FC236}">
                    <a16:creationId xmlns:a16="http://schemas.microsoft.com/office/drawing/2014/main" id="{9EC889F5-F198-FA4E-AB5E-2BA1C548CFE4}"/>
                  </a:ext>
                </a:extLst>
              </p:cNvPr>
              <p:cNvSpPr>
                <a:spLocks/>
              </p:cNvSpPr>
              <p:nvPr/>
            </p:nvSpPr>
            <p:spPr bwMode="auto">
              <a:xfrm>
                <a:off x="3226" y="3103"/>
                <a:ext cx="685" cy="134"/>
              </a:xfrm>
              <a:custGeom>
                <a:avLst/>
                <a:gdLst>
                  <a:gd name="T0" fmla="*/ 304 w 685"/>
                  <a:gd name="T1" fmla="*/ 133 h 134"/>
                  <a:gd name="T2" fmla="*/ 0 w 685"/>
                  <a:gd name="T3" fmla="*/ 54 h 134"/>
                  <a:gd name="T4" fmla="*/ 366 w 685"/>
                  <a:gd name="T5" fmla="*/ 0 h 134"/>
                  <a:gd name="T6" fmla="*/ 684 w 685"/>
                  <a:gd name="T7" fmla="*/ 66 h 134"/>
                  <a:gd name="T8" fmla="*/ 304 w 685"/>
                  <a:gd name="T9" fmla="*/ 133 h 134"/>
                  <a:gd name="T10" fmla="*/ 0 60000 65536"/>
                  <a:gd name="T11" fmla="*/ 0 60000 65536"/>
                  <a:gd name="T12" fmla="*/ 0 60000 65536"/>
                  <a:gd name="T13" fmla="*/ 0 60000 65536"/>
                  <a:gd name="T14" fmla="*/ 0 60000 65536"/>
                  <a:gd name="T15" fmla="*/ 0 w 685"/>
                  <a:gd name="T16" fmla="*/ 0 h 134"/>
                  <a:gd name="T17" fmla="*/ 685 w 685"/>
                  <a:gd name="T18" fmla="*/ 134 h 134"/>
                </a:gdLst>
                <a:ahLst/>
                <a:cxnLst>
                  <a:cxn ang="T10">
                    <a:pos x="T0" y="T1"/>
                  </a:cxn>
                  <a:cxn ang="T11">
                    <a:pos x="T2" y="T3"/>
                  </a:cxn>
                  <a:cxn ang="T12">
                    <a:pos x="T4" y="T5"/>
                  </a:cxn>
                  <a:cxn ang="T13">
                    <a:pos x="T6" y="T7"/>
                  </a:cxn>
                  <a:cxn ang="T14">
                    <a:pos x="T8" y="T9"/>
                  </a:cxn>
                </a:cxnLst>
                <a:rect l="T15" t="T16" r="T17" b="T18"/>
                <a:pathLst>
                  <a:path w="685" h="134">
                    <a:moveTo>
                      <a:pt x="304" y="133"/>
                    </a:moveTo>
                    <a:lnTo>
                      <a:pt x="0" y="54"/>
                    </a:lnTo>
                    <a:lnTo>
                      <a:pt x="366" y="0"/>
                    </a:lnTo>
                    <a:lnTo>
                      <a:pt x="684" y="66"/>
                    </a:lnTo>
                    <a:lnTo>
                      <a:pt x="304" y="13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4" name="Freeform 152">
                <a:extLst>
                  <a:ext uri="{FF2B5EF4-FFF2-40B4-BE49-F238E27FC236}">
                    <a16:creationId xmlns:a16="http://schemas.microsoft.com/office/drawing/2014/main" id="{04561BB9-C69E-B54C-BD94-34D81B38CA51}"/>
                  </a:ext>
                </a:extLst>
              </p:cNvPr>
              <p:cNvSpPr>
                <a:spLocks/>
              </p:cNvSpPr>
              <p:nvPr/>
            </p:nvSpPr>
            <p:spPr bwMode="auto">
              <a:xfrm>
                <a:off x="3226" y="3157"/>
                <a:ext cx="17" cy="460"/>
              </a:xfrm>
              <a:custGeom>
                <a:avLst/>
                <a:gdLst>
                  <a:gd name="T0" fmla="*/ 13 w 17"/>
                  <a:gd name="T1" fmla="*/ 459 h 460"/>
                  <a:gd name="T2" fmla="*/ 10 w 17"/>
                  <a:gd name="T3" fmla="*/ 457 h 460"/>
                  <a:gd name="T4" fmla="*/ 0 w 17"/>
                  <a:gd name="T5" fmla="*/ 0 h 460"/>
                  <a:gd name="T6" fmla="*/ 16 w 17"/>
                  <a:gd name="T7" fmla="*/ 3 h 460"/>
                  <a:gd name="T8" fmla="*/ 13 w 17"/>
                  <a:gd name="T9" fmla="*/ 459 h 460"/>
                  <a:gd name="T10" fmla="*/ 0 60000 65536"/>
                  <a:gd name="T11" fmla="*/ 0 60000 65536"/>
                  <a:gd name="T12" fmla="*/ 0 60000 65536"/>
                  <a:gd name="T13" fmla="*/ 0 60000 65536"/>
                  <a:gd name="T14" fmla="*/ 0 60000 65536"/>
                  <a:gd name="T15" fmla="*/ 0 w 17"/>
                  <a:gd name="T16" fmla="*/ 0 h 460"/>
                  <a:gd name="T17" fmla="*/ 17 w 17"/>
                  <a:gd name="T18" fmla="*/ 460 h 460"/>
                </a:gdLst>
                <a:ahLst/>
                <a:cxnLst>
                  <a:cxn ang="T10">
                    <a:pos x="T0" y="T1"/>
                  </a:cxn>
                  <a:cxn ang="T11">
                    <a:pos x="T2" y="T3"/>
                  </a:cxn>
                  <a:cxn ang="T12">
                    <a:pos x="T4" y="T5"/>
                  </a:cxn>
                  <a:cxn ang="T13">
                    <a:pos x="T6" y="T7"/>
                  </a:cxn>
                  <a:cxn ang="T14">
                    <a:pos x="T8" y="T9"/>
                  </a:cxn>
                </a:cxnLst>
                <a:rect l="T15" t="T16" r="T17" b="T18"/>
                <a:pathLst>
                  <a:path w="17" h="460">
                    <a:moveTo>
                      <a:pt x="13" y="459"/>
                    </a:moveTo>
                    <a:lnTo>
                      <a:pt x="10" y="457"/>
                    </a:lnTo>
                    <a:lnTo>
                      <a:pt x="0" y="0"/>
                    </a:lnTo>
                    <a:lnTo>
                      <a:pt x="16" y="3"/>
                    </a:lnTo>
                    <a:lnTo>
                      <a:pt x="13" y="459"/>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5" name="Freeform 153">
                <a:extLst>
                  <a:ext uri="{FF2B5EF4-FFF2-40B4-BE49-F238E27FC236}">
                    <a16:creationId xmlns:a16="http://schemas.microsoft.com/office/drawing/2014/main" id="{89948ED5-1A7B-CF43-8777-3A4DDEE3D275}"/>
                  </a:ext>
                </a:extLst>
              </p:cNvPr>
              <p:cNvSpPr>
                <a:spLocks/>
              </p:cNvSpPr>
              <p:nvPr/>
            </p:nvSpPr>
            <p:spPr bwMode="auto">
              <a:xfrm>
                <a:off x="3231" y="3159"/>
                <a:ext cx="17" cy="460"/>
              </a:xfrm>
              <a:custGeom>
                <a:avLst/>
                <a:gdLst>
                  <a:gd name="T0" fmla="*/ 14 w 17"/>
                  <a:gd name="T1" fmla="*/ 459 h 460"/>
                  <a:gd name="T2" fmla="*/ 2 w 17"/>
                  <a:gd name="T3" fmla="*/ 455 h 460"/>
                  <a:gd name="T4" fmla="*/ 0 w 17"/>
                  <a:gd name="T5" fmla="*/ 311 h 460"/>
                  <a:gd name="T6" fmla="*/ 0 w 17"/>
                  <a:gd name="T7" fmla="*/ 0 h 460"/>
                  <a:gd name="T8" fmla="*/ 16 w 17"/>
                  <a:gd name="T9" fmla="*/ 3 h 460"/>
                  <a:gd name="T10" fmla="*/ 14 w 17"/>
                  <a:gd name="T11" fmla="*/ 459 h 460"/>
                  <a:gd name="T12" fmla="*/ 0 60000 65536"/>
                  <a:gd name="T13" fmla="*/ 0 60000 65536"/>
                  <a:gd name="T14" fmla="*/ 0 60000 65536"/>
                  <a:gd name="T15" fmla="*/ 0 60000 65536"/>
                  <a:gd name="T16" fmla="*/ 0 60000 65536"/>
                  <a:gd name="T17" fmla="*/ 0 60000 65536"/>
                  <a:gd name="T18" fmla="*/ 0 w 17"/>
                  <a:gd name="T19" fmla="*/ 0 h 460"/>
                  <a:gd name="T20" fmla="*/ 17 w 17"/>
                  <a:gd name="T21" fmla="*/ 460 h 460"/>
                </a:gdLst>
                <a:ahLst/>
                <a:cxnLst>
                  <a:cxn ang="T12">
                    <a:pos x="T0" y="T1"/>
                  </a:cxn>
                  <a:cxn ang="T13">
                    <a:pos x="T2" y="T3"/>
                  </a:cxn>
                  <a:cxn ang="T14">
                    <a:pos x="T4" y="T5"/>
                  </a:cxn>
                  <a:cxn ang="T15">
                    <a:pos x="T6" y="T7"/>
                  </a:cxn>
                  <a:cxn ang="T16">
                    <a:pos x="T8" y="T9"/>
                  </a:cxn>
                  <a:cxn ang="T17">
                    <a:pos x="T10" y="T11"/>
                  </a:cxn>
                </a:cxnLst>
                <a:rect l="T18" t="T19" r="T20" b="T21"/>
                <a:pathLst>
                  <a:path w="17" h="460">
                    <a:moveTo>
                      <a:pt x="14" y="459"/>
                    </a:moveTo>
                    <a:lnTo>
                      <a:pt x="2" y="455"/>
                    </a:lnTo>
                    <a:lnTo>
                      <a:pt x="0" y="311"/>
                    </a:lnTo>
                    <a:lnTo>
                      <a:pt x="0" y="0"/>
                    </a:lnTo>
                    <a:lnTo>
                      <a:pt x="16" y="3"/>
                    </a:lnTo>
                    <a:lnTo>
                      <a:pt x="14" y="459"/>
                    </a:lnTo>
                  </a:path>
                </a:pathLst>
              </a:custGeom>
              <a:solidFill>
                <a:srgbClr val="C9C9C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6" name="Freeform 154">
                <a:extLst>
                  <a:ext uri="{FF2B5EF4-FFF2-40B4-BE49-F238E27FC236}">
                    <a16:creationId xmlns:a16="http://schemas.microsoft.com/office/drawing/2014/main" id="{15665296-6BA7-AF49-AC99-F557073A70F9}"/>
                  </a:ext>
                </a:extLst>
              </p:cNvPr>
              <p:cNvSpPr>
                <a:spLocks/>
              </p:cNvSpPr>
              <p:nvPr/>
            </p:nvSpPr>
            <p:spPr bwMode="auto">
              <a:xfrm>
                <a:off x="3236" y="3160"/>
                <a:ext cx="17" cy="462"/>
              </a:xfrm>
              <a:custGeom>
                <a:avLst/>
                <a:gdLst>
                  <a:gd name="T0" fmla="*/ 0 w 17"/>
                  <a:gd name="T1" fmla="*/ 455 h 462"/>
                  <a:gd name="T2" fmla="*/ 14 w 17"/>
                  <a:gd name="T3" fmla="*/ 461 h 462"/>
                  <a:gd name="T4" fmla="*/ 16 w 17"/>
                  <a:gd name="T5" fmla="*/ 3 h 462"/>
                  <a:gd name="T6" fmla="*/ 2 w 17"/>
                  <a:gd name="T7" fmla="*/ 0 h 462"/>
                  <a:gd name="T8" fmla="*/ 0 w 17"/>
                  <a:gd name="T9" fmla="*/ 455 h 462"/>
                  <a:gd name="T10" fmla="*/ 0 60000 65536"/>
                  <a:gd name="T11" fmla="*/ 0 60000 65536"/>
                  <a:gd name="T12" fmla="*/ 0 60000 65536"/>
                  <a:gd name="T13" fmla="*/ 0 60000 65536"/>
                  <a:gd name="T14" fmla="*/ 0 60000 65536"/>
                  <a:gd name="T15" fmla="*/ 0 w 17"/>
                  <a:gd name="T16" fmla="*/ 0 h 462"/>
                  <a:gd name="T17" fmla="*/ 17 w 17"/>
                  <a:gd name="T18" fmla="*/ 462 h 462"/>
                </a:gdLst>
                <a:ahLst/>
                <a:cxnLst>
                  <a:cxn ang="T10">
                    <a:pos x="T0" y="T1"/>
                  </a:cxn>
                  <a:cxn ang="T11">
                    <a:pos x="T2" y="T3"/>
                  </a:cxn>
                  <a:cxn ang="T12">
                    <a:pos x="T4" y="T5"/>
                  </a:cxn>
                  <a:cxn ang="T13">
                    <a:pos x="T6" y="T7"/>
                  </a:cxn>
                  <a:cxn ang="T14">
                    <a:pos x="T8" y="T9"/>
                  </a:cxn>
                </a:cxnLst>
                <a:rect l="T15" t="T16" r="T17" b="T18"/>
                <a:pathLst>
                  <a:path w="17" h="462">
                    <a:moveTo>
                      <a:pt x="0" y="455"/>
                    </a:moveTo>
                    <a:lnTo>
                      <a:pt x="14" y="461"/>
                    </a:lnTo>
                    <a:lnTo>
                      <a:pt x="16" y="3"/>
                    </a:lnTo>
                    <a:lnTo>
                      <a:pt x="2" y="0"/>
                    </a:lnTo>
                    <a:lnTo>
                      <a:pt x="0" y="455"/>
                    </a:lnTo>
                  </a:path>
                </a:pathLst>
              </a:custGeom>
              <a:solidFill>
                <a:srgbClr val="C7C7C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7" name="Freeform 155">
                <a:extLst>
                  <a:ext uri="{FF2B5EF4-FFF2-40B4-BE49-F238E27FC236}">
                    <a16:creationId xmlns:a16="http://schemas.microsoft.com/office/drawing/2014/main" id="{A82E3443-7201-7F4B-A8CA-0686C312B2EC}"/>
                  </a:ext>
                </a:extLst>
              </p:cNvPr>
              <p:cNvSpPr>
                <a:spLocks/>
              </p:cNvSpPr>
              <p:nvPr/>
            </p:nvSpPr>
            <p:spPr bwMode="auto">
              <a:xfrm>
                <a:off x="3242" y="3162"/>
                <a:ext cx="17" cy="463"/>
              </a:xfrm>
              <a:custGeom>
                <a:avLst/>
                <a:gdLst>
                  <a:gd name="T0" fmla="*/ 0 w 17"/>
                  <a:gd name="T1" fmla="*/ 456 h 463"/>
                  <a:gd name="T2" fmla="*/ 14 w 17"/>
                  <a:gd name="T3" fmla="*/ 462 h 463"/>
                  <a:gd name="T4" fmla="*/ 16 w 17"/>
                  <a:gd name="T5" fmla="*/ 3 h 463"/>
                  <a:gd name="T6" fmla="*/ 2 w 17"/>
                  <a:gd name="T7" fmla="*/ 0 h 463"/>
                  <a:gd name="T8" fmla="*/ 0 w 17"/>
                  <a:gd name="T9" fmla="*/ 456 h 463"/>
                  <a:gd name="T10" fmla="*/ 0 60000 65536"/>
                  <a:gd name="T11" fmla="*/ 0 60000 65536"/>
                  <a:gd name="T12" fmla="*/ 0 60000 65536"/>
                  <a:gd name="T13" fmla="*/ 0 60000 65536"/>
                  <a:gd name="T14" fmla="*/ 0 60000 65536"/>
                  <a:gd name="T15" fmla="*/ 0 w 17"/>
                  <a:gd name="T16" fmla="*/ 0 h 463"/>
                  <a:gd name="T17" fmla="*/ 17 w 17"/>
                  <a:gd name="T18" fmla="*/ 463 h 463"/>
                </a:gdLst>
                <a:ahLst/>
                <a:cxnLst>
                  <a:cxn ang="T10">
                    <a:pos x="T0" y="T1"/>
                  </a:cxn>
                  <a:cxn ang="T11">
                    <a:pos x="T2" y="T3"/>
                  </a:cxn>
                  <a:cxn ang="T12">
                    <a:pos x="T4" y="T5"/>
                  </a:cxn>
                  <a:cxn ang="T13">
                    <a:pos x="T6" y="T7"/>
                  </a:cxn>
                  <a:cxn ang="T14">
                    <a:pos x="T8" y="T9"/>
                  </a:cxn>
                </a:cxnLst>
                <a:rect l="T15" t="T16" r="T17" b="T18"/>
                <a:pathLst>
                  <a:path w="17" h="463">
                    <a:moveTo>
                      <a:pt x="0" y="456"/>
                    </a:moveTo>
                    <a:lnTo>
                      <a:pt x="14" y="462"/>
                    </a:lnTo>
                    <a:lnTo>
                      <a:pt x="16" y="3"/>
                    </a:lnTo>
                    <a:lnTo>
                      <a:pt x="2" y="0"/>
                    </a:lnTo>
                    <a:lnTo>
                      <a:pt x="0" y="456"/>
                    </a:lnTo>
                  </a:path>
                </a:pathLst>
              </a:custGeom>
              <a:solidFill>
                <a:srgbClr val="C4C4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8" name="Freeform 156">
                <a:extLst>
                  <a:ext uri="{FF2B5EF4-FFF2-40B4-BE49-F238E27FC236}">
                    <a16:creationId xmlns:a16="http://schemas.microsoft.com/office/drawing/2014/main" id="{63CD1CBE-677B-0742-A0A2-FA37C7A9FE86}"/>
                  </a:ext>
                </a:extLst>
              </p:cNvPr>
              <p:cNvSpPr>
                <a:spLocks/>
              </p:cNvSpPr>
              <p:nvPr/>
            </p:nvSpPr>
            <p:spPr bwMode="auto">
              <a:xfrm>
                <a:off x="3249" y="3164"/>
                <a:ext cx="17" cy="463"/>
              </a:xfrm>
              <a:custGeom>
                <a:avLst/>
                <a:gdLst>
                  <a:gd name="T0" fmla="*/ 0 w 17"/>
                  <a:gd name="T1" fmla="*/ 457 h 463"/>
                  <a:gd name="T2" fmla="*/ 13 w 17"/>
                  <a:gd name="T3" fmla="*/ 462 h 463"/>
                  <a:gd name="T4" fmla="*/ 16 w 17"/>
                  <a:gd name="T5" fmla="*/ 3 h 463"/>
                  <a:gd name="T6" fmla="*/ 1 w 17"/>
                  <a:gd name="T7" fmla="*/ 0 h 463"/>
                  <a:gd name="T8" fmla="*/ 0 w 17"/>
                  <a:gd name="T9" fmla="*/ 457 h 463"/>
                  <a:gd name="T10" fmla="*/ 0 60000 65536"/>
                  <a:gd name="T11" fmla="*/ 0 60000 65536"/>
                  <a:gd name="T12" fmla="*/ 0 60000 65536"/>
                  <a:gd name="T13" fmla="*/ 0 60000 65536"/>
                  <a:gd name="T14" fmla="*/ 0 60000 65536"/>
                  <a:gd name="T15" fmla="*/ 0 w 17"/>
                  <a:gd name="T16" fmla="*/ 0 h 463"/>
                  <a:gd name="T17" fmla="*/ 17 w 17"/>
                  <a:gd name="T18" fmla="*/ 463 h 463"/>
                </a:gdLst>
                <a:ahLst/>
                <a:cxnLst>
                  <a:cxn ang="T10">
                    <a:pos x="T0" y="T1"/>
                  </a:cxn>
                  <a:cxn ang="T11">
                    <a:pos x="T2" y="T3"/>
                  </a:cxn>
                  <a:cxn ang="T12">
                    <a:pos x="T4" y="T5"/>
                  </a:cxn>
                  <a:cxn ang="T13">
                    <a:pos x="T6" y="T7"/>
                  </a:cxn>
                  <a:cxn ang="T14">
                    <a:pos x="T8" y="T9"/>
                  </a:cxn>
                </a:cxnLst>
                <a:rect l="T15" t="T16" r="T17" b="T18"/>
                <a:pathLst>
                  <a:path w="17" h="463">
                    <a:moveTo>
                      <a:pt x="0" y="457"/>
                    </a:moveTo>
                    <a:lnTo>
                      <a:pt x="13" y="462"/>
                    </a:lnTo>
                    <a:lnTo>
                      <a:pt x="16" y="3"/>
                    </a:lnTo>
                    <a:lnTo>
                      <a:pt x="1" y="0"/>
                    </a:lnTo>
                    <a:lnTo>
                      <a:pt x="0" y="457"/>
                    </a:lnTo>
                  </a:path>
                </a:pathLst>
              </a:custGeom>
              <a:solidFill>
                <a:srgbClr val="C2C2C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49" name="Freeform 157">
                <a:extLst>
                  <a:ext uri="{FF2B5EF4-FFF2-40B4-BE49-F238E27FC236}">
                    <a16:creationId xmlns:a16="http://schemas.microsoft.com/office/drawing/2014/main" id="{649D6C8F-2204-ED43-B9CC-83D5E237AFBD}"/>
                  </a:ext>
                </a:extLst>
              </p:cNvPr>
              <p:cNvSpPr>
                <a:spLocks/>
              </p:cNvSpPr>
              <p:nvPr/>
            </p:nvSpPr>
            <p:spPr bwMode="auto">
              <a:xfrm>
                <a:off x="3253" y="3165"/>
                <a:ext cx="17" cy="465"/>
              </a:xfrm>
              <a:custGeom>
                <a:avLst/>
                <a:gdLst>
                  <a:gd name="T0" fmla="*/ 0 w 17"/>
                  <a:gd name="T1" fmla="*/ 459 h 465"/>
                  <a:gd name="T2" fmla="*/ 14 w 17"/>
                  <a:gd name="T3" fmla="*/ 464 h 465"/>
                  <a:gd name="T4" fmla="*/ 16 w 17"/>
                  <a:gd name="T5" fmla="*/ 3 h 465"/>
                  <a:gd name="T6" fmla="*/ 1 w 17"/>
                  <a:gd name="T7" fmla="*/ 0 h 465"/>
                  <a:gd name="T8" fmla="*/ 0 w 17"/>
                  <a:gd name="T9" fmla="*/ 459 h 465"/>
                  <a:gd name="T10" fmla="*/ 0 60000 65536"/>
                  <a:gd name="T11" fmla="*/ 0 60000 65536"/>
                  <a:gd name="T12" fmla="*/ 0 60000 65536"/>
                  <a:gd name="T13" fmla="*/ 0 60000 65536"/>
                  <a:gd name="T14" fmla="*/ 0 60000 65536"/>
                  <a:gd name="T15" fmla="*/ 0 w 17"/>
                  <a:gd name="T16" fmla="*/ 0 h 465"/>
                  <a:gd name="T17" fmla="*/ 17 w 17"/>
                  <a:gd name="T18" fmla="*/ 465 h 465"/>
                </a:gdLst>
                <a:ahLst/>
                <a:cxnLst>
                  <a:cxn ang="T10">
                    <a:pos x="T0" y="T1"/>
                  </a:cxn>
                  <a:cxn ang="T11">
                    <a:pos x="T2" y="T3"/>
                  </a:cxn>
                  <a:cxn ang="T12">
                    <a:pos x="T4" y="T5"/>
                  </a:cxn>
                  <a:cxn ang="T13">
                    <a:pos x="T6" y="T7"/>
                  </a:cxn>
                  <a:cxn ang="T14">
                    <a:pos x="T8" y="T9"/>
                  </a:cxn>
                </a:cxnLst>
                <a:rect l="T15" t="T16" r="T17" b="T18"/>
                <a:pathLst>
                  <a:path w="17" h="465">
                    <a:moveTo>
                      <a:pt x="0" y="459"/>
                    </a:moveTo>
                    <a:lnTo>
                      <a:pt x="14" y="464"/>
                    </a:lnTo>
                    <a:lnTo>
                      <a:pt x="16" y="3"/>
                    </a:lnTo>
                    <a:lnTo>
                      <a:pt x="1" y="0"/>
                    </a:lnTo>
                    <a:lnTo>
                      <a:pt x="0" y="459"/>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0" name="Freeform 158">
                <a:extLst>
                  <a:ext uri="{FF2B5EF4-FFF2-40B4-BE49-F238E27FC236}">
                    <a16:creationId xmlns:a16="http://schemas.microsoft.com/office/drawing/2014/main" id="{A33017EB-50B2-5A46-A5AD-69D1D5572D09}"/>
                  </a:ext>
                </a:extLst>
              </p:cNvPr>
              <p:cNvSpPr>
                <a:spLocks/>
              </p:cNvSpPr>
              <p:nvPr/>
            </p:nvSpPr>
            <p:spPr bwMode="auto">
              <a:xfrm>
                <a:off x="3261" y="3167"/>
                <a:ext cx="17" cy="466"/>
              </a:xfrm>
              <a:custGeom>
                <a:avLst/>
                <a:gdLst>
                  <a:gd name="T0" fmla="*/ 0 w 17"/>
                  <a:gd name="T1" fmla="*/ 459 h 466"/>
                  <a:gd name="T2" fmla="*/ 14 w 17"/>
                  <a:gd name="T3" fmla="*/ 465 h 466"/>
                  <a:gd name="T4" fmla="*/ 16 w 17"/>
                  <a:gd name="T5" fmla="*/ 3 h 466"/>
                  <a:gd name="T6" fmla="*/ 2 w 17"/>
                  <a:gd name="T7" fmla="*/ 0 h 466"/>
                  <a:gd name="T8" fmla="*/ 0 w 17"/>
                  <a:gd name="T9" fmla="*/ 459 h 466"/>
                  <a:gd name="T10" fmla="*/ 0 60000 65536"/>
                  <a:gd name="T11" fmla="*/ 0 60000 65536"/>
                  <a:gd name="T12" fmla="*/ 0 60000 65536"/>
                  <a:gd name="T13" fmla="*/ 0 60000 65536"/>
                  <a:gd name="T14" fmla="*/ 0 60000 65536"/>
                  <a:gd name="T15" fmla="*/ 0 w 17"/>
                  <a:gd name="T16" fmla="*/ 0 h 466"/>
                  <a:gd name="T17" fmla="*/ 17 w 17"/>
                  <a:gd name="T18" fmla="*/ 466 h 466"/>
                </a:gdLst>
                <a:ahLst/>
                <a:cxnLst>
                  <a:cxn ang="T10">
                    <a:pos x="T0" y="T1"/>
                  </a:cxn>
                  <a:cxn ang="T11">
                    <a:pos x="T2" y="T3"/>
                  </a:cxn>
                  <a:cxn ang="T12">
                    <a:pos x="T4" y="T5"/>
                  </a:cxn>
                  <a:cxn ang="T13">
                    <a:pos x="T6" y="T7"/>
                  </a:cxn>
                  <a:cxn ang="T14">
                    <a:pos x="T8" y="T9"/>
                  </a:cxn>
                </a:cxnLst>
                <a:rect l="T15" t="T16" r="T17" b="T18"/>
                <a:pathLst>
                  <a:path w="17" h="466">
                    <a:moveTo>
                      <a:pt x="0" y="459"/>
                    </a:moveTo>
                    <a:lnTo>
                      <a:pt x="14" y="465"/>
                    </a:lnTo>
                    <a:lnTo>
                      <a:pt x="16" y="3"/>
                    </a:lnTo>
                    <a:lnTo>
                      <a:pt x="2" y="0"/>
                    </a:lnTo>
                    <a:lnTo>
                      <a:pt x="0" y="459"/>
                    </a:lnTo>
                  </a:path>
                </a:pathLst>
              </a:custGeom>
              <a:solidFill>
                <a:srgbClr val="BDBD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1" name="Freeform 159">
                <a:extLst>
                  <a:ext uri="{FF2B5EF4-FFF2-40B4-BE49-F238E27FC236}">
                    <a16:creationId xmlns:a16="http://schemas.microsoft.com/office/drawing/2014/main" id="{45A2151B-8A8F-EC47-83F5-FB44BC708062}"/>
                  </a:ext>
                </a:extLst>
              </p:cNvPr>
              <p:cNvSpPr>
                <a:spLocks/>
              </p:cNvSpPr>
              <p:nvPr/>
            </p:nvSpPr>
            <p:spPr bwMode="auto">
              <a:xfrm>
                <a:off x="3267" y="3168"/>
                <a:ext cx="17" cy="467"/>
              </a:xfrm>
              <a:custGeom>
                <a:avLst/>
                <a:gdLst>
                  <a:gd name="T0" fmla="*/ 0 w 17"/>
                  <a:gd name="T1" fmla="*/ 460 h 467"/>
                  <a:gd name="T2" fmla="*/ 14 w 17"/>
                  <a:gd name="T3" fmla="*/ 466 h 467"/>
                  <a:gd name="T4" fmla="*/ 16 w 17"/>
                  <a:gd name="T5" fmla="*/ 3 h 467"/>
                  <a:gd name="T6" fmla="*/ 1 w 17"/>
                  <a:gd name="T7" fmla="*/ 0 h 467"/>
                  <a:gd name="T8" fmla="*/ 0 w 17"/>
                  <a:gd name="T9" fmla="*/ 460 h 467"/>
                  <a:gd name="T10" fmla="*/ 0 60000 65536"/>
                  <a:gd name="T11" fmla="*/ 0 60000 65536"/>
                  <a:gd name="T12" fmla="*/ 0 60000 65536"/>
                  <a:gd name="T13" fmla="*/ 0 60000 65536"/>
                  <a:gd name="T14" fmla="*/ 0 60000 65536"/>
                  <a:gd name="T15" fmla="*/ 0 w 17"/>
                  <a:gd name="T16" fmla="*/ 0 h 467"/>
                  <a:gd name="T17" fmla="*/ 17 w 17"/>
                  <a:gd name="T18" fmla="*/ 467 h 467"/>
                </a:gdLst>
                <a:ahLst/>
                <a:cxnLst>
                  <a:cxn ang="T10">
                    <a:pos x="T0" y="T1"/>
                  </a:cxn>
                  <a:cxn ang="T11">
                    <a:pos x="T2" y="T3"/>
                  </a:cxn>
                  <a:cxn ang="T12">
                    <a:pos x="T4" y="T5"/>
                  </a:cxn>
                  <a:cxn ang="T13">
                    <a:pos x="T6" y="T7"/>
                  </a:cxn>
                  <a:cxn ang="T14">
                    <a:pos x="T8" y="T9"/>
                  </a:cxn>
                </a:cxnLst>
                <a:rect l="T15" t="T16" r="T17" b="T18"/>
                <a:pathLst>
                  <a:path w="17" h="467">
                    <a:moveTo>
                      <a:pt x="0" y="460"/>
                    </a:moveTo>
                    <a:lnTo>
                      <a:pt x="14" y="466"/>
                    </a:lnTo>
                    <a:lnTo>
                      <a:pt x="16" y="3"/>
                    </a:lnTo>
                    <a:lnTo>
                      <a:pt x="1" y="0"/>
                    </a:lnTo>
                    <a:lnTo>
                      <a:pt x="0" y="460"/>
                    </a:lnTo>
                  </a:path>
                </a:pathLst>
              </a:custGeom>
              <a:solidFill>
                <a:srgbClr val="BABAB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2" name="Freeform 160">
                <a:extLst>
                  <a:ext uri="{FF2B5EF4-FFF2-40B4-BE49-F238E27FC236}">
                    <a16:creationId xmlns:a16="http://schemas.microsoft.com/office/drawing/2014/main" id="{84CE418A-0335-3843-9238-406ED2332D4B}"/>
                  </a:ext>
                </a:extLst>
              </p:cNvPr>
              <p:cNvSpPr>
                <a:spLocks/>
              </p:cNvSpPr>
              <p:nvPr/>
            </p:nvSpPr>
            <p:spPr bwMode="auto">
              <a:xfrm>
                <a:off x="3274" y="3170"/>
                <a:ext cx="17" cy="468"/>
              </a:xfrm>
              <a:custGeom>
                <a:avLst/>
                <a:gdLst>
                  <a:gd name="T0" fmla="*/ 0 w 17"/>
                  <a:gd name="T1" fmla="*/ 462 h 468"/>
                  <a:gd name="T2" fmla="*/ 14 w 17"/>
                  <a:gd name="T3" fmla="*/ 467 h 468"/>
                  <a:gd name="T4" fmla="*/ 16 w 17"/>
                  <a:gd name="T5" fmla="*/ 3 h 468"/>
                  <a:gd name="T6" fmla="*/ 1 w 17"/>
                  <a:gd name="T7" fmla="*/ 0 h 468"/>
                  <a:gd name="T8" fmla="*/ 0 w 17"/>
                  <a:gd name="T9" fmla="*/ 462 h 468"/>
                  <a:gd name="T10" fmla="*/ 0 60000 65536"/>
                  <a:gd name="T11" fmla="*/ 0 60000 65536"/>
                  <a:gd name="T12" fmla="*/ 0 60000 65536"/>
                  <a:gd name="T13" fmla="*/ 0 60000 65536"/>
                  <a:gd name="T14" fmla="*/ 0 60000 65536"/>
                  <a:gd name="T15" fmla="*/ 0 w 17"/>
                  <a:gd name="T16" fmla="*/ 0 h 468"/>
                  <a:gd name="T17" fmla="*/ 17 w 17"/>
                  <a:gd name="T18" fmla="*/ 468 h 468"/>
                </a:gdLst>
                <a:ahLst/>
                <a:cxnLst>
                  <a:cxn ang="T10">
                    <a:pos x="T0" y="T1"/>
                  </a:cxn>
                  <a:cxn ang="T11">
                    <a:pos x="T2" y="T3"/>
                  </a:cxn>
                  <a:cxn ang="T12">
                    <a:pos x="T4" y="T5"/>
                  </a:cxn>
                  <a:cxn ang="T13">
                    <a:pos x="T6" y="T7"/>
                  </a:cxn>
                  <a:cxn ang="T14">
                    <a:pos x="T8" y="T9"/>
                  </a:cxn>
                </a:cxnLst>
                <a:rect l="T15" t="T16" r="T17" b="T18"/>
                <a:pathLst>
                  <a:path w="17" h="468">
                    <a:moveTo>
                      <a:pt x="0" y="462"/>
                    </a:moveTo>
                    <a:lnTo>
                      <a:pt x="14" y="467"/>
                    </a:lnTo>
                    <a:lnTo>
                      <a:pt x="16" y="3"/>
                    </a:lnTo>
                    <a:lnTo>
                      <a:pt x="1" y="0"/>
                    </a:lnTo>
                    <a:lnTo>
                      <a:pt x="0" y="462"/>
                    </a:lnTo>
                  </a:path>
                </a:pathLst>
              </a:custGeom>
              <a:solidFill>
                <a:srgbClr val="B8B8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3" name="Freeform 161">
                <a:extLst>
                  <a:ext uri="{FF2B5EF4-FFF2-40B4-BE49-F238E27FC236}">
                    <a16:creationId xmlns:a16="http://schemas.microsoft.com/office/drawing/2014/main" id="{01B06533-A278-F54F-9F8E-0BF605E57B92}"/>
                  </a:ext>
                </a:extLst>
              </p:cNvPr>
              <p:cNvSpPr>
                <a:spLocks/>
              </p:cNvSpPr>
              <p:nvPr/>
            </p:nvSpPr>
            <p:spPr bwMode="auto">
              <a:xfrm>
                <a:off x="3278" y="3172"/>
                <a:ext cx="17" cy="468"/>
              </a:xfrm>
              <a:custGeom>
                <a:avLst/>
                <a:gdLst>
                  <a:gd name="T0" fmla="*/ 0 w 17"/>
                  <a:gd name="T1" fmla="*/ 462 h 468"/>
                  <a:gd name="T2" fmla="*/ 14 w 17"/>
                  <a:gd name="T3" fmla="*/ 467 h 468"/>
                  <a:gd name="T4" fmla="*/ 16 w 17"/>
                  <a:gd name="T5" fmla="*/ 3 h 468"/>
                  <a:gd name="T6" fmla="*/ 1 w 17"/>
                  <a:gd name="T7" fmla="*/ 0 h 468"/>
                  <a:gd name="T8" fmla="*/ 0 w 17"/>
                  <a:gd name="T9" fmla="*/ 462 h 468"/>
                  <a:gd name="T10" fmla="*/ 0 60000 65536"/>
                  <a:gd name="T11" fmla="*/ 0 60000 65536"/>
                  <a:gd name="T12" fmla="*/ 0 60000 65536"/>
                  <a:gd name="T13" fmla="*/ 0 60000 65536"/>
                  <a:gd name="T14" fmla="*/ 0 60000 65536"/>
                  <a:gd name="T15" fmla="*/ 0 w 17"/>
                  <a:gd name="T16" fmla="*/ 0 h 468"/>
                  <a:gd name="T17" fmla="*/ 17 w 17"/>
                  <a:gd name="T18" fmla="*/ 468 h 468"/>
                </a:gdLst>
                <a:ahLst/>
                <a:cxnLst>
                  <a:cxn ang="T10">
                    <a:pos x="T0" y="T1"/>
                  </a:cxn>
                  <a:cxn ang="T11">
                    <a:pos x="T2" y="T3"/>
                  </a:cxn>
                  <a:cxn ang="T12">
                    <a:pos x="T4" y="T5"/>
                  </a:cxn>
                  <a:cxn ang="T13">
                    <a:pos x="T6" y="T7"/>
                  </a:cxn>
                  <a:cxn ang="T14">
                    <a:pos x="T8" y="T9"/>
                  </a:cxn>
                </a:cxnLst>
                <a:rect l="T15" t="T16" r="T17" b="T18"/>
                <a:pathLst>
                  <a:path w="17" h="468">
                    <a:moveTo>
                      <a:pt x="0" y="462"/>
                    </a:moveTo>
                    <a:lnTo>
                      <a:pt x="14" y="467"/>
                    </a:lnTo>
                    <a:lnTo>
                      <a:pt x="16" y="3"/>
                    </a:lnTo>
                    <a:lnTo>
                      <a:pt x="1" y="0"/>
                    </a:lnTo>
                    <a:lnTo>
                      <a:pt x="0" y="462"/>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4" name="Freeform 162">
                <a:extLst>
                  <a:ext uri="{FF2B5EF4-FFF2-40B4-BE49-F238E27FC236}">
                    <a16:creationId xmlns:a16="http://schemas.microsoft.com/office/drawing/2014/main" id="{0A1A5209-470F-B641-9665-914954FFF68C}"/>
                  </a:ext>
                </a:extLst>
              </p:cNvPr>
              <p:cNvSpPr>
                <a:spLocks/>
              </p:cNvSpPr>
              <p:nvPr/>
            </p:nvSpPr>
            <p:spPr bwMode="auto">
              <a:xfrm>
                <a:off x="3286" y="3173"/>
                <a:ext cx="17" cy="470"/>
              </a:xfrm>
              <a:custGeom>
                <a:avLst/>
                <a:gdLst>
                  <a:gd name="T0" fmla="*/ 0 w 17"/>
                  <a:gd name="T1" fmla="*/ 463 h 470"/>
                  <a:gd name="T2" fmla="*/ 14 w 17"/>
                  <a:gd name="T3" fmla="*/ 469 h 470"/>
                  <a:gd name="T4" fmla="*/ 16 w 17"/>
                  <a:gd name="T5" fmla="*/ 3 h 470"/>
                  <a:gd name="T6" fmla="*/ 1 w 17"/>
                  <a:gd name="T7" fmla="*/ 0 h 470"/>
                  <a:gd name="T8" fmla="*/ 0 w 17"/>
                  <a:gd name="T9" fmla="*/ 463 h 470"/>
                  <a:gd name="T10" fmla="*/ 0 60000 65536"/>
                  <a:gd name="T11" fmla="*/ 0 60000 65536"/>
                  <a:gd name="T12" fmla="*/ 0 60000 65536"/>
                  <a:gd name="T13" fmla="*/ 0 60000 65536"/>
                  <a:gd name="T14" fmla="*/ 0 60000 65536"/>
                  <a:gd name="T15" fmla="*/ 0 w 17"/>
                  <a:gd name="T16" fmla="*/ 0 h 470"/>
                  <a:gd name="T17" fmla="*/ 17 w 17"/>
                  <a:gd name="T18" fmla="*/ 470 h 470"/>
                </a:gdLst>
                <a:ahLst/>
                <a:cxnLst>
                  <a:cxn ang="T10">
                    <a:pos x="T0" y="T1"/>
                  </a:cxn>
                  <a:cxn ang="T11">
                    <a:pos x="T2" y="T3"/>
                  </a:cxn>
                  <a:cxn ang="T12">
                    <a:pos x="T4" y="T5"/>
                  </a:cxn>
                  <a:cxn ang="T13">
                    <a:pos x="T6" y="T7"/>
                  </a:cxn>
                  <a:cxn ang="T14">
                    <a:pos x="T8" y="T9"/>
                  </a:cxn>
                </a:cxnLst>
                <a:rect l="T15" t="T16" r="T17" b="T18"/>
                <a:pathLst>
                  <a:path w="17" h="470">
                    <a:moveTo>
                      <a:pt x="0" y="463"/>
                    </a:moveTo>
                    <a:lnTo>
                      <a:pt x="14" y="469"/>
                    </a:lnTo>
                    <a:lnTo>
                      <a:pt x="16" y="3"/>
                    </a:lnTo>
                    <a:lnTo>
                      <a:pt x="1" y="0"/>
                    </a:lnTo>
                    <a:lnTo>
                      <a:pt x="0" y="46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5" name="Freeform 163">
                <a:extLst>
                  <a:ext uri="{FF2B5EF4-FFF2-40B4-BE49-F238E27FC236}">
                    <a16:creationId xmlns:a16="http://schemas.microsoft.com/office/drawing/2014/main" id="{B011225E-7E25-3E49-A0E8-7CD574907762}"/>
                  </a:ext>
                </a:extLst>
              </p:cNvPr>
              <p:cNvSpPr>
                <a:spLocks/>
              </p:cNvSpPr>
              <p:nvPr/>
            </p:nvSpPr>
            <p:spPr bwMode="auto">
              <a:xfrm>
                <a:off x="3292" y="3175"/>
                <a:ext cx="17" cy="471"/>
              </a:xfrm>
              <a:custGeom>
                <a:avLst/>
                <a:gdLst>
                  <a:gd name="T0" fmla="*/ 0 w 17"/>
                  <a:gd name="T1" fmla="*/ 463 h 471"/>
                  <a:gd name="T2" fmla="*/ 13 w 17"/>
                  <a:gd name="T3" fmla="*/ 470 h 471"/>
                  <a:gd name="T4" fmla="*/ 16 w 17"/>
                  <a:gd name="T5" fmla="*/ 3 h 471"/>
                  <a:gd name="T6" fmla="*/ 1 w 17"/>
                  <a:gd name="T7" fmla="*/ 0 h 471"/>
                  <a:gd name="T8" fmla="*/ 0 w 17"/>
                  <a:gd name="T9" fmla="*/ 463 h 471"/>
                  <a:gd name="T10" fmla="*/ 0 60000 65536"/>
                  <a:gd name="T11" fmla="*/ 0 60000 65536"/>
                  <a:gd name="T12" fmla="*/ 0 60000 65536"/>
                  <a:gd name="T13" fmla="*/ 0 60000 65536"/>
                  <a:gd name="T14" fmla="*/ 0 60000 65536"/>
                  <a:gd name="T15" fmla="*/ 0 w 17"/>
                  <a:gd name="T16" fmla="*/ 0 h 471"/>
                  <a:gd name="T17" fmla="*/ 17 w 17"/>
                  <a:gd name="T18" fmla="*/ 471 h 471"/>
                </a:gdLst>
                <a:ahLst/>
                <a:cxnLst>
                  <a:cxn ang="T10">
                    <a:pos x="T0" y="T1"/>
                  </a:cxn>
                  <a:cxn ang="T11">
                    <a:pos x="T2" y="T3"/>
                  </a:cxn>
                  <a:cxn ang="T12">
                    <a:pos x="T4" y="T5"/>
                  </a:cxn>
                  <a:cxn ang="T13">
                    <a:pos x="T6" y="T7"/>
                  </a:cxn>
                  <a:cxn ang="T14">
                    <a:pos x="T8" y="T9"/>
                  </a:cxn>
                </a:cxnLst>
                <a:rect l="T15" t="T16" r="T17" b="T18"/>
                <a:pathLst>
                  <a:path w="17" h="471">
                    <a:moveTo>
                      <a:pt x="0" y="463"/>
                    </a:moveTo>
                    <a:lnTo>
                      <a:pt x="13" y="470"/>
                    </a:lnTo>
                    <a:lnTo>
                      <a:pt x="16" y="3"/>
                    </a:lnTo>
                    <a:lnTo>
                      <a:pt x="1" y="0"/>
                    </a:lnTo>
                    <a:lnTo>
                      <a:pt x="0" y="463"/>
                    </a:lnTo>
                  </a:path>
                </a:pathLst>
              </a:custGeom>
              <a:solidFill>
                <a:srgbClr val="B0B0B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6" name="Freeform 164">
                <a:extLst>
                  <a:ext uri="{FF2B5EF4-FFF2-40B4-BE49-F238E27FC236}">
                    <a16:creationId xmlns:a16="http://schemas.microsoft.com/office/drawing/2014/main" id="{9224E46D-D5F2-324C-8B12-BC9D7FA1A06D}"/>
                  </a:ext>
                </a:extLst>
              </p:cNvPr>
              <p:cNvSpPr>
                <a:spLocks/>
              </p:cNvSpPr>
              <p:nvPr/>
            </p:nvSpPr>
            <p:spPr bwMode="auto">
              <a:xfrm>
                <a:off x="3298" y="3176"/>
                <a:ext cx="17" cy="473"/>
              </a:xfrm>
              <a:custGeom>
                <a:avLst/>
                <a:gdLst>
                  <a:gd name="T0" fmla="*/ 0 w 17"/>
                  <a:gd name="T1" fmla="*/ 466 h 473"/>
                  <a:gd name="T2" fmla="*/ 13 w 17"/>
                  <a:gd name="T3" fmla="*/ 472 h 473"/>
                  <a:gd name="T4" fmla="*/ 16 w 17"/>
                  <a:gd name="T5" fmla="*/ 3 h 473"/>
                  <a:gd name="T6" fmla="*/ 1 w 17"/>
                  <a:gd name="T7" fmla="*/ 0 h 473"/>
                  <a:gd name="T8" fmla="*/ 0 w 17"/>
                  <a:gd name="T9" fmla="*/ 466 h 473"/>
                  <a:gd name="T10" fmla="*/ 0 60000 65536"/>
                  <a:gd name="T11" fmla="*/ 0 60000 65536"/>
                  <a:gd name="T12" fmla="*/ 0 60000 65536"/>
                  <a:gd name="T13" fmla="*/ 0 60000 65536"/>
                  <a:gd name="T14" fmla="*/ 0 60000 65536"/>
                  <a:gd name="T15" fmla="*/ 0 w 17"/>
                  <a:gd name="T16" fmla="*/ 0 h 473"/>
                  <a:gd name="T17" fmla="*/ 17 w 17"/>
                  <a:gd name="T18" fmla="*/ 473 h 473"/>
                </a:gdLst>
                <a:ahLst/>
                <a:cxnLst>
                  <a:cxn ang="T10">
                    <a:pos x="T0" y="T1"/>
                  </a:cxn>
                  <a:cxn ang="T11">
                    <a:pos x="T2" y="T3"/>
                  </a:cxn>
                  <a:cxn ang="T12">
                    <a:pos x="T4" y="T5"/>
                  </a:cxn>
                  <a:cxn ang="T13">
                    <a:pos x="T6" y="T7"/>
                  </a:cxn>
                  <a:cxn ang="T14">
                    <a:pos x="T8" y="T9"/>
                  </a:cxn>
                </a:cxnLst>
                <a:rect l="T15" t="T16" r="T17" b="T18"/>
                <a:pathLst>
                  <a:path w="17" h="473">
                    <a:moveTo>
                      <a:pt x="0" y="466"/>
                    </a:moveTo>
                    <a:lnTo>
                      <a:pt x="13" y="472"/>
                    </a:lnTo>
                    <a:lnTo>
                      <a:pt x="16" y="3"/>
                    </a:lnTo>
                    <a:lnTo>
                      <a:pt x="1" y="0"/>
                    </a:lnTo>
                    <a:lnTo>
                      <a:pt x="0" y="466"/>
                    </a:lnTo>
                  </a:path>
                </a:pathLst>
              </a:custGeom>
              <a:solidFill>
                <a:srgbClr val="ADADA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7" name="Freeform 165">
                <a:extLst>
                  <a:ext uri="{FF2B5EF4-FFF2-40B4-BE49-F238E27FC236}">
                    <a16:creationId xmlns:a16="http://schemas.microsoft.com/office/drawing/2014/main" id="{0A297E14-2176-4746-8284-DEF7CBF169A8}"/>
                  </a:ext>
                </a:extLst>
              </p:cNvPr>
              <p:cNvSpPr>
                <a:spLocks/>
              </p:cNvSpPr>
              <p:nvPr/>
            </p:nvSpPr>
            <p:spPr bwMode="auto">
              <a:xfrm>
                <a:off x="3302" y="3178"/>
                <a:ext cx="17" cy="473"/>
              </a:xfrm>
              <a:custGeom>
                <a:avLst/>
                <a:gdLst>
                  <a:gd name="T0" fmla="*/ 0 w 17"/>
                  <a:gd name="T1" fmla="*/ 467 h 473"/>
                  <a:gd name="T2" fmla="*/ 14 w 17"/>
                  <a:gd name="T3" fmla="*/ 472 h 473"/>
                  <a:gd name="T4" fmla="*/ 16 w 17"/>
                  <a:gd name="T5" fmla="*/ 3 h 473"/>
                  <a:gd name="T6" fmla="*/ 2 w 17"/>
                  <a:gd name="T7" fmla="*/ 0 h 473"/>
                  <a:gd name="T8" fmla="*/ 0 w 17"/>
                  <a:gd name="T9" fmla="*/ 467 h 473"/>
                  <a:gd name="T10" fmla="*/ 0 60000 65536"/>
                  <a:gd name="T11" fmla="*/ 0 60000 65536"/>
                  <a:gd name="T12" fmla="*/ 0 60000 65536"/>
                  <a:gd name="T13" fmla="*/ 0 60000 65536"/>
                  <a:gd name="T14" fmla="*/ 0 60000 65536"/>
                  <a:gd name="T15" fmla="*/ 0 w 17"/>
                  <a:gd name="T16" fmla="*/ 0 h 473"/>
                  <a:gd name="T17" fmla="*/ 17 w 17"/>
                  <a:gd name="T18" fmla="*/ 473 h 473"/>
                </a:gdLst>
                <a:ahLst/>
                <a:cxnLst>
                  <a:cxn ang="T10">
                    <a:pos x="T0" y="T1"/>
                  </a:cxn>
                  <a:cxn ang="T11">
                    <a:pos x="T2" y="T3"/>
                  </a:cxn>
                  <a:cxn ang="T12">
                    <a:pos x="T4" y="T5"/>
                  </a:cxn>
                  <a:cxn ang="T13">
                    <a:pos x="T6" y="T7"/>
                  </a:cxn>
                  <a:cxn ang="T14">
                    <a:pos x="T8" y="T9"/>
                  </a:cxn>
                </a:cxnLst>
                <a:rect l="T15" t="T16" r="T17" b="T18"/>
                <a:pathLst>
                  <a:path w="17" h="473">
                    <a:moveTo>
                      <a:pt x="0" y="467"/>
                    </a:moveTo>
                    <a:lnTo>
                      <a:pt x="14" y="472"/>
                    </a:lnTo>
                    <a:lnTo>
                      <a:pt x="16" y="3"/>
                    </a:lnTo>
                    <a:lnTo>
                      <a:pt x="2" y="0"/>
                    </a:lnTo>
                    <a:lnTo>
                      <a:pt x="0" y="467"/>
                    </a:lnTo>
                  </a:path>
                </a:pathLst>
              </a:custGeom>
              <a:solidFill>
                <a:srgbClr val="ABABA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8" name="Freeform 166">
                <a:extLst>
                  <a:ext uri="{FF2B5EF4-FFF2-40B4-BE49-F238E27FC236}">
                    <a16:creationId xmlns:a16="http://schemas.microsoft.com/office/drawing/2014/main" id="{EAC15CD5-0C90-984C-B824-0F440E73A6AE}"/>
                  </a:ext>
                </a:extLst>
              </p:cNvPr>
              <p:cNvSpPr>
                <a:spLocks/>
              </p:cNvSpPr>
              <p:nvPr/>
            </p:nvSpPr>
            <p:spPr bwMode="auto">
              <a:xfrm>
                <a:off x="3310" y="3180"/>
                <a:ext cx="17" cy="474"/>
              </a:xfrm>
              <a:custGeom>
                <a:avLst/>
                <a:gdLst>
                  <a:gd name="T0" fmla="*/ 0 w 17"/>
                  <a:gd name="T1" fmla="*/ 468 h 474"/>
                  <a:gd name="T2" fmla="*/ 14 w 17"/>
                  <a:gd name="T3" fmla="*/ 473 h 474"/>
                  <a:gd name="T4" fmla="*/ 16 w 17"/>
                  <a:gd name="T5" fmla="*/ 3 h 474"/>
                  <a:gd name="T6" fmla="*/ 2 w 17"/>
                  <a:gd name="T7" fmla="*/ 0 h 474"/>
                  <a:gd name="T8" fmla="*/ 0 w 17"/>
                  <a:gd name="T9" fmla="*/ 468 h 474"/>
                  <a:gd name="T10" fmla="*/ 0 60000 65536"/>
                  <a:gd name="T11" fmla="*/ 0 60000 65536"/>
                  <a:gd name="T12" fmla="*/ 0 60000 65536"/>
                  <a:gd name="T13" fmla="*/ 0 60000 65536"/>
                  <a:gd name="T14" fmla="*/ 0 60000 65536"/>
                  <a:gd name="T15" fmla="*/ 0 w 17"/>
                  <a:gd name="T16" fmla="*/ 0 h 474"/>
                  <a:gd name="T17" fmla="*/ 17 w 17"/>
                  <a:gd name="T18" fmla="*/ 474 h 474"/>
                </a:gdLst>
                <a:ahLst/>
                <a:cxnLst>
                  <a:cxn ang="T10">
                    <a:pos x="T0" y="T1"/>
                  </a:cxn>
                  <a:cxn ang="T11">
                    <a:pos x="T2" y="T3"/>
                  </a:cxn>
                  <a:cxn ang="T12">
                    <a:pos x="T4" y="T5"/>
                  </a:cxn>
                  <a:cxn ang="T13">
                    <a:pos x="T6" y="T7"/>
                  </a:cxn>
                  <a:cxn ang="T14">
                    <a:pos x="T8" y="T9"/>
                  </a:cxn>
                </a:cxnLst>
                <a:rect l="T15" t="T16" r="T17" b="T18"/>
                <a:pathLst>
                  <a:path w="17" h="474">
                    <a:moveTo>
                      <a:pt x="0" y="468"/>
                    </a:moveTo>
                    <a:lnTo>
                      <a:pt x="14" y="473"/>
                    </a:lnTo>
                    <a:lnTo>
                      <a:pt x="16" y="3"/>
                    </a:lnTo>
                    <a:lnTo>
                      <a:pt x="2" y="0"/>
                    </a:lnTo>
                    <a:lnTo>
                      <a:pt x="0" y="468"/>
                    </a:lnTo>
                  </a:path>
                </a:pathLst>
              </a:custGeom>
              <a:solidFill>
                <a:srgbClr val="A8A8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59" name="Freeform 167">
                <a:extLst>
                  <a:ext uri="{FF2B5EF4-FFF2-40B4-BE49-F238E27FC236}">
                    <a16:creationId xmlns:a16="http://schemas.microsoft.com/office/drawing/2014/main" id="{F6F5CD0C-9E54-F141-A493-5DB883EFD582}"/>
                  </a:ext>
                </a:extLst>
              </p:cNvPr>
              <p:cNvSpPr>
                <a:spLocks/>
              </p:cNvSpPr>
              <p:nvPr/>
            </p:nvSpPr>
            <p:spPr bwMode="auto">
              <a:xfrm>
                <a:off x="3316" y="3181"/>
                <a:ext cx="17" cy="476"/>
              </a:xfrm>
              <a:custGeom>
                <a:avLst/>
                <a:gdLst>
                  <a:gd name="T0" fmla="*/ 0 w 17"/>
                  <a:gd name="T1" fmla="*/ 469 h 476"/>
                  <a:gd name="T2" fmla="*/ 14 w 17"/>
                  <a:gd name="T3" fmla="*/ 475 h 476"/>
                  <a:gd name="T4" fmla="*/ 16 w 17"/>
                  <a:gd name="T5" fmla="*/ 3 h 476"/>
                  <a:gd name="T6" fmla="*/ 1 w 17"/>
                  <a:gd name="T7" fmla="*/ 0 h 476"/>
                  <a:gd name="T8" fmla="*/ 0 w 17"/>
                  <a:gd name="T9" fmla="*/ 469 h 476"/>
                  <a:gd name="T10" fmla="*/ 0 60000 65536"/>
                  <a:gd name="T11" fmla="*/ 0 60000 65536"/>
                  <a:gd name="T12" fmla="*/ 0 60000 65536"/>
                  <a:gd name="T13" fmla="*/ 0 60000 65536"/>
                  <a:gd name="T14" fmla="*/ 0 60000 65536"/>
                  <a:gd name="T15" fmla="*/ 0 w 17"/>
                  <a:gd name="T16" fmla="*/ 0 h 476"/>
                  <a:gd name="T17" fmla="*/ 17 w 17"/>
                  <a:gd name="T18" fmla="*/ 476 h 476"/>
                </a:gdLst>
                <a:ahLst/>
                <a:cxnLst>
                  <a:cxn ang="T10">
                    <a:pos x="T0" y="T1"/>
                  </a:cxn>
                  <a:cxn ang="T11">
                    <a:pos x="T2" y="T3"/>
                  </a:cxn>
                  <a:cxn ang="T12">
                    <a:pos x="T4" y="T5"/>
                  </a:cxn>
                  <a:cxn ang="T13">
                    <a:pos x="T6" y="T7"/>
                  </a:cxn>
                  <a:cxn ang="T14">
                    <a:pos x="T8" y="T9"/>
                  </a:cxn>
                </a:cxnLst>
                <a:rect l="T15" t="T16" r="T17" b="T18"/>
                <a:pathLst>
                  <a:path w="17" h="476">
                    <a:moveTo>
                      <a:pt x="0" y="469"/>
                    </a:moveTo>
                    <a:lnTo>
                      <a:pt x="14" y="475"/>
                    </a:lnTo>
                    <a:lnTo>
                      <a:pt x="16" y="3"/>
                    </a:lnTo>
                    <a:lnTo>
                      <a:pt x="1" y="0"/>
                    </a:lnTo>
                    <a:lnTo>
                      <a:pt x="0" y="469"/>
                    </a:lnTo>
                  </a:path>
                </a:pathLst>
              </a:custGeom>
              <a:solidFill>
                <a:srgbClr val="A6A6A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0" name="Freeform 168">
                <a:extLst>
                  <a:ext uri="{FF2B5EF4-FFF2-40B4-BE49-F238E27FC236}">
                    <a16:creationId xmlns:a16="http://schemas.microsoft.com/office/drawing/2014/main" id="{A1A40B51-0096-B54E-AB92-4139B7718EFD}"/>
                  </a:ext>
                </a:extLst>
              </p:cNvPr>
              <p:cNvSpPr>
                <a:spLocks/>
              </p:cNvSpPr>
              <p:nvPr/>
            </p:nvSpPr>
            <p:spPr bwMode="auto">
              <a:xfrm>
                <a:off x="3321" y="3183"/>
                <a:ext cx="17" cy="476"/>
              </a:xfrm>
              <a:custGeom>
                <a:avLst/>
                <a:gdLst>
                  <a:gd name="T0" fmla="*/ 0 w 17"/>
                  <a:gd name="T1" fmla="*/ 469 h 476"/>
                  <a:gd name="T2" fmla="*/ 13 w 17"/>
                  <a:gd name="T3" fmla="*/ 475 h 476"/>
                  <a:gd name="T4" fmla="*/ 16 w 17"/>
                  <a:gd name="T5" fmla="*/ 3 h 476"/>
                  <a:gd name="T6" fmla="*/ 1 w 17"/>
                  <a:gd name="T7" fmla="*/ 0 h 476"/>
                  <a:gd name="T8" fmla="*/ 0 w 17"/>
                  <a:gd name="T9" fmla="*/ 469 h 476"/>
                  <a:gd name="T10" fmla="*/ 0 60000 65536"/>
                  <a:gd name="T11" fmla="*/ 0 60000 65536"/>
                  <a:gd name="T12" fmla="*/ 0 60000 65536"/>
                  <a:gd name="T13" fmla="*/ 0 60000 65536"/>
                  <a:gd name="T14" fmla="*/ 0 60000 65536"/>
                  <a:gd name="T15" fmla="*/ 0 w 17"/>
                  <a:gd name="T16" fmla="*/ 0 h 476"/>
                  <a:gd name="T17" fmla="*/ 17 w 17"/>
                  <a:gd name="T18" fmla="*/ 476 h 476"/>
                </a:gdLst>
                <a:ahLst/>
                <a:cxnLst>
                  <a:cxn ang="T10">
                    <a:pos x="T0" y="T1"/>
                  </a:cxn>
                  <a:cxn ang="T11">
                    <a:pos x="T2" y="T3"/>
                  </a:cxn>
                  <a:cxn ang="T12">
                    <a:pos x="T4" y="T5"/>
                  </a:cxn>
                  <a:cxn ang="T13">
                    <a:pos x="T6" y="T7"/>
                  </a:cxn>
                  <a:cxn ang="T14">
                    <a:pos x="T8" y="T9"/>
                  </a:cxn>
                </a:cxnLst>
                <a:rect l="T15" t="T16" r="T17" b="T18"/>
                <a:pathLst>
                  <a:path w="17" h="476">
                    <a:moveTo>
                      <a:pt x="0" y="469"/>
                    </a:moveTo>
                    <a:lnTo>
                      <a:pt x="13" y="475"/>
                    </a:lnTo>
                    <a:lnTo>
                      <a:pt x="16" y="3"/>
                    </a:lnTo>
                    <a:lnTo>
                      <a:pt x="1" y="0"/>
                    </a:lnTo>
                    <a:lnTo>
                      <a:pt x="0" y="469"/>
                    </a:lnTo>
                  </a:path>
                </a:pathLst>
              </a:custGeom>
              <a:solidFill>
                <a:srgbClr val="A3A3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1" name="Freeform 169">
                <a:extLst>
                  <a:ext uri="{FF2B5EF4-FFF2-40B4-BE49-F238E27FC236}">
                    <a16:creationId xmlns:a16="http://schemas.microsoft.com/office/drawing/2014/main" id="{A5F7E3DA-6043-BD47-839C-CA93789AA9DC}"/>
                  </a:ext>
                </a:extLst>
              </p:cNvPr>
              <p:cNvSpPr>
                <a:spLocks/>
              </p:cNvSpPr>
              <p:nvPr/>
            </p:nvSpPr>
            <p:spPr bwMode="auto">
              <a:xfrm>
                <a:off x="3328" y="3184"/>
                <a:ext cx="17" cy="478"/>
              </a:xfrm>
              <a:custGeom>
                <a:avLst/>
                <a:gdLst>
                  <a:gd name="T0" fmla="*/ 0 w 17"/>
                  <a:gd name="T1" fmla="*/ 472 h 478"/>
                  <a:gd name="T2" fmla="*/ 14 w 17"/>
                  <a:gd name="T3" fmla="*/ 477 h 478"/>
                  <a:gd name="T4" fmla="*/ 16 w 17"/>
                  <a:gd name="T5" fmla="*/ 3 h 478"/>
                  <a:gd name="T6" fmla="*/ 1 w 17"/>
                  <a:gd name="T7" fmla="*/ 0 h 478"/>
                  <a:gd name="T8" fmla="*/ 0 w 17"/>
                  <a:gd name="T9" fmla="*/ 472 h 478"/>
                  <a:gd name="T10" fmla="*/ 0 60000 65536"/>
                  <a:gd name="T11" fmla="*/ 0 60000 65536"/>
                  <a:gd name="T12" fmla="*/ 0 60000 65536"/>
                  <a:gd name="T13" fmla="*/ 0 60000 65536"/>
                  <a:gd name="T14" fmla="*/ 0 60000 65536"/>
                  <a:gd name="T15" fmla="*/ 0 w 17"/>
                  <a:gd name="T16" fmla="*/ 0 h 478"/>
                  <a:gd name="T17" fmla="*/ 17 w 17"/>
                  <a:gd name="T18" fmla="*/ 478 h 478"/>
                </a:gdLst>
                <a:ahLst/>
                <a:cxnLst>
                  <a:cxn ang="T10">
                    <a:pos x="T0" y="T1"/>
                  </a:cxn>
                  <a:cxn ang="T11">
                    <a:pos x="T2" y="T3"/>
                  </a:cxn>
                  <a:cxn ang="T12">
                    <a:pos x="T4" y="T5"/>
                  </a:cxn>
                  <a:cxn ang="T13">
                    <a:pos x="T6" y="T7"/>
                  </a:cxn>
                  <a:cxn ang="T14">
                    <a:pos x="T8" y="T9"/>
                  </a:cxn>
                </a:cxnLst>
                <a:rect l="T15" t="T16" r="T17" b="T18"/>
                <a:pathLst>
                  <a:path w="17" h="478">
                    <a:moveTo>
                      <a:pt x="0" y="472"/>
                    </a:moveTo>
                    <a:lnTo>
                      <a:pt x="14" y="477"/>
                    </a:lnTo>
                    <a:lnTo>
                      <a:pt x="16" y="3"/>
                    </a:lnTo>
                    <a:lnTo>
                      <a:pt x="1" y="0"/>
                    </a:lnTo>
                    <a:lnTo>
                      <a:pt x="0" y="472"/>
                    </a:lnTo>
                  </a:path>
                </a:pathLst>
              </a:custGeom>
              <a:solidFill>
                <a:srgbClr val="A1A1A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2" name="Freeform 170">
                <a:extLst>
                  <a:ext uri="{FF2B5EF4-FFF2-40B4-BE49-F238E27FC236}">
                    <a16:creationId xmlns:a16="http://schemas.microsoft.com/office/drawing/2014/main" id="{62B9ABCB-79A1-854E-9EE6-11D3C2AF0A27}"/>
                  </a:ext>
                </a:extLst>
              </p:cNvPr>
              <p:cNvSpPr>
                <a:spLocks/>
              </p:cNvSpPr>
              <p:nvPr/>
            </p:nvSpPr>
            <p:spPr bwMode="auto">
              <a:xfrm>
                <a:off x="3334" y="3186"/>
                <a:ext cx="17" cy="478"/>
              </a:xfrm>
              <a:custGeom>
                <a:avLst/>
                <a:gdLst>
                  <a:gd name="T0" fmla="*/ 0 w 17"/>
                  <a:gd name="T1" fmla="*/ 472 h 478"/>
                  <a:gd name="T2" fmla="*/ 14 w 17"/>
                  <a:gd name="T3" fmla="*/ 477 h 478"/>
                  <a:gd name="T4" fmla="*/ 16 w 17"/>
                  <a:gd name="T5" fmla="*/ 3 h 478"/>
                  <a:gd name="T6" fmla="*/ 2 w 17"/>
                  <a:gd name="T7" fmla="*/ 0 h 478"/>
                  <a:gd name="T8" fmla="*/ 0 w 17"/>
                  <a:gd name="T9" fmla="*/ 472 h 478"/>
                  <a:gd name="T10" fmla="*/ 0 60000 65536"/>
                  <a:gd name="T11" fmla="*/ 0 60000 65536"/>
                  <a:gd name="T12" fmla="*/ 0 60000 65536"/>
                  <a:gd name="T13" fmla="*/ 0 60000 65536"/>
                  <a:gd name="T14" fmla="*/ 0 60000 65536"/>
                  <a:gd name="T15" fmla="*/ 0 w 17"/>
                  <a:gd name="T16" fmla="*/ 0 h 478"/>
                  <a:gd name="T17" fmla="*/ 17 w 17"/>
                  <a:gd name="T18" fmla="*/ 478 h 478"/>
                </a:gdLst>
                <a:ahLst/>
                <a:cxnLst>
                  <a:cxn ang="T10">
                    <a:pos x="T0" y="T1"/>
                  </a:cxn>
                  <a:cxn ang="T11">
                    <a:pos x="T2" y="T3"/>
                  </a:cxn>
                  <a:cxn ang="T12">
                    <a:pos x="T4" y="T5"/>
                  </a:cxn>
                  <a:cxn ang="T13">
                    <a:pos x="T6" y="T7"/>
                  </a:cxn>
                  <a:cxn ang="T14">
                    <a:pos x="T8" y="T9"/>
                  </a:cxn>
                </a:cxnLst>
                <a:rect l="T15" t="T16" r="T17" b="T18"/>
                <a:pathLst>
                  <a:path w="17" h="478">
                    <a:moveTo>
                      <a:pt x="0" y="472"/>
                    </a:moveTo>
                    <a:lnTo>
                      <a:pt x="14" y="477"/>
                    </a:lnTo>
                    <a:lnTo>
                      <a:pt x="16" y="3"/>
                    </a:lnTo>
                    <a:lnTo>
                      <a:pt x="2" y="0"/>
                    </a:lnTo>
                    <a:lnTo>
                      <a:pt x="0" y="472"/>
                    </a:lnTo>
                  </a:path>
                </a:pathLst>
              </a:custGeom>
              <a:solidFill>
                <a:srgbClr val="9E9E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3" name="Freeform 171">
                <a:extLst>
                  <a:ext uri="{FF2B5EF4-FFF2-40B4-BE49-F238E27FC236}">
                    <a16:creationId xmlns:a16="http://schemas.microsoft.com/office/drawing/2014/main" id="{147ACBA9-9A3C-0346-80BF-D1A0AA570CCD}"/>
                  </a:ext>
                </a:extLst>
              </p:cNvPr>
              <p:cNvSpPr>
                <a:spLocks/>
              </p:cNvSpPr>
              <p:nvPr/>
            </p:nvSpPr>
            <p:spPr bwMode="auto">
              <a:xfrm>
                <a:off x="3341" y="3188"/>
                <a:ext cx="17" cy="479"/>
              </a:xfrm>
              <a:custGeom>
                <a:avLst/>
                <a:gdLst>
                  <a:gd name="T0" fmla="*/ 0 w 17"/>
                  <a:gd name="T1" fmla="*/ 472 h 479"/>
                  <a:gd name="T2" fmla="*/ 14 w 17"/>
                  <a:gd name="T3" fmla="*/ 478 h 479"/>
                  <a:gd name="T4" fmla="*/ 16 w 17"/>
                  <a:gd name="T5" fmla="*/ 3 h 479"/>
                  <a:gd name="T6" fmla="*/ 1 w 17"/>
                  <a:gd name="T7" fmla="*/ 0 h 479"/>
                  <a:gd name="T8" fmla="*/ 0 w 17"/>
                  <a:gd name="T9" fmla="*/ 472 h 479"/>
                  <a:gd name="T10" fmla="*/ 0 60000 65536"/>
                  <a:gd name="T11" fmla="*/ 0 60000 65536"/>
                  <a:gd name="T12" fmla="*/ 0 60000 65536"/>
                  <a:gd name="T13" fmla="*/ 0 60000 65536"/>
                  <a:gd name="T14" fmla="*/ 0 60000 65536"/>
                  <a:gd name="T15" fmla="*/ 0 w 17"/>
                  <a:gd name="T16" fmla="*/ 0 h 479"/>
                  <a:gd name="T17" fmla="*/ 17 w 17"/>
                  <a:gd name="T18" fmla="*/ 479 h 479"/>
                </a:gdLst>
                <a:ahLst/>
                <a:cxnLst>
                  <a:cxn ang="T10">
                    <a:pos x="T0" y="T1"/>
                  </a:cxn>
                  <a:cxn ang="T11">
                    <a:pos x="T2" y="T3"/>
                  </a:cxn>
                  <a:cxn ang="T12">
                    <a:pos x="T4" y="T5"/>
                  </a:cxn>
                  <a:cxn ang="T13">
                    <a:pos x="T6" y="T7"/>
                  </a:cxn>
                  <a:cxn ang="T14">
                    <a:pos x="T8" y="T9"/>
                  </a:cxn>
                </a:cxnLst>
                <a:rect l="T15" t="T16" r="T17" b="T18"/>
                <a:pathLst>
                  <a:path w="17" h="479">
                    <a:moveTo>
                      <a:pt x="0" y="472"/>
                    </a:moveTo>
                    <a:lnTo>
                      <a:pt x="14" y="478"/>
                    </a:lnTo>
                    <a:lnTo>
                      <a:pt x="16" y="3"/>
                    </a:lnTo>
                    <a:lnTo>
                      <a:pt x="1" y="0"/>
                    </a:lnTo>
                    <a:lnTo>
                      <a:pt x="0" y="472"/>
                    </a:lnTo>
                  </a:path>
                </a:pathLst>
              </a:custGeom>
              <a:solidFill>
                <a:srgbClr val="9C9C9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4" name="Freeform 172">
                <a:extLst>
                  <a:ext uri="{FF2B5EF4-FFF2-40B4-BE49-F238E27FC236}">
                    <a16:creationId xmlns:a16="http://schemas.microsoft.com/office/drawing/2014/main" id="{A01EBA9E-E2FC-E941-B745-C5690C911493}"/>
                  </a:ext>
                </a:extLst>
              </p:cNvPr>
              <p:cNvSpPr>
                <a:spLocks/>
              </p:cNvSpPr>
              <p:nvPr/>
            </p:nvSpPr>
            <p:spPr bwMode="auto">
              <a:xfrm>
                <a:off x="3345" y="3189"/>
                <a:ext cx="17" cy="481"/>
              </a:xfrm>
              <a:custGeom>
                <a:avLst/>
                <a:gdLst>
                  <a:gd name="T0" fmla="*/ 0 w 17"/>
                  <a:gd name="T1" fmla="*/ 474 h 481"/>
                  <a:gd name="T2" fmla="*/ 13 w 17"/>
                  <a:gd name="T3" fmla="*/ 480 h 481"/>
                  <a:gd name="T4" fmla="*/ 16 w 17"/>
                  <a:gd name="T5" fmla="*/ 3 h 481"/>
                  <a:gd name="T6" fmla="*/ 1 w 17"/>
                  <a:gd name="T7" fmla="*/ 0 h 481"/>
                  <a:gd name="T8" fmla="*/ 0 w 17"/>
                  <a:gd name="T9" fmla="*/ 474 h 481"/>
                  <a:gd name="T10" fmla="*/ 0 60000 65536"/>
                  <a:gd name="T11" fmla="*/ 0 60000 65536"/>
                  <a:gd name="T12" fmla="*/ 0 60000 65536"/>
                  <a:gd name="T13" fmla="*/ 0 60000 65536"/>
                  <a:gd name="T14" fmla="*/ 0 60000 65536"/>
                  <a:gd name="T15" fmla="*/ 0 w 17"/>
                  <a:gd name="T16" fmla="*/ 0 h 481"/>
                  <a:gd name="T17" fmla="*/ 17 w 17"/>
                  <a:gd name="T18" fmla="*/ 481 h 481"/>
                </a:gdLst>
                <a:ahLst/>
                <a:cxnLst>
                  <a:cxn ang="T10">
                    <a:pos x="T0" y="T1"/>
                  </a:cxn>
                  <a:cxn ang="T11">
                    <a:pos x="T2" y="T3"/>
                  </a:cxn>
                  <a:cxn ang="T12">
                    <a:pos x="T4" y="T5"/>
                  </a:cxn>
                  <a:cxn ang="T13">
                    <a:pos x="T6" y="T7"/>
                  </a:cxn>
                  <a:cxn ang="T14">
                    <a:pos x="T8" y="T9"/>
                  </a:cxn>
                </a:cxnLst>
                <a:rect l="T15" t="T16" r="T17" b="T18"/>
                <a:pathLst>
                  <a:path w="17" h="481">
                    <a:moveTo>
                      <a:pt x="0" y="474"/>
                    </a:moveTo>
                    <a:lnTo>
                      <a:pt x="13" y="480"/>
                    </a:lnTo>
                    <a:lnTo>
                      <a:pt x="16" y="3"/>
                    </a:lnTo>
                    <a:lnTo>
                      <a:pt x="1" y="0"/>
                    </a:lnTo>
                    <a:lnTo>
                      <a:pt x="0" y="474"/>
                    </a:lnTo>
                  </a:path>
                </a:pathLst>
              </a:custGeom>
              <a:solidFill>
                <a:srgbClr val="99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5" name="Freeform 173">
                <a:extLst>
                  <a:ext uri="{FF2B5EF4-FFF2-40B4-BE49-F238E27FC236}">
                    <a16:creationId xmlns:a16="http://schemas.microsoft.com/office/drawing/2014/main" id="{132EB579-B025-0149-8EC1-222AD49B44F8}"/>
                  </a:ext>
                </a:extLst>
              </p:cNvPr>
              <p:cNvSpPr>
                <a:spLocks/>
              </p:cNvSpPr>
              <p:nvPr/>
            </p:nvSpPr>
            <p:spPr bwMode="auto">
              <a:xfrm>
                <a:off x="3353" y="3191"/>
                <a:ext cx="17" cy="482"/>
              </a:xfrm>
              <a:custGeom>
                <a:avLst/>
                <a:gdLst>
                  <a:gd name="T0" fmla="*/ 0 w 17"/>
                  <a:gd name="T1" fmla="*/ 475 h 482"/>
                  <a:gd name="T2" fmla="*/ 13 w 17"/>
                  <a:gd name="T3" fmla="*/ 481 h 482"/>
                  <a:gd name="T4" fmla="*/ 16 w 17"/>
                  <a:gd name="T5" fmla="*/ 3 h 482"/>
                  <a:gd name="T6" fmla="*/ 1 w 17"/>
                  <a:gd name="T7" fmla="*/ 0 h 482"/>
                  <a:gd name="T8" fmla="*/ 0 w 17"/>
                  <a:gd name="T9" fmla="*/ 475 h 482"/>
                  <a:gd name="T10" fmla="*/ 0 60000 65536"/>
                  <a:gd name="T11" fmla="*/ 0 60000 65536"/>
                  <a:gd name="T12" fmla="*/ 0 60000 65536"/>
                  <a:gd name="T13" fmla="*/ 0 60000 65536"/>
                  <a:gd name="T14" fmla="*/ 0 60000 65536"/>
                  <a:gd name="T15" fmla="*/ 0 w 17"/>
                  <a:gd name="T16" fmla="*/ 0 h 482"/>
                  <a:gd name="T17" fmla="*/ 17 w 17"/>
                  <a:gd name="T18" fmla="*/ 482 h 482"/>
                </a:gdLst>
                <a:ahLst/>
                <a:cxnLst>
                  <a:cxn ang="T10">
                    <a:pos x="T0" y="T1"/>
                  </a:cxn>
                  <a:cxn ang="T11">
                    <a:pos x="T2" y="T3"/>
                  </a:cxn>
                  <a:cxn ang="T12">
                    <a:pos x="T4" y="T5"/>
                  </a:cxn>
                  <a:cxn ang="T13">
                    <a:pos x="T6" y="T7"/>
                  </a:cxn>
                  <a:cxn ang="T14">
                    <a:pos x="T8" y="T9"/>
                  </a:cxn>
                </a:cxnLst>
                <a:rect l="T15" t="T16" r="T17" b="T18"/>
                <a:pathLst>
                  <a:path w="17" h="482">
                    <a:moveTo>
                      <a:pt x="0" y="475"/>
                    </a:moveTo>
                    <a:lnTo>
                      <a:pt x="13" y="481"/>
                    </a:lnTo>
                    <a:lnTo>
                      <a:pt x="16" y="3"/>
                    </a:lnTo>
                    <a:lnTo>
                      <a:pt x="1" y="0"/>
                    </a:lnTo>
                    <a:lnTo>
                      <a:pt x="0" y="475"/>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6" name="Freeform 174">
                <a:extLst>
                  <a:ext uri="{FF2B5EF4-FFF2-40B4-BE49-F238E27FC236}">
                    <a16:creationId xmlns:a16="http://schemas.microsoft.com/office/drawing/2014/main" id="{245CAA2C-2EEA-4441-B1F6-E9FACB6E0C92}"/>
                  </a:ext>
                </a:extLst>
              </p:cNvPr>
              <p:cNvSpPr>
                <a:spLocks/>
              </p:cNvSpPr>
              <p:nvPr/>
            </p:nvSpPr>
            <p:spPr bwMode="auto">
              <a:xfrm>
                <a:off x="3357" y="3192"/>
                <a:ext cx="17" cy="482"/>
              </a:xfrm>
              <a:custGeom>
                <a:avLst/>
                <a:gdLst>
                  <a:gd name="T0" fmla="*/ 0 w 17"/>
                  <a:gd name="T1" fmla="*/ 476 h 482"/>
                  <a:gd name="T2" fmla="*/ 14 w 17"/>
                  <a:gd name="T3" fmla="*/ 481 h 482"/>
                  <a:gd name="T4" fmla="*/ 16 w 17"/>
                  <a:gd name="T5" fmla="*/ 3 h 482"/>
                  <a:gd name="T6" fmla="*/ 2 w 17"/>
                  <a:gd name="T7" fmla="*/ 0 h 482"/>
                  <a:gd name="T8" fmla="*/ 0 w 17"/>
                  <a:gd name="T9" fmla="*/ 476 h 482"/>
                  <a:gd name="T10" fmla="*/ 0 60000 65536"/>
                  <a:gd name="T11" fmla="*/ 0 60000 65536"/>
                  <a:gd name="T12" fmla="*/ 0 60000 65536"/>
                  <a:gd name="T13" fmla="*/ 0 60000 65536"/>
                  <a:gd name="T14" fmla="*/ 0 60000 65536"/>
                  <a:gd name="T15" fmla="*/ 0 w 17"/>
                  <a:gd name="T16" fmla="*/ 0 h 482"/>
                  <a:gd name="T17" fmla="*/ 17 w 17"/>
                  <a:gd name="T18" fmla="*/ 482 h 482"/>
                </a:gdLst>
                <a:ahLst/>
                <a:cxnLst>
                  <a:cxn ang="T10">
                    <a:pos x="T0" y="T1"/>
                  </a:cxn>
                  <a:cxn ang="T11">
                    <a:pos x="T2" y="T3"/>
                  </a:cxn>
                  <a:cxn ang="T12">
                    <a:pos x="T4" y="T5"/>
                  </a:cxn>
                  <a:cxn ang="T13">
                    <a:pos x="T6" y="T7"/>
                  </a:cxn>
                  <a:cxn ang="T14">
                    <a:pos x="T8" y="T9"/>
                  </a:cxn>
                </a:cxnLst>
                <a:rect l="T15" t="T16" r="T17" b="T18"/>
                <a:pathLst>
                  <a:path w="17" h="482">
                    <a:moveTo>
                      <a:pt x="0" y="476"/>
                    </a:moveTo>
                    <a:lnTo>
                      <a:pt x="14" y="481"/>
                    </a:lnTo>
                    <a:lnTo>
                      <a:pt x="16" y="3"/>
                    </a:lnTo>
                    <a:lnTo>
                      <a:pt x="2" y="0"/>
                    </a:lnTo>
                    <a:lnTo>
                      <a:pt x="0" y="476"/>
                    </a:lnTo>
                  </a:path>
                </a:pathLst>
              </a:custGeom>
              <a:solidFill>
                <a:srgbClr val="94949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7" name="Freeform 175">
                <a:extLst>
                  <a:ext uri="{FF2B5EF4-FFF2-40B4-BE49-F238E27FC236}">
                    <a16:creationId xmlns:a16="http://schemas.microsoft.com/office/drawing/2014/main" id="{429E67A4-97D3-3C47-B987-70FE9DC61446}"/>
                  </a:ext>
                </a:extLst>
              </p:cNvPr>
              <p:cNvSpPr>
                <a:spLocks/>
              </p:cNvSpPr>
              <p:nvPr/>
            </p:nvSpPr>
            <p:spPr bwMode="auto">
              <a:xfrm>
                <a:off x="3365" y="3194"/>
                <a:ext cx="17" cy="484"/>
              </a:xfrm>
              <a:custGeom>
                <a:avLst/>
                <a:gdLst>
                  <a:gd name="T0" fmla="*/ 0 w 17"/>
                  <a:gd name="T1" fmla="*/ 478 h 484"/>
                  <a:gd name="T2" fmla="*/ 14 w 17"/>
                  <a:gd name="T3" fmla="*/ 483 h 484"/>
                  <a:gd name="T4" fmla="*/ 16 w 17"/>
                  <a:gd name="T5" fmla="*/ 3 h 484"/>
                  <a:gd name="T6" fmla="*/ 2 w 17"/>
                  <a:gd name="T7" fmla="*/ 0 h 484"/>
                  <a:gd name="T8" fmla="*/ 0 w 17"/>
                  <a:gd name="T9" fmla="*/ 478 h 484"/>
                  <a:gd name="T10" fmla="*/ 0 60000 65536"/>
                  <a:gd name="T11" fmla="*/ 0 60000 65536"/>
                  <a:gd name="T12" fmla="*/ 0 60000 65536"/>
                  <a:gd name="T13" fmla="*/ 0 60000 65536"/>
                  <a:gd name="T14" fmla="*/ 0 60000 65536"/>
                  <a:gd name="T15" fmla="*/ 0 w 17"/>
                  <a:gd name="T16" fmla="*/ 0 h 484"/>
                  <a:gd name="T17" fmla="*/ 17 w 17"/>
                  <a:gd name="T18" fmla="*/ 484 h 484"/>
                </a:gdLst>
                <a:ahLst/>
                <a:cxnLst>
                  <a:cxn ang="T10">
                    <a:pos x="T0" y="T1"/>
                  </a:cxn>
                  <a:cxn ang="T11">
                    <a:pos x="T2" y="T3"/>
                  </a:cxn>
                  <a:cxn ang="T12">
                    <a:pos x="T4" y="T5"/>
                  </a:cxn>
                  <a:cxn ang="T13">
                    <a:pos x="T6" y="T7"/>
                  </a:cxn>
                  <a:cxn ang="T14">
                    <a:pos x="T8" y="T9"/>
                  </a:cxn>
                </a:cxnLst>
                <a:rect l="T15" t="T16" r="T17" b="T18"/>
                <a:pathLst>
                  <a:path w="17" h="484">
                    <a:moveTo>
                      <a:pt x="0" y="478"/>
                    </a:moveTo>
                    <a:lnTo>
                      <a:pt x="14" y="483"/>
                    </a:lnTo>
                    <a:lnTo>
                      <a:pt x="16" y="3"/>
                    </a:lnTo>
                    <a:lnTo>
                      <a:pt x="2" y="0"/>
                    </a:lnTo>
                    <a:lnTo>
                      <a:pt x="0" y="478"/>
                    </a:lnTo>
                  </a:path>
                </a:pathLst>
              </a:custGeom>
              <a:solidFill>
                <a:srgbClr val="8F8F8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8" name="Freeform 176">
                <a:extLst>
                  <a:ext uri="{FF2B5EF4-FFF2-40B4-BE49-F238E27FC236}">
                    <a16:creationId xmlns:a16="http://schemas.microsoft.com/office/drawing/2014/main" id="{5A8A13C5-707E-F84B-9881-CACF5C6A58E2}"/>
                  </a:ext>
                </a:extLst>
              </p:cNvPr>
              <p:cNvSpPr>
                <a:spLocks/>
              </p:cNvSpPr>
              <p:nvPr/>
            </p:nvSpPr>
            <p:spPr bwMode="auto">
              <a:xfrm>
                <a:off x="3370" y="3196"/>
                <a:ext cx="17" cy="484"/>
              </a:xfrm>
              <a:custGeom>
                <a:avLst/>
                <a:gdLst>
                  <a:gd name="T0" fmla="*/ 0 w 17"/>
                  <a:gd name="T1" fmla="*/ 477 h 484"/>
                  <a:gd name="T2" fmla="*/ 13 w 17"/>
                  <a:gd name="T3" fmla="*/ 483 h 484"/>
                  <a:gd name="T4" fmla="*/ 16 w 17"/>
                  <a:gd name="T5" fmla="*/ 3 h 484"/>
                  <a:gd name="T6" fmla="*/ 1 w 17"/>
                  <a:gd name="T7" fmla="*/ 0 h 484"/>
                  <a:gd name="T8" fmla="*/ 0 w 17"/>
                  <a:gd name="T9" fmla="*/ 477 h 484"/>
                  <a:gd name="T10" fmla="*/ 0 60000 65536"/>
                  <a:gd name="T11" fmla="*/ 0 60000 65536"/>
                  <a:gd name="T12" fmla="*/ 0 60000 65536"/>
                  <a:gd name="T13" fmla="*/ 0 60000 65536"/>
                  <a:gd name="T14" fmla="*/ 0 60000 65536"/>
                  <a:gd name="T15" fmla="*/ 0 w 17"/>
                  <a:gd name="T16" fmla="*/ 0 h 484"/>
                  <a:gd name="T17" fmla="*/ 17 w 17"/>
                  <a:gd name="T18" fmla="*/ 484 h 484"/>
                </a:gdLst>
                <a:ahLst/>
                <a:cxnLst>
                  <a:cxn ang="T10">
                    <a:pos x="T0" y="T1"/>
                  </a:cxn>
                  <a:cxn ang="T11">
                    <a:pos x="T2" y="T3"/>
                  </a:cxn>
                  <a:cxn ang="T12">
                    <a:pos x="T4" y="T5"/>
                  </a:cxn>
                  <a:cxn ang="T13">
                    <a:pos x="T6" y="T7"/>
                  </a:cxn>
                  <a:cxn ang="T14">
                    <a:pos x="T8" y="T9"/>
                  </a:cxn>
                </a:cxnLst>
                <a:rect l="T15" t="T16" r="T17" b="T18"/>
                <a:pathLst>
                  <a:path w="17" h="484">
                    <a:moveTo>
                      <a:pt x="0" y="477"/>
                    </a:moveTo>
                    <a:lnTo>
                      <a:pt x="13" y="483"/>
                    </a:lnTo>
                    <a:lnTo>
                      <a:pt x="16" y="3"/>
                    </a:lnTo>
                    <a:lnTo>
                      <a:pt x="1" y="0"/>
                    </a:lnTo>
                    <a:lnTo>
                      <a:pt x="0" y="477"/>
                    </a:lnTo>
                  </a:path>
                </a:pathLst>
              </a:custGeom>
              <a:solidFill>
                <a:srgbClr val="8F8F8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69" name="Freeform 177">
                <a:extLst>
                  <a:ext uri="{FF2B5EF4-FFF2-40B4-BE49-F238E27FC236}">
                    <a16:creationId xmlns:a16="http://schemas.microsoft.com/office/drawing/2014/main" id="{5472AB2D-B9FF-1C40-9B4F-D45AC0CFF5C1}"/>
                  </a:ext>
                </a:extLst>
              </p:cNvPr>
              <p:cNvSpPr>
                <a:spLocks/>
              </p:cNvSpPr>
              <p:nvPr/>
            </p:nvSpPr>
            <p:spPr bwMode="auto">
              <a:xfrm>
                <a:off x="3377" y="3196"/>
                <a:ext cx="17" cy="487"/>
              </a:xfrm>
              <a:custGeom>
                <a:avLst/>
                <a:gdLst>
                  <a:gd name="T0" fmla="*/ 0 w 17"/>
                  <a:gd name="T1" fmla="*/ 480 h 487"/>
                  <a:gd name="T2" fmla="*/ 14 w 17"/>
                  <a:gd name="T3" fmla="*/ 486 h 487"/>
                  <a:gd name="T4" fmla="*/ 16 w 17"/>
                  <a:gd name="T5" fmla="*/ 3 h 487"/>
                  <a:gd name="T6" fmla="*/ 1 w 17"/>
                  <a:gd name="T7" fmla="*/ 0 h 487"/>
                  <a:gd name="T8" fmla="*/ 0 w 17"/>
                  <a:gd name="T9" fmla="*/ 480 h 487"/>
                  <a:gd name="T10" fmla="*/ 0 60000 65536"/>
                  <a:gd name="T11" fmla="*/ 0 60000 65536"/>
                  <a:gd name="T12" fmla="*/ 0 60000 65536"/>
                  <a:gd name="T13" fmla="*/ 0 60000 65536"/>
                  <a:gd name="T14" fmla="*/ 0 60000 65536"/>
                  <a:gd name="T15" fmla="*/ 0 w 17"/>
                  <a:gd name="T16" fmla="*/ 0 h 487"/>
                  <a:gd name="T17" fmla="*/ 17 w 17"/>
                  <a:gd name="T18" fmla="*/ 487 h 487"/>
                </a:gdLst>
                <a:ahLst/>
                <a:cxnLst>
                  <a:cxn ang="T10">
                    <a:pos x="T0" y="T1"/>
                  </a:cxn>
                  <a:cxn ang="T11">
                    <a:pos x="T2" y="T3"/>
                  </a:cxn>
                  <a:cxn ang="T12">
                    <a:pos x="T4" y="T5"/>
                  </a:cxn>
                  <a:cxn ang="T13">
                    <a:pos x="T6" y="T7"/>
                  </a:cxn>
                  <a:cxn ang="T14">
                    <a:pos x="T8" y="T9"/>
                  </a:cxn>
                </a:cxnLst>
                <a:rect l="T15" t="T16" r="T17" b="T18"/>
                <a:pathLst>
                  <a:path w="17" h="487">
                    <a:moveTo>
                      <a:pt x="0" y="480"/>
                    </a:moveTo>
                    <a:lnTo>
                      <a:pt x="14" y="486"/>
                    </a:lnTo>
                    <a:lnTo>
                      <a:pt x="16" y="3"/>
                    </a:lnTo>
                    <a:lnTo>
                      <a:pt x="1" y="0"/>
                    </a:lnTo>
                    <a:lnTo>
                      <a:pt x="0" y="480"/>
                    </a:lnTo>
                  </a:path>
                </a:pathLst>
              </a:custGeom>
              <a:solidFill>
                <a:srgbClr val="8C8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0" name="Freeform 178">
                <a:extLst>
                  <a:ext uri="{FF2B5EF4-FFF2-40B4-BE49-F238E27FC236}">
                    <a16:creationId xmlns:a16="http://schemas.microsoft.com/office/drawing/2014/main" id="{2E955FA4-D28C-9249-A7AB-99609D0CA2C4}"/>
                  </a:ext>
                </a:extLst>
              </p:cNvPr>
              <p:cNvSpPr>
                <a:spLocks/>
              </p:cNvSpPr>
              <p:nvPr/>
            </p:nvSpPr>
            <p:spPr bwMode="auto">
              <a:xfrm>
                <a:off x="3382" y="3199"/>
                <a:ext cx="17" cy="487"/>
              </a:xfrm>
              <a:custGeom>
                <a:avLst/>
                <a:gdLst>
                  <a:gd name="T0" fmla="*/ 0 w 17"/>
                  <a:gd name="T1" fmla="*/ 480 h 487"/>
                  <a:gd name="T2" fmla="*/ 13 w 17"/>
                  <a:gd name="T3" fmla="*/ 486 h 487"/>
                  <a:gd name="T4" fmla="*/ 16 w 17"/>
                  <a:gd name="T5" fmla="*/ 3 h 487"/>
                  <a:gd name="T6" fmla="*/ 2 w 17"/>
                  <a:gd name="T7" fmla="*/ 0 h 487"/>
                  <a:gd name="T8" fmla="*/ 0 w 17"/>
                  <a:gd name="T9" fmla="*/ 480 h 487"/>
                  <a:gd name="T10" fmla="*/ 0 60000 65536"/>
                  <a:gd name="T11" fmla="*/ 0 60000 65536"/>
                  <a:gd name="T12" fmla="*/ 0 60000 65536"/>
                  <a:gd name="T13" fmla="*/ 0 60000 65536"/>
                  <a:gd name="T14" fmla="*/ 0 60000 65536"/>
                  <a:gd name="T15" fmla="*/ 0 w 17"/>
                  <a:gd name="T16" fmla="*/ 0 h 487"/>
                  <a:gd name="T17" fmla="*/ 17 w 17"/>
                  <a:gd name="T18" fmla="*/ 487 h 487"/>
                </a:gdLst>
                <a:ahLst/>
                <a:cxnLst>
                  <a:cxn ang="T10">
                    <a:pos x="T0" y="T1"/>
                  </a:cxn>
                  <a:cxn ang="T11">
                    <a:pos x="T2" y="T3"/>
                  </a:cxn>
                  <a:cxn ang="T12">
                    <a:pos x="T4" y="T5"/>
                  </a:cxn>
                  <a:cxn ang="T13">
                    <a:pos x="T6" y="T7"/>
                  </a:cxn>
                  <a:cxn ang="T14">
                    <a:pos x="T8" y="T9"/>
                  </a:cxn>
                </a:cxnLst>
                <a:rect l="T15" t="T16" r="T17" b="T18"/>
                <a:pathLst>
                  <a:path w="17" h="487">
                    <a:moveTo>
                      <a:pt x="0" y="480"/>
                    </a:moveTo>
                    <a:lnTo>
                      <a:pt x="13" y="486"/>
                    </a:lnTo>
                    <a:lnTo>
                      <a:pt x="16" y="3"/>
                    </a:lnTo>
                    <a:lnTo>
                      <a:pt x="2" y="0"/>
                    </a:lnTo>
                    <a:lnTo>
                      <a:pt x="0" y="480"/>
                    </a:lnTo>
                  </a:path>
                </a:pathLst>
              </a:custGeom>
              <a:solidFill>
                <a:srgbClr val="8A8A8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1" name="Freeform 179">
                <a:extLst>
                  <a:ext uri="{FF2B5EF4-FFF2-40B4-BE49-F238E27FC236}">
                    <a16:creationId xmlns:a16="http://schemas.microsoft.com/office/drawing/2014/main" id="{97AB5AA7-7CCF-A341-A947-E0DE5A7E487D}"/>
                  </a:ext>
                </a:extLst>
              </p:cNvPr>
              <p:cNvSpPr>
                <a:spLocks/>
              </p:cNvSpPr>
              <p:nvPr/>
            </p:nvSpPr>
            <p:spPr bwMode="auto">
              <a:xfrm>
                <a:off x="3390" y="3199"/>
                <a:ext cx="17" cy="489"/>
              </a:xfrm>
              <a:custGeom>
                <a:avLst/>
                <a:gdLst>
                  <a:gd name="T0" fmla="*/ 0 w 17"/>
                  <a:gd name="T1" fmla="*/ 483 h 489"/>
                  <a:gd name="T2" fmla="*/ 14 w 17"/>
                  <a:gd name="T3" fmla="*/ 488 h 489"/>
                  <a:gd name="T4" fmla="*/ 16 w 17"/>
                  <a:gd name="T5" fmla="*/ 3 h 489"/>
                  <a:gd name="T6" fmla="*/ 1 w 17"/>
                  <a:gd name="T7" fmla="*/ 0 h 489"/>
                  <a:gd name="T8" fmla="*/ 0 w 17"/>
                  <a:gd name="T9" fmla="*/ 483 h 489"/>
                  <a:gd name="T10" fmla="*/ 0 60000 65536"/>
                  <a:gd name="T11" fmla="*/ 0 60000 65536"/>
                  <a:gd name="T12" fmla="*/ 0 60000 65536"/>
                  <a:gd name="T13" fmla="*/ 0 60000 65536"/>
                  <a:gd name="T14" fmla="*/ 0 60000 65536"/>
                  <a:gd name="T15" fmla="*/ 0 w 17"/>
                  <a:gd name="T16" fmla="*/ 0 h 489"/>
                  <a:gd name="T17" fmla="*/ 17 w 17"/>
                  <a:gd name="T18" fmla="*/ 489 h 489"/>
                </a:gdLst>
                <a:ahLst/>
                <a:cxnLst>
                  <a:cxn ang="T10">
                    <a:pos x="T0" y="T1"/>
                  </a:cxn>
                  <a:cxn ang="T11">
                    <a:pos x="T2" y="T3"/>
                  </a:cxn>
                  <a:cxn ang="T12">
                    <a:pos x="T4" y="T5"/>
                  </a:cxn>
                  <a:cxn ang="T13">
                    <a:pos x="T6" y="T7"/>
                  </a:cxn>
                  <a:cxn ang="T14">
                    <a:pos x="T8" y="T9"/>
                  </a:cxn>
                </a:cxnLst>
                <a:rect l="T15" t="T16" r="T17" b="T18"/>
                <a:pathLst>
                  <a:path w="17" h="489">
                    <a:moveTo>
                      <a:pt x="0" y="483"/>
                    </a:moveTo>
                    <a:lnTo>
                      <a:pt x="14" y="488"/>
                    </a:lnTo>
                    <a:lnTo>
                      <a:pt x="16" y="3"/>
                    </a:lnTo>
                    <a:lnTo>
                      <a:pt x="1" y="0"/>
                    </a:lnTo>
                    <a:lnTo>
                      <a:pt x="0" y="483"/>
                    </a:lnTo>
                  </a:path>
                </a:pathLst>
              </a:custGeom>
              <a:solidFill>
                <a:srgbClr val="87878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2" name="Freeform 180">
                <a:extLst>
                  <a:ext uri="{FF2B5EF4-FFF2-40B4-BE49-F238E27FC236}">
                    <a16:creationId xmlns:a16="http://schemas.microsoft.com/office/drawing/2014/main" id="{7D1B3683-66C4-1743-BEC5-1DAC444BCDBC}"/>
                  </a:ext>
                </a:extLst>
              </p:cNvPr>
              <p:cNvSpPr>
                <a:spLocks/>
              </p:cNvSpPr>
              <p:nvPr/>
            </p:nvSpPr>
            <p:spPr bwMode="auto">
              <a:xfrm>
                <a:off x="3394" y="3202"/>
                <a:ext cx="17" cy="488"/>
              </a:xfrm>
              <a:custGeom>
                <a:avLst/>
                <a:gdLst>
                  <a:gd name="T0" fmla="*/ 0 w 17"/>
                  <a:gd name="T1" fmla="*/ 482 h 488"/>
                  <a:gd name="T2" fmla="*/ 14 w 17"/>
                  <a:gd name="T3" fmla="*/ 487 h 488"/>
                  <a:gd name="T4" fmla="*/ 16 w 17"/>
                  <a:gd name="T5" fmla="*/ 3 h 488"/>
                  <a:gd name="T6" fmla="*/ 2 w 17"/>
                  <a:gd name="T7" fmla="*/ 0 h 488"/>
                  <a:gd name="T8" fmla="*/ 0 w 17"/>
                  <a:gd name="T9" fmla="*/ 482 h 488"/>
                  <a:gd name="T10" fmla="*/ 0 60000 65536"/>
                  <a:gd name="T11" fmla="*/ 0 60000 65536"/>
                  <a:gd name="T12" fmla="*/ 0 60000 65536"/>
                  <a:gd name="T13" fmla="*/ 0 60000 65536"/>
                  <a:gd name="T14" fmla="*/ 0 60000 65536"/>
                  <a:gd name="T15" fmla="*/ 0 w 17"/>
                  <a:gd name="T16" fmla="*/ 0 h 488"/>
                  <a:gd name="T17" fmla="*/ 17 w 17"/>
                  <a:gd name="T18" fmla="*/ 488 h 488"/>
                </a:gdLst>
                <a:ahLst/>
                <a:cxnLst>
                  <a:cxn ang="T10">
                    <a:pos x="T0" y="T1"/>
                  </a:cxn>
                  <a:cxn ang="T11">
                    <a:pos x="T2" y="T3"/>
                  </a:cxn>
                  <a:cxn ang="T12">
                    <a:pos x="T4" y="T5"/>
                  </a:cxn>
                  <a:cxn ang="T13">
                    <a:pos x="T6" y="T7"/>
                  </a:cxn>
                  <a:cxn ang="T14">
                    <a:pos x="T8" y="T9"/>
                  </a:cxn>
                </a:cxnLst>
                <a:rect l="T15" t="T16" r="T17" b="T18"/>
                <a:pathLst>
                  <a:path w="17" h="488">
                    <a:moveTo>
                      <a:pt x="0" y="482"/>
                    </a:moveTo>
                    <a:lnTo>
                      <a:pt x="14" y="487"/>
                    </a:lnTo>
                    <a:lnTo>
                      <a:pt x="16" y="3"/>
                    </a:lnTo>
                    <a:lnTo>
                      <a:pt x="2" y="0"/>
                    </a:lnTo>
                    <a:lnTo>
                      <a:pt x="0" y="482"/>
                    </a:lnTo>
                  </a:path>
                </a:pathLst>
              </a:custGeom>
              <a:solidFill>
                <a:srgbClr val="82828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3" name="Freeform 181">
                <a:extLst>
                  <a:ext uri="{FF2B5EF4-FFF2-40B4-BE49-F238E27FC236}">
                    <a16:creationId xmlns:a16="http://schemas.microsoft.com/office/drawing/2014/main" id="{BC6ACCCE-D4BF-584B-AF6B-DD1BC6FEAAE7}"/>
                  </a:ext>
                </a:extLst>
              </p:cNvPr>
              <p:cNvSpPr>
                <a:spLocks/>
              </p:cNvSpPr>
              <p:nvPr/>
            </p:nvSpPr>
            <p:spPr bwMode="auto">
              <a:xfrm>
                <a:off x="3402" y="3204"/>
                <a:ext cx="17" cy="490"/>
              </a:xfrm>
              <a:custGeom>
                <a:avLst/>
                <a:gdLst>
                  <a:gd name="T0" fmla="*/ 0 w 17"/>
                  <a:gd name="T1" fmla="*/ 483 h 490"/>
                  <a:gd name="T2" fmla="*/ 14 w 17"/>
                  <a:gd name="T3" fmla="*/ 489 h 490"/>
                  <a:gd name="T4" fmla="*/ 16 w 17"/>
                  <a:gd name="T5" fmla="*/ 3 h 490"/>
                  <a:gd name="T6" fmla="*/ 1 w 17"/>
                  <a:gd name="T7" fmla="*/ 0 h 490"/>
                  <a:gd name="T8" fmla="*/ 0 w 17"/>
                  <a:gd name="T9" fmla="*/ 483 h 490"/>
                  <a:gd name="T10" fmla="*/ 0 60000 65536"/>
                  <a:gd name="T11" fmla="*/ 0 60000 65536"/>
                  <a:gd name="T12" fmla="*/ 0 60000 65536"/>
                  <a:gd name="T13" fmla="*/ 0 60000 65536"/>
                  <a:gd name="T14" fmla="*/ 0 60000 65536"/>
                  <a:gd name="T15" fmla="*/ 0 w 17"/>
                  <a:gd name="T16" fmla="*/ 0 h 490"/>
                  <a:gd name="T17" fmla="*/ 17 w 17"/>
                  <a:gd name="T18" fmla="*/ 490 h 490"/>
                </a:gdLst>
                <a:ahLst/>
                <a:cxnLst>
                  <a:cxn ang="T10">
                    <a:pos x="T0" y="T1"/>
                  </a:cxn>
                  <a:cxn ang="T11">
                    <a:pos x="T2" y="T3"/>
                  </a:cxn>
                  <a:cxn ang="T12">
                    <a:pos x="T4" y="T5"/>
                  </a:cxn>
                  <a:cxn ang="T13">
                    <a:pos x="T6" y="T7"/>
                  </a:cxn>
                  <a:cxn ang="T14">
                    <a:pos x="T8" y="T9"/>
                  </a:cxn>
                </a:cxnLst>
                <a:rect l="T15" t="T16" r="T17" b="T18"/>
                <a:pathLst>
                  <a:path w="17" h="490">
                    <a:moveTo>
                      <a:pt x="0" y="483"/>
                    </a:moveTo>
                    <a:lnTo>
                      <a:pt x="14" y="489"/>
                    </a:lnTo>
                    <a:lnTo>
                      <a:pt x="16" y="3"/>
                    </a:lnTo>
                    <a:lnTo>
                      <a:pt x="1" y="0"/>
                    </a:lnTo>
                    <a:lnTo>
                      <a:pt x="0" y="483"/>
                    </a:lnTo>
                  </a:path>
                </a:pathLst>
              </a:custGeom>
              <a:solidFill>
                <a:srgbClr val="82828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4" name="Freeform 182">
                <a:extLst>
                  <a:ext uri="{FF2B5EF4-FFF2-40B4-BE49-F238E27FC236}">
                    <a16:creationId xmlns:a16="http://schemas.microsoft.com/office/drawing/2014/main" id="{5C75A720-AC68-7743-A63A-A43FD8033000}"/>
                  </a:ext>
                </a:extLst>
              </p:cNvPr>
              <p:cNvSpPr>
                <a:spLocks/>
              </p:cNvSpPr>
              <p:nvPr/>
            </p:nvSpPr>
            <p:spPr bwMode="auto">
              <a:xfrm>
                <a:off x="3408" y="3205"/>
                <a:ext cx="17" cy="492"/>
              </a:xfrm>
              <a:custGeom>
                <a:avLst/>
                <a:gdLst>
                  <a:gd name="T0" fmla="*/ 0 w 17"/>
                  <a:gd name="T1" fmla="*/ 484 h 492"/>
                  <a:gd name="T2" fmla="*/ 14 w 17"/>
                  <a:gd name="T3" fmla="*/ 491 h 492"/>
                  <a:gd name="T4" fmla="*/ 16 w 17"/>
                  <a:gd name="T5" fmla="*/ 3 h 492"/>
                  <a:gd name="T6" fmla="*/ 1 w 17"/>
                  <a:gd name="T7" fmla="*/ 0 h 492"/>
                  <a:gd name="T8" fmla="*/ 0 w 17"/>
                  <a:gd name="T9" fmla="*/ 484 h 492"/>
                  <a:gd name="T10" fmla="*/ 0 60000 65536"/>
                  <a:gd name="T11" fmla="*/ 0 60000 65536"/>
                  <a:gd name="T12" fmla="*/ 0 60000 65536"/>
                  <a:gd name="T13" fmla="*/ 0 60000 65536"/>
                  <a:gd name="T14" fmla="*/ 0 60000 65536"/>
                  <a:gd name="T15" fmla="*/ 0 w 17"/>
                  <a:gd name="T16" fmla="*/ 0 h 492"/>
                  <a:gd name="T17" fmla="*/ 17 w 17"/>
                  <a:gd name="T18" fmla="*/ 492 h 492"/>
                </a:gdLst>
                <a:ahLst/>
                <a:cxnLst>
                  <a:cxn ang="T10">
                    <a:pos x="T0" y="T1"/>
                  </a:cxn>
                  <a:cxn ang="T11">
                    <a:pos x="T2" y="T3"/>
                  </a:cxn>
                  <a:cxn ang="T12">
                    <a:pos x="T4" y="T5"/>
                  </a:cxn>
                  <a:cxn ang="T13">
                    <a:pos x="T6" y="T7"/>
                  </a:cxn>
                  <a:cxn ang="T14">
                    <a:pos x="T8" y="T9"/>
                  </a:cxn>
                </a:cxnLst>
                <a:rect l="T15" t="T16" r="T17" b="T18"/>
                <a:pathLst>
                  <a:path w="17" h="492">
                    <a:moveTo>
                      <a:pt x="0" y="484"/>
                    </a:moveTo>
                    <a:lnTo>
                      <a:pt x="14" y="491"/>
                    </a:lnTo>
                    <a:lnTo>
                      <a:pt x="16" y="3"/>
                    </a:lnTo>
                    <a:lnTo>
                      <a:pt x="1" y="0"/>
                    </a:lnTo>
                    <a:lnTo>
                      <a:pt x="0" y="484"/>
                    </a:lnTo>
                  </a:path>
                </a:pathLst>
              </a:custGeom>
              <a:solidFill>
                <a:srgbClr val="7D7D7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5" name="Freeform 183">
                <a:extLst>
                  <a:ext uri="{FF2B5EF4-FFF2-40B4-BE49-F238E27FC236}">
                    <a16:creationId xmlns:a16="http://schemas.microsoft.com/office/drawing/2014/main" id="{C8D8A996-EF0A-9A4A-B2F5-CD5CA2400CED}"/>
                  </a:ext>
                </a:extLst>
              </p:cNvPr>
              <p:cNvSpPr>
                <a:spLocks/>
              </p:cNvSpPr>
              <p:nvPr/>
            </p:nvSpPr>
            <p:spPr bwMode="auto">
              <a:xfrm>
                <a:off x="3414" y="3207"/>
                <a:ext cx="17" cy="492"/>
              </a:xfrm>
              <a:custGeom>
                <a:avLst/>
                <a:gdLst>
                  <a:gd name="T0" fmla="*/ 0 w 17"/>
                  <a:gd name="T1" fmla="*/ 486 h 492"/>
                  <a:gd name="T2" fmla="*/ 13 w 17"/>
                  <a:gd name="T3" fmla="*/ 491 h 492"/>
                  <a:gd name="T4" fmla="*/ 16 w 17"/>
                  <a:gd name="T5" fmla="*/ 3 h 492"/>
                  <a:gd name="T6" fmla="*/ 1 w 17"/>
                  <a:gd name="T7" fmla="*/ 0 h 492"/>
                  <a:gd name="T8" fmla="*/ 0 w 17"/>
                  <a:gd name="T9" fmla="*/ 486 h 492"/>
                  <a:gd name="T10" fmla="*/ 0 60000 65536"/>
                  <a:gd name="T11" fmla="*/ 0 60000 65536"/>
                  <a:gd name="T12" fmla="*/ 0 60000 65536"/>
                  <a:gd name="T13" fmla="*/ 0 60000 65536"/>
                  <a:gd name="T14" fmla="*/ 0 60000 65536"/>
                  <a:gd name="T15" fmla="*/ 0 w 17"/>
                  <a:gd name="T16" fmla="*/ 0 h 492"/>
                  <a:gd name="T17" fmla="*/ 17 w 17"/>
                  <a:gd name="T18" fmla="*/ 492 h 492"/>
                </a:gdLst>
                <a:ahLst/>
                <a:cxnLst>
                  <a:cxn ang="T10">
                    <a:pos x="T0" y="T1"/>
                  </a:cxn>
                  <a:cxn ang="T11">
                    <a:pos x="T2" y="T3"/>
                  </a:cxn>
                  <a:cxn ang="T12">
                    <a:pos x="T4" y="T5"/>
                  </a:cxn>
                  <a:cxn ang="T13">
                    <a:pos x="T6" y="T7"/>
                  </a:cxn>
                  <a:cxn ang="T14">
                    <a:pos x="T8" y="T9"/>
                  </a:cxn>
                </a:cxnLst>
                <a:rect l="T15" t="T16" r="T17" b="T18"/>
                <a:pathLst>
                  <a:path w="17" h="492">
                    <a:moveTo>
                      <a:pt x="0" y="486"/>
                    </a:moveTo>
                    <a:lnTo>
                      <a:pt x="13" y="491"/>
                    </a:lnTo>
                    <a:lnTo>
                      <a:pt x="16" y="3"/>
                    </a:lnTo>
                    <a:lnTo>
                      <a:pt x="1" y="0"/>
                    </a:lnTo>
                    <a:lnTo>
                      <a:pt x="0" y="486"/>
                    </a:lnTo>
                  </a:path>
                </a:pathLst>
              </a:custGeom>
              <a:solidFill>
                <a:srgbClr val="7D7D7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6" name="Freeform 184">
                <a:extLst>
                  <a:ext uri="{FF2B5EF4-FFF2-40B4-BE49-F238E27FC236}">
                    <a16:creationId xmlns:a16="http://schemas.microsoft.com/office/drawing/2014/main" id="{F9457EBD-B0D7-A14A-8238-74151E6E4A65}"/>
                  </a:ext>
                </a:extLst>
              </p:cNvPr>
              <p:cNvSpPr>
                <a:spLocks/>
              </p:cNvSpPr>
              <p:nvPr/>
            </p:nvSpPr>
            <p:spPr bwMode="auto">
              <a:xfrm>
                <a:off x="3420" y="3208"/>
                <a:ext cx="17" cy="494"/>
              </a:xfrm>
              <a:custGeom>
                <a:avLst/>
                <a:gdLst>
                  <a:gd name="T0" fmla="*/ 0 w 17"/>
                  <a:gd name="T1" fmla="*/ 488 h 494"/>
                  <a:gd name="T2" fmla="*/ 13 w 17"/>
                  <a:gd name="T3" fmla="*/ 493 h 494"/>
                  <a:gd name="T4" fmla="*/ 16 w 17"/>
                  <a:gd name="T5" fmla="*/ 3 h 494"/>
                  <a:gd name="T6" fmla="*/ 1 w 17"/>
                  <a:gd name="T7" fmla="*/ 0 h 494"/>
                  <a:gd name="T8" fmla="*/ 0 w 17"/>
                  <a:gd name="T9" fmla="*/ 488 h 494"/>
                  <a:gd name="T10" fmla="*/ 0 60000 65536"/>
                  <a:gd name="T11" fmla="*/ 0 60000 65536"/>
                  <a:gd name="T12" fmla="*/ 0 60000 65536"/>
                  <a:gd name="T13" fmla="*/ 0 60000 65536"/>
                  <a:gd name="T14" fmla="*/ 0 60000 65536"/>
                  <a:gd name="T15" fmla="*/ 0 w 17"/>
                  <a:gd name="T16" fmla="*/ 0 h 494"/>
                  <a:gd name="T17" fmla="*/ 17 w 17"/>
                  <a:gd name="T18" fmla="*/ 494 h 494"/>
                </a:gdLst>
                <a:ahLst/>
                <a:cxnLst>
                  <a:cxn ang="T10">
                    <a:pos x="T0" y="T1"/>
                  </a:cxn>
                  <a:cxn ang="T11">
                    <a:pos x="T2" y="T3"/>
                  </a:cxn>
                  <a:cxn ang="T12">
                    <a:pos x="T4" y="T5"/>
                  </a:cxn>
                  <a:cxn ang="T13">
                    <a:pos x="T6" y="T7"/>
                  </a:cxn>
                  <a:cxn ang="T14">
                    <a:pos x="T8" y="T9"/>
                  </a:cxn>
                </a:cxnLst>
                <a:rect l="T15" t="T16" r="T17" b="T18"/>
                <a:pathLst>
                  <a:path w="17" h="494">
                    <a:moveTo>
                      <a:pt x="0" y="488"/>
                    </a:moveTo>
                    <a:lnTo>
                      <a:pt x="13" y="493"/>
                    </a:lnTo>
                    <a:lnTo>
                      <a:pt x="16" y="3"/>
                    </a:lnTo>
                    <a:lnTo>
                      <a:pt x="1" y="0"/>
                    </a:lnTo>
                    <a:lnTo>
                      <a:pt x="0" y="488"/>
                    </a:lnTo>
                  </a:path>
                </a:pathLst>
              </a:custGeom>
              <a:solidFill>
                <a:srgbClr val="7878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7" name="Freeform 185">
                <a:extLst>
                  <a:ext uri="{FF2B5EF4-FFF2-40B4-BE49-F238E27FC236}">
                    <a16:creationId xmlns:a16="http://schemas.microsoft.com/office/drawing/2014/main" id="{3398C0C1-EF16-CF47-AB21-28B20090A908}"/>
                  </a:ext>
                </a:extLst>
              </p:cNvPr>
              <p:cNvSpPr>
                <a:spLocks/>
              </p:cNvSpPr>
              <p:nvPr/>
            </p:nvSpPr>
            <p:spPr bwMode="auto">
              <a:xfrm>
                <a:off x="3426" y="3210"/>
                <a:ext cx="17" cy="494"/>
              </a:xfrm>
              <a:custGeom>
                <a:avLst/>
                <a:gdLst>
                  <a:gd name="T0" fmla="*/ 0 w 17"/>
                  <a:gd name="T1" fmla="*/ 487 h 494"/>
                  <a:gd name="T2" fmla="*/ 14 w 17"/>
                  <a:gd name="T3" fmla="*/ 493 h 494"/>
                  <a:gd name="T4" fmla="*/ 16 w 17"/>
                  <a:gd name="T5" fmla="*/ 3 h 494"/>
                  <a:gd name="T6" fmla="*/ 2 w 17"/>
                  <a:gd name="T7" fmla="*/ 0 h 494"/>
                  <a:gd name="T8" fmla="*/ 0 w 17"/>
                  <a:gd name="T9" fmla="*/ 487 h 494"/>
                  <a:gd name="T10" fmla="*/ 0 60000 65536"/>
                  <a:gd name="T11" fmla="*/ 0 60000 65536"/>
                  <a:gd name="T12" fmla="*/ 0 60000 65536"/>
                  <a:gd name="T13" fmla="*/ 0 60000 65536"/>
                  <a:gd name="T14" fmla="*/ 0 60000 65536"/>
                  <a:gd name="T15" fmla="*/ 0 w 17"/>
                  <a:gd name="T16" fmla="*/ 0 h 494"/>
                  <a:gd name="T17" fmla="*/ 17 w 17"/>
                  <a:gd name="T18" fmla="*/ 494 h 494"/>
                </a:gdLst>
                <a:ahLst/>
                <a:cxnLst>
                  <a:cxn ang="T10">
                    <a:pos x="T0" y="T1"/>
                  </a:cxn>
                  <a:cxn ang="T11">
                    <a:pos x="T2" y="T3"/>
                  </a:cxn>
                  <a:cxn ang="T12">
                    <a:pos x="T4" y="T5"/>
                  </a:cxn>
                  <a:cxn ang="T13">
                    <a:pos x="T6" y="T7"/>
                  </a:cxn>
                  <a:cxn ang="T14">
                    <a:pos x="T8" y="T9"/>
                  </a:cxn>
                </a:cxnLst>
                <a:rect l="T15" t="T16" r="T17" b="T18"/>
                <a:pathLst>
                  <a:path w="17" h="494">
                    <a:moveTo>
                      <a:pt x="0" y="487"/>
                    </a:moveTo>
                    <a:lnTo>
                      <a:pt x="14" y="493"/>
                    </a:lnTo>
                    <a:lnTo>
                      <a:pt x="16" y="3"/>
                    </a:lnTo>
                    <a:lnTo>
                      <a:pt x="2" y="0"/>
                    </a:lnTo>
                    <a:lnTo>
                      <a:pt x="0" y="487"/>
                    </a:lnTo>
                  </a:path>
                </a:pathLst>
              </a:custGeom>
              <a:solidFill>
                <a:srgbClr val="75757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8" name="Freeform 186">
                <a:extLst>
                  <a:ext uri="{FF2B5EF4-FFF2-40B4-BE49-F238E27FC236}">
                    <a16:creationId xmlns:a16="http://schemas.microsoft.com/office/drawing/2014/main" id="{B4D19258-87C6-4649-B8D5-6CBC5183990C}"/>
                  </a:ext>
                </a:extLst>
              </p:cNvPr>
              <p:cNvSpPr>
                <a:spLocks/>
              </p:cNvSpPr>
              <p:nvPr/>
            </p:nvSpPr>
            <p:spPr bwMode="auto">
              <a:xfrm>
                <a:off x="3432" y="3212"/>
                <a:ext cx="17" cy="495"/>
              </a:xfrm>
              <a:custGeom>
                <a:avLst/>
                <a:gdLst>
                  <a:gd name="T0" fmla="*/ 0 w 17"/>
                  <a:gd name="T1" fmla="*/ 488 h 495"/>
                  <a:gd name="T2" fmla="*/ 14 w 17"/>
                  <a:gd name="T3" fmla="*/ 494 h 495"/>
                  <a:gd name="T4" fmla="*/ 16 w 17"/>
                  <a:gd name="T5" fmla="*/ 3 h 495"/>
                  <a:gd name="T6" fmla="*/ 2 w 17"/>
                  <a:gd name="T7" fmla="*/ 0 h 495"/>
                  <a:gd name="T8" fmla="*/ 0 w 17"/>
                  <a:gd name="T9" fmla="*/ 488 h 495"/>
                  <a:gd name="T10" fmla="*/ 0 60000 65536"/>
                  <a:gd name="T11" fmla="*/ 0 60000 65536"/>
                  <a:gd name="T12" fmla="*/ 0 60000 65536"/>
                  <a:gd name="T13" fmla="*/ 0 60000 65536"/>
                  <a:gd name="T14" fmla="*/ 0 60000 65536"/>
                  <a:gd name="T15" fmla="*/ 0 w 17"/>
                  <a:gd name="T16" fmla="*/ 0 h 495"/>
                  <a:gd name="T17" fmla="*/ 17 w 17"/>
                  <a:gd name="T18" fmla="*/ 495 h 495"/>
                </a:gdLst>
                <a:ahLst/>
                <a:cxnLst>
                  <a:cxn ang="T10">
                    <a:pos x="T0" y="T1"/>
                  </a:cxn>
                  <a:cxn ang="T11">
                    <a:pos x="T2" y="T3"/>
                  </a:cxn>
                  <a:cxn ang="T12">
                    <a:pos x="T4" y="T5"/>
                  </a:cxn>
                  <a:cxn ang="T13">
                    <a:pos x="T6" y="T7"/>
                  </a:cxn>
                  <a:cxn ang="T14">
                    <a:pos x="T8" y="T9"/>
                  </a:cxn>
                </a:cxnLst>
                <a:rect l="T15" t="T16" r="T17" b="T18"/>
                <a:pathLst>
                  <a:path w="17" h="495">
                    <a:moveTo>
                      <a:pt x="0" y="488"/>
                    </a:moveTo>
                    <a:lnTo>
                      <a:pt x="14" y="494"/>
                    </a:lnTo>
                    <a:lnTo>
                      <a:pt x="16" y="3"/>
                    </a:lnTo>
                    <a:lnTo>
                      <a:pt x="2" y="0"/>
                    </a:lnTo>
                    <a:lnTo>
                      <a:pt x="0" y="488"/>
                    </a:lnTo>
                  </a:path>
                </a:pathLst>
              </a:custGeom>
              <a:solidFill>
                <a:srgbClr val="73737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79" name="Freeform 187">
                <a:extLst>
                  <a:ext uri="{FF2B5EF4-FFF2-40B4-BE49-F238E27FC236}">
                    <a16:creationId xmlns:a16="http://schemas.microsoft.com/office/drawing/2014/main" id="{2F18548F-CD0F-8A4C-B795-0BFAD18B4595}"/>
                  </a:ext>
                </a:extLst>
              </p:cNvPr>
              <p:cNvSpPr>
                <a:spLocks/>
              </p:cNvSpPr>
              <p:nvPr/>
            </p:nvSpPr>
            <p:spPr bwMode="auto">
              <a:xfrm>
                <a:off x="3438" y="3213"/>
                <a:ext cx="17" cy="497"/>
              </a:xfrm>
              <a:custGeom>
                <a:avLst/>
                <a:gdLst>
                  <a:gd name="T0" fmla="*/ 0 w 17"/>
                  <a:gd name="T1" fmla="*/ 490 h 497"/>
                  <a:gd name="T2" fmla="*/ 14 w 17"/>
                  <a:gd name="T3" fmla="*/ 496 h 497"/>
                  <a:gd name="T4" fmla="*/ 16 w 17"/>
                  <a:gd name="T5" fmla="*/ 3 h 497"/>
                  <a:gd name="T6" fmla="*/ 1 w 17"/>
                  <a:gd name="T7" fmla="*/ 0 h 497"/>
                  <a:gd name="T8" fmla="*/ 0 w 17"/>
                  <a:gd name="T9" fmla="*/ 490 h 497"/>
                  <a:gd name="T10" fmla="*/ 0 60000 65536"/>
                  <a:gd name="T11" fmla="*/ 0 60000 65536"/>
                  <a:gd name="T12" fmla="*/ 0 60000 65536"/>
                  <a:gd name="T13" fmla="*/ 0 60000 65536"/>
                  <a:gd name="T14" fmla="*/ 0 60000 65536"/>
                  <a:gd name="T15" fmla="*/ 0 w 17"/>
                  <a:gd name="T16" fmla="*/ 0 h 497"/>
                  <a:gd name="T17" fmla="*/ 17 w 17"/>
                  <a:gd name="T18" fmla="*/ 497 h 497"/>
                </a:gdLst>
                <a:ahLst/>
                <a:cxnLst>
                  <a:cxn ang="T10">
                    <a:pos x="T0" y="T1"/>
                  </a:cxn>
                  <a:cxn ang="T11">
                    <a:pos x="T2" y="T3"/>
                  </a:cxn>
                  <a:cxn ang="T12">
                    <a:pos x="T4" y="T5"/>
                  </a:cxn>
                  <a:cxn ang="T13">
                    <a:pos x="T6" y="T7"/>
                  </a:cxn>
                  <a:cxn ang="T14">
                    <a:pos x="T8" y="T9"/>
                  </a:cxn>
                </a:cxnLst>
                <a:rect l="T15" t="T16" r="T17" b="T18"/>
                <a:pathLst>
                  <a:path w="17" h="497">
                    <a:moveTo>
                      <a:pt x="0" y="490"/>
                    </a:moveTo>
                    <a:lnTo>
                      <a:pt x="14" y="496"/>
                    </a:lnTo>
                    <a:lnTo>
                      <a:pt x="16" y="3"/>
                    </a:lnTo>
                    <a:lnTo>
                      <a:pt x="1" y="0"/>
                    </a:lnTo>
                    <a:lnTo>
                      <a:pt x="0" y="490"/>
                    </a:lnTo>
                  </a:path>
                </a:pathLst>
              </a:custGeom>
              <a:solidFill>
                <a:srgbClr val="7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0" name="Freeform 188">
                <a:extLst>
                  <a:ext uri="{FF2B5EF4-FFF2-40B4-BE49-F238E27FC236}">
                    <a16:creationId xmlns:a16="http://schemas.microsoft.com/office/drawing/2014/main" id="{74BA4FED-765E-514A-8D03-EF2B92758E76}"/>
                  </a:ext>
                </a:extLst>
              </p:cNvPr>
              <p:cNvSpPr>
                <a:spLocks/>
              </p:cNvSpPr>
              <p:nvPr/>
            </p:nvSpPr>
            <p:spPr bwMode="auto">
              <a:xfrm>
                <a:off x="3445" y="3215"/>
                <a:ext cx="17" cy="497"/>
              </a:xfrm>
              <a:custGeom>
                <a:avLst/>
                <a:gdLst>
                  <a:gd name="T0" fmla="*/ 0 w 17"/>
                  <a:gd name="T1" fmla="*/ 491 h 497"/>
                  <a:gd name="T2" fmla="*/ 14 w 17"/>
                  <a:gd name="T3" fmla="*/ 496 h 497"/>
                  <a:gd name="T4" fmla="*/ 16 w 17"/>
                  <a:gd name="T5" fmla="*/ 3 h 497"/>
                  <a:gd name="T6" fmla="*/ 1 w 17"/>
                  <a:gd name="T7" fmla="*/ 0 h 497"/>
                  <a:gd name="T8" fmla="*/ 0 w 17"/>
                  <a:gd name="T9" fmla="*/ 491 h 497"/>
                  <a:gd name="T10" fmla="*/ 0 60000 65536"/>
                  <a:gd name="T11" fmla="*/ 0 60000 65536"/>
                  <a:gd name="T12" fmla="*/ 0 60000 65536"/>
                  <a:gd name="T13" fmla="*/ 0 60000 65536"/>
                  <a:gd name="T14" fmla="*/ 0 60000 65536"/>
                  <a:gd name="T15" fmla="*/ 0 w 17"/>
                  <a:gd name="T16" fmla="*/ 0 h 497"/>
                  <a:gd name="T17" fmla="*/ 17 w 17"/>
                  <a:gd name="T18" fmla="*/ 497 h 497"/>
                </a:gdLst>
                <a:ahLst/>
                <a:cxnLst>
                  <a:cxn ang="T10">
                    <a:pos x="T0" y="T1"/>
                  </a:cxn>
                  <a:cxn ang="T11">
                    <a:pos x="T2" y="T3"/>
                  </a:cxn>
                  <a:cxn ang="T12">
                    <a:pos x="T4" y="T5"/>
                  </a:cxn>
                  <a:cxn ang="T13">
                    <a:pos x="T6" y="T7"/>
                  </a:cxn>
                  <a:cxn ang="T14">
                    <a:pos x="T8" y="T9"/>
                  </a:cxn>
                </a:cxnLst>
                <a:rect l="T15" t="T16" r="T17" b="T18"/>
                <a:pathLst>
                  <a:path w="17" h="497">
                    <a:moveTo>
                      <a:pt x="0" y="491"/>
                    </a:moveTo>
                    <a:lnTo>
                      <a:pt x="14" y="496"/>
                    </a:lnTo>
                    <a:lnTo>
                      <a:pt x="16" y="3"/>
                    </a:lnTo>
                    <a:lnTo>
                      <a:pt x="1" y="0"/>
                    </a:lnTo>
                    <a:lnTo>
                      <a:pt x="0" y="491"/>
                    </a:lnTo>
                  </a:path>
                </a:pathLst>
              </a:custGeom>
              <a:solidFill>
                <a:srgbClr val="6E6E6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1" name="Freeform 189">
                <a:extLst>
                  <a:ext uri="{FF2B5EF4-FFF2-40B4-BE49-F238E27FC236}">
                    <a16:creationId xmlns:a16="http://schemas.microsoft.com/office/drawing/2014/main" id="{CF963DD1-01E8-144F-90B6-0AD7C42BFB75}"/>
                  </a:ext>
                </a:extLst>
              </p:cNvPr>
              <p:cNvSpPr>
                <a:spLocks/>
              </p:cNvSpPr>
              <p:nvPr/>
            </p:nvSpPr>
            <p:spPr bwMode="auto">
              <a:xfrm>
                <a:off x="3449" y="3216"/>
                <a:ext cx="17" cy="499"/>
              </a:xfrm>
              <a:custGeom>
                <a:avLst/>
                <a:gdLst>
                  <a:gd name="T0" fmla="*/ 0 w 17"/>
                  <a:gd name="T1" fmla="*/ 493 h 499"/>
                  <a:gd name="T2" fmla="*/ 14 w 17"/>
                  <a:gd name="T3" fmla="*/ 498 h 499"/>
                  <a:gd name="T4" fmla="*/ 16 w 17"/>
                  <a:gd name="T5" fmla="*/ 3 h 499"/>
                  <a:gd name="T6" fmla="*/ 1 w 17"/>
                  <a:gd name="T7" fmla="*/ 0 h 499"/>
                  <a:gd name="T8" fmla="*/ 0 w 17"/>
                  <a:gd name="T9" fmla="*/ 493 h 499"/>
                  <a:gd name="T10" fmla="*/ 0 60000 65536"/>
                  <a:gd name="T11" fmla="*/ 0 60000 65536"/>
                  <a:gd name="T12" fmla="*/ 0 60000 65536"/>
                  <a:gd name="T13" fmla="*/ 0 60000 65536"/>
                  <a:gd name="T14" fmla="*/ 0 60000 65536"/>
                  <a:gd name="T15" fmla="*/ 0 w 17"/>
                  <a:gd name="T16" fmla="*/ 0 h 499"/>
                  <a:gd name="T17" fmla="*/ 17 w 17"/>
                  <a:gd name="T18" fmla="*/ 499 h 499"/>
                </a:gdLst>
                <a:ahLst/>
                <a:cxnLst>
                  <a:cxn ang="T10">
                    <a:pos x="T0" y="T1"/>
                  </a:cxn>
                  <a:cxn ang="T11">
                    <a:pos x="T2" y="T3"/>
                  </a:cxn>
                  <a:cxn ang="T12">
                    <a:pos x="T4" y="T5"/>
                  </a:cxn>
                  <a:cxn ang="T13">
                    <a:pos x="T6" y="T7"/>
                  </a:cxn>
                  <a:cxn ang="T14">
                    <a:pos x="T8" y="T9"/>
                  </a:cxn>
                </a:cxnLst>
                <a:rect l="T15" t="T16" r="T17" b="T18"/>
                <a:pathLst>
                  <a:path w="17" h="499">
                    <a:moveTo>
                      <a:pt x="0" y="493"/>
                    </a:moveTo>
                    <a:lnTo>
                      <a:pt x="14" y="498"/>
                    </a:lnTo>
                    <a:lnTo>
                      <a:pt x="16" y="3"/>
                    </a:lnTo>
                    <a:lnTo>
                      <a:pt x="1" y="0"/>
                    </a:lnTo>
                    <a:lnTo>
                      <a:pt x="0" y="493"/>
                    </a:lnTo>
                  </a:path>
                </a:pathLst>
              </a:custGeom>
              <a:solidFill>
                <a:srgbClr val="6B6B6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2" name="Freeform 190">
                <a:extLst>
                  <a:ext uri="{FF2B5EF4-FFF2-40B4-BE49-F238E27FC236}">
                    <a16:creationId xmlns:a16="http://schemas.microsoft.com/office/drawing/2014/main" id="{552D7901-AFE6-2D47-800C-100C44495A3B}"/>
                  </a:ext>
                </a:extLst>
              </p:cNvPr>
              <p:cNvSpPr>
                <a:spLocks/>
              </p:cNvSpPr>
              <p:nvPr/>
            </p:nvSpPr>
            <p:spPr bwMode="auto">
              <a:xfrm>
                <a:off x="3457" y="3218"/>
                <a:ext cx="17" cy="500"/>
              </a:xfrm>
              <a:custGeom>
                <a:avLst/>
                <a:gdLst>
                  <a:gd name="T0" fmla="*/ 0 w 17"/>
                  <a:gd name="T1" fmla="*/ 493 h 500"/>
                  <a:gd name="T2" fmla="*/ 14 w 17"/>
                  <a:gd name="T3" fmla="*/ 499 h 500"/>
                  <a:gd name="T4" fmla="*/ 16 w 17"/>
                  <a:gd name="T5" fmla="*/ 3 h 500"/>
                  <a:gd name="T6" fmla="*/ 1 w 17"/>
                  <a:gd name="T7" fmla="*/ 0 h 500"/>
                  <a:gd name="T8" fmla="*/ 0 w 17"/>
                  <a:gd name="T9" fmla="*/ 493 h 500"/>
                  <a:gd name="T10" fmla="*/ 0 60000 65536"/>
                  <a:gd name="T11" fmla="*/ 0 60000 65536"/>
                  <a:gd name="T12" fmla="*/ 0 60000 65536"/>
                  <a:gd name="T13" fmla="*/ 0 60000 65536"/>
                  <a:gd name="T14" fmla="*/ 0 60000 65536"/>
                  <a:gd name="T15" fmla="*/ 0 w 17"/>
                  <a:gd name="T16" fmla="*/ 0 h 500"/>
                  <a:gd name="T17" fmla="*/ 17 w 17"/>
                  <a:gd name="T18" fmla="*/ 500 h 500"/>
                </a:gdLst>
                <a:ahLst/>
                <a:cxnLst>
                  <a:cxn ang="T10">
                    <a:pos x="T0" y="T1"/>
                  </a:cxn>
                  <a:cxn ang="T11">
                    <a:pos x="T2" y="T3"/>
                  </a:cxn>
                  <a:cxn ang="T12">
                    <a:pos x="T4" y="T5"/>
                  </a:cxn>
                  <a:cxn ang="T13">
                    <a:pos x="T6" y="T7"/>
                  </a:cxn>
                  <a:cxn ang="T14">
                    <a:pos x="T8" y="T9"/>
                  </a:cxn>
                </a:cxnLst>
                <a:rect l="T15" t="T16" r="T17" b="T18"/>
                <a:pathLst>
                  <a:path w="17" h="500">
                    <a:moveTo>
                      <a:pt x="0" y="493"/>
                    </a:moveTo>
                    <a:lnTo>
                      <a:pt x="14" y="499"/>
                    </a:lnTo>
                    <a:lnTo>
                      <a:pt x="16" y="3"/>
                    </a:lnTo>
                    <a:lnTo>
                      <a:pt x="1" y="0"/>
                    </a:lnTo>
                    <a:lnTo>
                      <a:pt x="0" y="493"/>
                    </a:lnTo>
                  </a:path>
                </a:pathLst>
              </a:custGeom>
              <a:solidFill>
                <a:srgbClr val="69696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3" name="Freeform 191">
                <a:extLst>
                  <a:ext uri="{FF2B5EF4-FFF2-40B4-BE49-F238E27FC236}">
                    <a16:creationId xmlns:a16="http://schemas.microsoft.com/office/drawing/2014/main" id="{9DEF4C48-783C-824C-A5A3-04733D3401AE}"/>
                  </a:ext>
                </a:extLst>
              </p:cNvPr>
              <p:cNvSpPr>
                <a:spLocks/>
              </p:cNvSpPr>
              <p:nvPr/>
            </p:nvSpPr>
            <p:spPr bwMode="auto">
              <a:xfrm>
                <a:off x="3463" y="3220"/>
                <a:ext cx="17" cy="500"/>
              </a:xfrm>
              <a:custGeom>
                <a:avLst/>
                <a:gdLst>
                  <a:gd name="T0" fmla="*/ 0 w 17"/>
                  <a:gd name="T1" fmla="*/ 493 h 500"/>
                  <a:gd name="T2" fmla="*/ 13 w 17"/>
                  <a:gd name="T3" fmla="*/ 499 h 500"/>
                  <a:gd name="T4" fmla="*/ 16 w 17"/>
                  <a:gd name="T5" fmla="*/ 3 h 500"/>
                  <a:gd name="T6" fmla="*/ 1 w 17"/>
                  <a:gd name="T7" fmla="*/ 0 h 500"/>
                  <a:gd name="T8" fmla="*/ 0 w 17"/>
                  <a:gd name="T9" fmla="*/ 493 h 500"/>
                  <a:gd name="T10" fmla="*/ 0 60000 65536"/>
                  <a:gd name="T11" fmla="*/ 0 60000 65536"/>
                  <a:gd name="T12" fmla="*/ 0 60000 65536"/>
                  <a:gd name="T13" fmla="*/ 0 60000 65536"/>
                  <a:gd name="T14" fmla="*/ 0 60000 65536"/>
                  <a:gd name="T15" fmla="*/ 0 w 17"/>
                  <a:gd name="T16" fmla="*/ 0 h 500"/>
                  <a:gd name="T17" fmla="*/ 17 w 17"/>
                  <a:gd name="T18" fmla="*/ 500 h 500"/>
                </a:gdLst>
                <a:ahLst/>
                <a:cxnLst>
                  <a:cxn ang="T10">
                    <a:pos x="T0" y="T1"/>
                  </a:cxn>
                  <a:cxn ang="T11">
                    <a:pos x="T2" y="T3"/>
                  </a:cxn>
                  <a:cxn ang="T12">
                    <a:pos x="T4" y="T5"/>
                  </a:cxn>
                  <a:cxn ang="T13">
                    <a:pos x="T6" y="T7"/>
                  </a:cxn>
                  <a:cxn ang="T14">
                    <a:pos x="T8" y="T9"/>
                  </a:cxn>
                </a:cxnLst>
                <a:rect l="T15" t="T16" r="T17" b="T18"/>
                <a:pathLst>
                  <a:path w="17" h="500">
                    <a:moveTo>
                      <a:pt x="0" y="493"/>
                    </a:moveTo>
                    <a:lnTo>
                      <a:pt x="13" y="499"/>
                    </a:lnTo>
                    <a:lnTo>
                      <a:pt x="16" y="3"/>
                    </a:lnTo>
                    <a:lnTo>
                      <a:pt x="1" y="0"/>
                    </a:lnTo>
                    <a:lnTo>
                      <a:pt x="0" y="493"/>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4" name="Freeform 192">
                <a:extLst>
                  <a:ext uri="{FF2B5EF4-FFF2-40B4-BE49-F238E27FC236}">
                    <a16:creationId xmlns:a16="http://schemas.microsoft.com/office/drawing/2014/main" id="{6A56291D-A91B-8E4E-B6D0-4CBFCA4A4965}"/>
                  </a:ext>
                </a:extLst>
              </p:cNvPr>
              <p:cNvSpPr>
                <a:spLocks/>
              </p:cNvSpPr>
              <p:nvPr/>
            </p:nvSpPr>
            <p:spPr bwMode="auto">
              <a:xfrm>
                <a:off x="3469" y="3221"/>
                <a:ext cx="17" cy="502"/>
              </a:xfrm>
              <a:custGeom>
                <a:avLst/>
                <a:gdLst>
                  <a:gd name="T0" fmla="*/ 0 w 17"/>
                  <a:gd name="T1" fmla="*/ 496 h 502"/>
                  <a:gd name="T2" fmla="*/ 13 w 17"/>
                  <a:gd name="T3" fmla="*/ 501 h 502"/>
                  <a:gd name="T4" fmla="*/ 16 w 17"/>
                  <a:gd name="T5" fmla="*/ 3 h 502"/>
                  <a:gd name="T6" fmla="*/ 1 w 17"/>
                  <a:gd name="T7" fmla="*/ 0 h 502"/>
                  <a:gd name="T8" fmla="*/ 0 w 17"/>
                  <a:gd name="T9" fmla="*/ 496 h 502"/>
                  <a:gd name="T10" fmla="*/ 0 60000 65536"/>
                  <a:gd name="T11" fmla="*/ 0 60000 65536"/>
                  <a:gd name="T12" fmla="*/ 0 60000 65536"/>
                  <a:gd name="T13" fmla="*/ 0 60000 65536"/>
                  <a:gd name="T14" fmla="*/ 0 60000 65536"/>
                  <a:gd name="T15" fmla="*/ 0 w 17"/>
                  <a:gd name="T16" fmla="*/ 0 h 502"/>
                  <a:gd name="T17" fmla="*/ 17 w 17"/>
                  <a:gd name="T18" fmla="*/ 502 h 502"/>
                </a:gdLst>
                <a:ahLst/>
                <a:cxnLst>
                  <a:cxn ang="T10">
                    <a:pos x="T0" y="T1"/>
                  </a:cxn>
                  <a:cxn ang="T11">
                    <a:pos x="T2" y="T3"/>
                  </a:cxn>
                  <a:cxn ang="T12">
                    <a:pos x="T4" y="T5"/>
                  </a:cxn>
                  <a:cxn ang="T13">
                    <a:pos x="T6" y="T7"/>
                  </a:cxn>
                  <a:cxn ang="T14">
                    <a:pos x="T8" y="T9"/>
                  </a:cxn>
                </a:cxnLst>
                <a:rect l="T15" t="T16" r="T17" b="T18"/>
                <a:pathLst>
                  <a:path w="17" h="502">
                    <a:moveTo>
                      <a:pt x="0" y="496"/>
                    </a:moveTo>
                    <a:lnTo>
                      <a:pt x="13" y="501"/>
                    </a:lnTo>
                    <a:lnTo>
                      <a:pt x="16" y="3"/>
                    </a:lnTo>
                    <a:lnTo>
                      <a:pt x="1" y="0"/>
                    </a:lnTo>
                    <a:lnTo>
                      <a:pt x="0" y="496"/>
                    </a:lnTo>
                  </a:path>
                </a:pathLst>
              </a:custGeom>
              <a:solidFill>
                <a:srgbClr val="63636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5" name="Freeform 193">
                <a:extLst>
                  <a:ext uri="{FF2B5EF4-FFF2-40B4-BE49-F238E27FC236}">
                    <a16:creationId xmlns:a16="http://schemas.microsoft.com/office/drawing/2014/main" id="{BD3D5BA6-5506-A44A-941E-213F4EB9B39E}"/>
                  </a:ext>
                </a:extLst>
              </p:cNvPr>
              <p:cNvSpPr>
                <a:spLocks/>
              </p:cNvSpPr>
              <p:nvPr/>
            </p:nvSpPr>
            <p:spPr bwMode="auto">
              <a:xfrm>
                <a:off x="3474" y="3223"/>
                <a:ext cx="17" cy="502"/>
              </a:xfrm>
              <a:custGeom>
                <a:avLst/>
                <a:gdLst>
                  <a:gd name="T0" fmla="*/ 0 w 17"/>
                  <a:gd name="T1" fmla="*/ 496 h 502"/>
                  <a:gd name="T2" fmla="*/ 13 w 17"/>
                  <a:gd name="T3" fmla="*/ 501 h 502"/>
                  <a:gd name="T4" fmla="*/ 16 w 17"/>
                  <a:gd name="T5" fmla="*/ 3 h 502"/>
                  <a:gd name="T6" fmla="*/ 2 w 17"/>
                  <a:gd name="T7" fmla="*/ 0 h 502"/>
                  <a:gd name="T8" fmla="*/ 0 w 17"/>
                  <a:gd name="T9" fmla="*/ 496 h 502"/>
                  <a:gd name="T10" fmla="*/ 0 60000 65536"/>
                  <a:gd name="T11" fmla="*/ 0 60000 65536"/>
                  <a:gd name="T12" fmla="*/ 0 60000 65536"/>
                  <a:gd name="T13" fmla="*/ 0 60000 65536"/>
                  <a:gd name="T14" fmla="*/ 0 60000 65536"/>
                  <a:gd name="T15" fmla="*/ 0 w 17"/>
                  <a:gd name="T16" fmla="*/ 0 h 502"/>
                  <a:gd name="T17" fmla="*/ 17 w 17"/>
                  <a:gd name="T18" fmla="*/ 502 h 502"/>
                </a:gdLst>
                <a:ahLst/>
                <a:cxnLst>
                  <a:cxn ang="T10">
                    <a:pos x="T0" y="T1"/>
                  </a:cxn>
                  <a:cxn ang="T11">
                    <a:pos x="T2" y="T3"/>
                  </a:cxn>
                  <a:cxn ang="T12">
                    <a:pos x="T4" y="T5"/>
                  </a:cxn>
                  <a:cxn ang="T13">
                    <a:pos x="T6" y="T7"/>
                  </a:cxn>
                  <a:cxn ang="T14">
                    <a:pos x="T8" y="T9"/>
                  </a:cxn>
                </a:cxnLst>
                <a:rect l="T15" t="T16" r="T17" b="T18"/>
                <a:pathLst>
                  <a:path w="17" h="502">
                    <a:moveTo>
                      <a:pt x="0" y="496"/>
                    </a:moveTo>
                    <a:lnTo>
                      <a:pt x="13" y="501"/>
                    </a:lnTo>
                    <a:lnTo>
                      <a:pt x="16" y="3"/>
                    </a:lnTo>
                    <a:lnTo>
                      <a:pt x="2" y="0"/>
                    </a:lnTo>
                    <a:lnTo>
                      <a:pt x="0" y="496"/>
                    </a:lnTo>
                  </a:path>
                </a:pathLst>
              </a:custGeom>
              <a:solidFill>
                <a:srgbClr val="61616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6" name="Freeform 194">
                <a:extLst>
                  <a:ext uri="{FF2B5EF4-FFF2-40B4-BE49-F238E27FC236}">
                    <a16:creationId xmlns:a16="http://schemas.microsoft.com/office/drawing/2014/main" id="{FDE9AC70-6194-D44B-8AAC-B342FEEB323E}"/>
                  </a:ext>
                </a:extLst>
              </p:cNvPr>
              <p:cNvSpPr>
                <a:spLocks/>
              </p:cNvSpPr>
              <p:nvPr/>
            </p:nvSpPr>
            <p:spPr bwMode="auto">
              <a:xfrm>
                <a:off x="3481" y="3224"/>
                <a:ext cx="17" cy="504"/>
              </a:xfrm>
              <a:custGeom>
                <a:avLst/>
                <a:gdLst>
                  <a:gd name="T0" fmla="*/ 0 w 17"/>
                  <a:gd name="T1" fmla="*/ 497 h 504"/>
                  <a:gd name="T2" fmla="*/ 14 w 17"/>
                  <a:gd name="T3" fmla="*/ 503 h 504"/>
                  <a:gd name="T4" fmla="*/ 16 w 17"/>
                  <a:gd name="T5" fmla="*/ 3 h 504"/>
                  <a:gd name="T6" fmla="*/ 2 w 17"/>
                  <a:gd name="T7" fmla="*/ 0 h 504"/>
                  <a:gd name="T8" fmla="*/ 0 w 17"/>
                  <a:gd name="T9" fmla="*/ 497 h 504"/>
                  <a:gd name="T10" fmla="*/ 0 60000 65536"/>
                  <a:gd name="T11" fmla="*/ 0 60000 65536"/>
                  <a:gd name="T12" fmla="*/ 0 60000 65536"/>
                  <a:gd name="T13" fmla="*/ 0 60000 65536"/>
                  <a:gd name="T14" fmla="*/ 0 60000 65536"/>
                  <a:gd name="T15" fmla="*/ 0 w 17"/>
                  <a:gd name="T16" fmla="*/ 0 h 504"/>
                  <a:gd name="T17" fmla="*/ 17 w 17"/>
                  <a:gd name="T18" fmla="*/ 504 h 504"/>
                </a:gdLst>
                <a:ahLst/>
                <a:cxnLst>
                  <a:cxn ang="T10">
                    <a:pos x="T0" y="T1"/>
                  </a:cxn>
                  <a:cxn ang="T11">
                    <a:pos x="T2" y="T3"/>
                  </a:cxn>
                  <a:cxn ang="T12">
                    <a:pos x="T4" y="T5"/>
                  </a:cxn>
                  <a:cxn ang="T13">
                    <a:pos x="T6" y="T7"/>
                  </a:cxn>
                  <a:cxn ang="T14">
                    <a:pos x="T8" y="T9"/>
                  </a:cxn>
                </a:cxnLst>
                <a:rect l="T15" t="T16" r="T17" b="T18"/>
                <a:pathLst>
                  <a:path w="17" h="504">
                    <a:moveTo>
                      <a:pt x="0" y="497"/>
                    </a:moveTo>
                    <a:lnTo>
                      <a:pt x="14" y="503"/>
                    </a:lnTo>
                    <a:lnTo>
                      <a:pt x="16" y="3"/>
                    </a:lnTo>
                    <a:lnTo>
                      <a:pt x="2" y="0"/>
                    </a:lnTo>
                    <a:lnTo>
                      <a:pt x="0" y="497"/>
                    </a:lnTo>
                  </a:path>
                </a:pathLst>
              </a:custGeom>
              <a:solidFill>
                <a:srgbClr val="5E5E5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7" name="Freeform 195">
                <a:extLst>
                  <a:ext uri="{FF2B5EF4-FFF2-40B4-BE49-F238E27FC236}">
                    <a16:creationId xmlns:a16="http://schemas.microsoft.com/office/drawing/2014/main" id="{7698E1FA-C76E-7F4C-B09C-7C2BBDF3573E}"/>
                  </a:ext>
                </a:extLst>
              </p:cNvPr>
              <p:cNvSpPr>
                <a:spLocks/>
              </p:cNvSpPr>
              <p:nvPr/>
            </p:nvSpPr>
            <p:spPr bwMode="auto">
              <a:xfrm>
                <a:off x="3487" y="3226"/>
                <a:ext cx="17" cy="505"/>
              </a:xfrm>
              <a:custGeom>
                <a:avLst/>
                <a:gdLst>
                  <a:gd name="T0" fmla="*/ 0 w 17"/>
                  <a:gd name="T1" fmla="*/ 498 h 505"/>
                  <a:gd name="T2" fmla="*/ 14 w 17"/>
                  <a:gd name="T3" fmla="*/ 504 h 505"/>
                  <a:gd name="T4" fmla="*/ 16 w 17"/>
                  <a:gd name="T5" fmla="*/ 3 h 505"/>
                  <a:gd name="T6" fmla="*/ 2 w 17"/>
                  <a:gd name="T7" fmla="*/ 0 h 505"/>
                  <a:gd name="T8" fmla="*/ 0 w 17"/>
                  <a:gd name="T9" fmla="*/ 498 h 505"/>
                  <a:gd name="T10" fmla="*/ 0 60000 65536"/>
                  <a:gd name="T11" fmla="*/ 0 60000 65536"/>
                  <a:gd name="T12" fmla="*/ 0 60000 65536"/>
                  <a:gd name="T13" fmla="*/ 0 60000 65536"/>
                  <a:gd name="T14" fmla="*/ 0 60000 65536"/>
                  <a:gd name="T15" fmla="*/ 0 w 17"/>
                  <a:gd name="T16" fmla="*/ 0 h 505"/>
                  <a:gd name="T17" fmla="*/ 17 w 17"/>
                  <a:gd name="T18" fmla="*/ 505 h 505"/>
                </a:gdLst>
                <a:ahLst/>
                <a:cxnLst>
                  <a:cxn ang="T10">
                    <a:pos x="T0" y="T1"/>
                  </a:cxn>
                  <a:cxn ang="T11">
                    <a:pos x="T2" y="T3"/>
                  </a:cxn>
                  <a:cxn ang="T12">
                    <a:pos x="T4" y="T5"/>
                  </a:cxn>
                  <a:cxn ang="T13">
                    <a:pos x="T6" y="T7"/>
                  </a:cxn>
                  <a:cxn ang="T14">
                    <a:pos x="T8" y="T9"/>
                  </a:cxn>
                </a:cxnLst>
                <a:rect l="T15" t="T16" r="T17" b="T18"/>
                <a:pathLst>
                  <a:path w="17" h="505">
                    <a:moveTo>
                      <a:pt x="0" y="498"/>
                    </a:moveTo>
                    <a:lnTo>
                      <a:pt x="14" y="504"/>
                    </a:lnTo>
                    <a:lnTo>
                      <a:pt x="16" y="3"/>
                    </a:lnTo>
                    <a:lnTo>
                      <a:pt x="2" y="0"/>
                    </a:lnTo>
                    <a:lnTo>
                      <a:pt x="0" y="498"/>
                    </a:lnTo>
                  </a:path>
                </a:pathLst>
              </a:custGeom>
              <a:solidFill>
                <a:srgbClr val="5C5C5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8" name="Freeform 196">
                <a:extLst>
                  <a:ext uri="{FF2B5EF4-FFF2-40B4-BE49-F238E27FC236}">
                    <a16:creationId xmlns:a16="http://schemas.microsoft.com/office/drawing/2014/main" id="{30747525-6085-9941-A5F5-2251C13A8C6A}"/>
                  </a:ext>
                </a:extLst>
              </p:cNvPr>
              <p:cNvSpPr>
                <a:spLocks/>
              </p:cNvSpPr>
              <p:nvPr/>
            </p:nvSpPr>
            <p:spPr bwMode="auto">
              <a:xfrm>
                <a:off x="3494" y="3228"/>
                <a:ext cx="17" cy="506"/>
              </a:xfrm>
              <a:custGeom>
                <a:avLst/>
                <a:gdLst>
                  <a:gd name="T0" fmla="*/ 0 w 17"/>
                  <a:gd name="T1" fmla="*/ 499 h 506"/>
                  <a:gd name="T2" fmla="*/ 13 w 17"/>
                  <a:gd name="T3" fmla="*/ 505 h 506"/>
                  <a:gd name="T4" fmla="*/ 16 w 17"/>
                  <a:gd name="T5" fmla="*/ 3 h 506"/>
                  <a:gd name="T6" fmla="*/ 1 w 17"/>
                  <a:gd name="T7" fmla="*/ 0 h 506"/>
                  <a:gd name="T8" fmla="*/ 0 w 17"/>
                  <a:gd name="T9" fmla="*/ 499 h 506"/>
                  <a:gd name="T10" fmla="*/ 0 60000 65536"/>
                  <a:gd name="T11" fmla="*/ 0 60000 65536"/>
                  <a:gd name="T12" fmla="*/ 0 60000 65536"/>
                  <a:gd name="T13" fmla="*/ 0 60000 65536"/>
                  <a:gd name="T14" fmla="*/ 0 60000 65536"/>
                  <a:gd name="T15" fmla="*/ 0 w 17"/>
                  <a:gd name="T16" fmla="*/ 0 h 506"/>
                  <a:gd name="T17" fmla="*/ 17 w 17"/>
                  <a:gd name="T18" fmla="*/ 506 h 506"/>
                </a:gdLst>
                <a:ahLst/>
                <a:cxnLst>
                  <a:cxn ang="T10">
                    <a:pos x="T0" y="T1"/>
                  </a:cxn>
                  <a:cxn ang="T11">
                    <a:pos x="T2" y="T3"/>
                  </a:cxn>
                  <a:cxn ang="T12">
                    <a:pos x="T4" y="T5"/>
                  </a:cxn>
                  <a:cxn ang="T13">
                    <a:pos x="T6" y="T7"/>
                  </a:cxn>
                  <a:cxn ang="T14">
                    <a:pos x="T8" y="T9"/>
                  </a:cxn>
                </a:cxnLst>
                <a:rect l="T15" t="T16" r="T17" b="T18"/>
                <a:pathLst>
                  <a:path w="17" h="506">
                    <a:moveTo>
                      <a:pt x="0" y="499"/>
                    </a:moveTo>
                    <a:lnTo>
                      <a:pt x="13" y="505"/>
                    </a:lnTo>
                    <a:lnTo>
                      <a:pt x="16" y="3"/>
                    </a:lnTo>
                    <a:lnTo>
                      <a:pt x="1" y="0"/>
                    </a:lnTo>
                    <a:lnTo>
                      <a:pt x="0" y="499"/>
                    </a:lnTo>
                  </a:path>
                </a:pathLst>
              </a:custGeom>
              <a:solidFill>
                <a:srgbClr val="59595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89" name="Freeform 197">
                <a:extLst>
                  <a:ext uri="{FF2B5EF4-FFF2-40B4-BE49-F238E27FC236}">
                    <a16:creationId xmlns:a16="http://schemas.microsoft.com/office/drawing/2014/main" id="{55D5336A-2AE1-0247-81D5-517DB78FD377}"/>
                  </a:ext>
                </a:extLst>
              </p:cNvPr>
              <p:cNvSpPr>
                <a:spLocks/>
              </p:cNvSpPr>
              <p:nvPr/>
            </p:nvSpPr>
            <p:spPr bwMode="auto">
              <a:xfrm>
                <a:off x="3498" y="3229"/>
                <a:ext cx="17" cy="507"/>
              </a:xfrm>
              <a:custGeom>
                <a:avLst/>
                <a:gdLst>
                  <a:gd name="T0" fmla="*/ 0 w 17"/>
                  <a:gd name="T1" fmla="*/ 500 h 507"/>
                  <a:gd name="T2" fmla="*/ 14 w 17"/>
                  <a:gd name="T3" fmla="*/ 506 h 507"/>
                  <a:gd name="T4" fmla="*/ 16 w 17"/>
                  <a:gd name="T5" fmla="*/ 3 h 507"/>
                  <a:gd name="T6" fmla="*/ 1 w 17"/>
                  <a:gd name="T7" fmla="*/ 0 h 507"/>
                  <a:gd name="T8" fmla="*/ 0 w 17"/>
                  <a:gd name="T9" fmla="*/ 500 h 507"/>
                  <a:gd name="T10" fmla="*/ 0 60000 65536"/>
                  <a:gd name="T11" fmla="*/ 0 60000 65536"/>
                  <a:gd name="T12" fmla="*/ 0 60000 65536"/>
                  <a:gd name="T13" fmla="*/ 0 60000 65536"/>
                  <a:gd name="T14" fmla="*/ 0 60000 65536"/>
                  <a:gd name="T15" fmla="*/ 0 w 17"/>
                  <a:gd name="T16" fmla="*/ 0 h 507"/>
                  <a:gd name="T17" fmla="*/ 17 w 17"/>
                  <a:gd name="T18" fmla="*/ 507 h 507"/>
                </a:gdLst>
                <a:ahLst/>
                <a:cxnLst>
                  <a:cxn ang="T10">
                    <a:pos x="T0" y="T1"/>
                  </a:cxn>
                  <a:cxn ang="T11">
                    <a:pos x="T2" y="T3"/>
                  </a:cxn>
                  <a:cxn ang="T12">
                    <a:pos x="T4" y="T5"/>
                  </a:cxn>
                  <a:cxn ang="T13">
                    <a:pos x="T6" y="T7"/>
                  </a:cxn>
                  <a:cxn ang="T14">
                    <a:pos x="T8" y="T9"/>
                  </a:cxn>
                </a:cxnLst>
                <a:rect l="T15" t="T16" r="T17" b="T18"/>
                <a:pathLst>
                  <a:path w="17" h="507">
                    <a:moveTo>
                      <a:pt x="0" y="500"/>
                    </a:moveTo>
                    <a:lnTo>
                      <a:pt x="14" y="506"/>
                    </a:lnTo>
                    <a:lnTo>
                      <a:pt x="16" y="3"/>
                    </a:lnTo>
                    <a:lnTo>
                      <a:pt x="1" y="0"/>
                    </a:lnTo>
                    <a:lnTo>
                      <a:pt x="0" y="500"/>
                    </a:lnTo>
                  </a:path>
                </a:pathLst>
              </a:custGeom>
              <a:solidFill>
                <a:srgbClr val="5757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0" name="Freeform 198">
                <a:extLst>
                  <a:ext uri="{FF2B5EF4-FFF2-40B4-BE49-F238E27FC236}">
                    <a16:creationId xmlns:a16="http://schemas.microsoft.com/office/drawing/2014/main" id="{874FE10A-60B5-5148-B93F-23CC837A86D2}"/>
                  </a:ext>
                </a:extLst>
              </p:cNvPr>
              <p:cNvSpPr>
                <a:spLocks/>
              </p:cNvSpPr>
              <p:nvPr/>
            </p:nvSpPr>
            <p:spPr bwMode="auto">
              <a:xfrm>
                <a:off x="3506" y="3231"/>
                <a:ext cx="17" cy="508"/>
              </a:xfrm>
              <a:custGeom>
                <a:avLst/>
                <a:gdLst>
                  <a:gd name="T0" fmla="*/ 0 w 17"/>
                  <a:gd name="T1" fmla="*/ 502 h 508"/>
                  <a:gd name="T2" fmla="*/ 13 w 17"/>
                  <a:gd name="T3" fmla="*/ 507 h 508"/>
                  <a:gd name="T4" fmla="*/ 16 w 17"/>
                  <a:gd name="T5" fmla="*/ 3 h 508"/>
                  <a:gd name="T6" fmla="*/ 2 w 17"/>
                  <a:gd name="T7" fmla="*/ 0 h 508"/>
                  <a:gd name="T8" fmla="*/ 0 w 17"/>
                  <a:gd name="T9" fmla="*/ 502 h 508"/>
                  <a:gd name="T10" fmla="*/ 0 60000 65536"/>
                  <a:gd name="T11" fmla="*/ 0 60000 65536"/>
                  <a:gd name="T12" fmla="*/ 0 60000 65536"/>
                  <a:gd name="T13" fmla="*/ 0 60000 65536"/>
                  <a:gd name="T14" fmla="*/ 0 60000 65536"/>
                  <a:gd name="T15" fmla="*/ 0 w 17"/>
                  <a:gd name="T16" fmla="*/ 0 h 508"/>
                  <a:gd name="T17" fmla="*/ 17 w 17"/>
                  <a:gd name="T18" fmla="*/ 508 h 508"/>
                </a:gdLst>
                <a:ahLst/>
                <a:cxnLst>
                  <a:cxn ang="T10">
                    <a:pos x="T0" y="T1"/>
                  </a:cxn>
                  <a:cxn ang="T11">
                    <a:pos x="T2" y="T3"/>
                  </a:cxn>
                  <a:cxn ang="T12">
                    <a:pos x="T4" y="T5"/>
                  </a:cxn>
                  <a:cxn ang="T13">
                    <a:pos x="T6" y="T7"/>
                  </a:cxn>
                  <a:cxn ang="T14">
                    <a:pos x="T8" y="T9"/>
                  </a:cxn>
                </a:cxnLst>
                <a:rect l="T15" t="T16" r="T17" b="T18"/>
                <a:pathLst>
                  <a:path w="17" h="508">
                    <a:moveTo>
                      <a:pt x="0" y="502"/>
                    </a:moveTo>
                    <a:lnTo>
                      <a:pt x="13" y="507"/>
                    </a:lnTo>
                    <a:lnTo>
                      <a:pt x="16" y="3"/>
                    </a:lnTo>
                    <a:lnTo>
                      <a:pt x="2" y="0"/>
                    </a:lnTo>
                    <a:lnTo>
                      <a:pt x="0" y="502"/>
                    </a:lnTo>
                  </a:path>
                </a:pathLst>
              </a:custGeom>
              <a:solidFill>
                <a:srgbClr val="54545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1" name="Freeform 199">
                <a:extLst>
                  <a:ext uri="{FF2B5EF4-FFF2-40B4-BE49-F238E27FC236}">
                    <a16:creationId xmlns:a16="http://schemas.microsoft.com/office/drawing/2014/main" id="{1152E27D-BFFC-284E-A1E3-236E254358FC}"/>
                  </a:ext>
                </a:extLst>
              </p:cNvPr>
              <p:cNvSpPr>
                <a:spLocks/>
              </p:cNvSpPr>
              <p:nvPr/>
            </p:nvSpPr>
            <p:spPr bwMode="auto">
              <a:xfrm>
                <a:off x="3512" y="3232"/>
                <a:ext cx="17" cy="509"/>
              </a:xfrm>
              <a:custGeom>
                <a:avLst/>
                <a:gdLst>
                  <a:gd name="T0" fmla="*/ 0 w 17"/>
                  <a:gd name="T1" fmla="*/ 503 h 509"/>
                  <a:gd name="T2" fmla="*/ 14 w 17"/>
                  <a:gd name="T3" fmla="*/ 508 h 509"/>
                  <a:gd name="T4" fmla="*/ 16 w 17"/>
                  <a:gd name="T5" fmla="*/ 3 h 509"/>
                  <a:gd name="T6" fmla="*/ 1 w 17"/>
                  <a:gd name="T7" fmla="*/ 0 h 509"/>
                  <a:gd name="T8" fmla="*/ 0 w 17"/>
                  <a:gd name="T9" fmla="*/ 503 h 509"/>
                  <a:gd name="T10" fmla="*/ 0 60000 65536"/>
                  <a:gd name="T11" fmla="*/ 0 60000 65536"/>
                  <a:gd name="T12" fmla="*/ 0 60000 65536"/>
                  <a:gd name="T13" fmla="*/ 0 60000 65536"/>
                  <a:gd name="T14" fmla="*/ 0 60000 65536"/>
                  <a:gd name="T15" fmla="*/ 0 w 17"/>
                  <a:gd name="T16" fmla="*/ 0 h 509"/>
                  <a:gd name="T17" fmla="*/ 17 w 17"/>
                  <a:gd name="T18" fmla="*/ 509 h 509"/>
                </a:gdLst>
                <a:ahLst/>
                <a:cxnLst>
                  <a:cxn ang="T10">
                    <a:pos x="T0" y="T1"/>
                  </a:cxn>
                  <a:cxn ang="T11">
                    <a:pos x="T2" y="T3"/>
                  </a:cxn>
                  <a:cxn ang="T12">
                    <a:pos x="T4" y="T5"/>
                  </a:cxn>
                  <a:cxn ang="T13">
                    <a:pos x="T6" y="T7"/>
                  </a:cxn>
                  <a:cxn ang="T14">
                    <a:pos x="T8" y="T9"/>
                  </a:cxn>
                </a:cxnLst>
                <a:rect l="T15" t="T16" r="T17" b="T18"/>
                <a:pathLst>
                  <a:path w="17" h="509">
                    <a:moveTo>
                      <a:pt x="0" y="503"/>
                    </a:moveTo>
                    <a:lnTo>
                      <a:pt x="14" y="508"/>
                    </a:lnTo>
                    <a:lnTo>
                      <a:pt x="16" y="3"/>
                    </a:lnTo>
                    <a:lnTo>
                      <a:pt x="1" y="0"/>
                    </a:lnTo>
                    <a:lnTo>
                      <a:pt x="0" y="503"/>
                    </a:lnTo>
                  </a:path>
                </a:pathLst>
              </a:custGeom>
              <a:solidFill>
                <a:srgbClr val="52525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2" name="Freeform 200">
                <a:extLst>
                  <a:ext uri="{FF2B5EF4-FFF2-40B4-BE49-F238E27FC236}">
                    <a16:creationId xmlns:a16="http://schemas.microsoft.com/office/drawing/2014/main" id="{D88D8129-AB47-D143-A5FC-0943A20DBC83}"/>
                  </a:ext>
                </a:extLst>
              </p:cNvPr>
              <p:cNvSpPr>
                <a:spLocks/>
              </p:cNvSpPr>
              <p:nvPr/>
            </p:nvSpPr>
            <p:spPr bwMode="auto">
              <a:xfrm>
                <a:off x="3518" y="3234"/>
                <a:ext cx="17" cy="509"/>
              </a:xfrm>
              <a:custGeom>
                <a:avLst/>
                <a:gdLst>
                  <a:gd name="T0" fmla="*/ 0 w 17"/>
                  <a:gd name="T1" fmla="*/ 503 h 509"/>
                  <a:gd name="T2" fmla="*/ 13 w 17"/>
                  <a:gd name="T3" fmla="*/ 508 h 509"/>
                  <a:gd name="T4" fmla="*/ 16 w 17"/>
                  <a:gd name="T5" fmla="*/ 2 h 509"/>
                  <a:gd name="T6" fmla="*/ 3 w 17"/>
                  <a:gd name="T7" fmla="*/ 0 h 509"/>
                  <a:gd name="T8" fmla="*/ 0 w 17"/>
                  <a:gd name="T9" fmla="*/ 503 h 509"/>
                  <a:gd name="T10" fmla="*/ 0 60000 65536"/>
                  <a:gd name="T11" fmla="*/ 0 60000 65536"/>
                  <a:gd name="T12" fmla="*/ 0 60000 65536"/>
                  <a:gd name="T13" fmla="*/ 0 60000 65536"/>
                  <a:gd name="T14" fmla="*/ 0 60000 65536"/>
                  <a:gd name="T15" fmla="*/ 0 w 17"/>
                  <a:gd name="T16" fmla="*/ 0 h 509"/>
                  <a:gd name="T17" fmla="*/ 17 w 17"/>
                  <a:gd name="T18" fmla="*/ 509 h 509"/>
                </a:gdLst>
                <a:ahLst/>
                <a:cxnLst>
                  <a:cxn ang="T10">
                    <a:pos x="T0" y="T1"/>
                  </a:cxn>
                  <a:cxn ang="T11">
                    <a:pos x="T2" y="T3"/>
                  </a:cxn>
                  <a:cxn ang="T12">
                    <a:pos x="T4" y="T5"/>
                  </a:cxn>
                  <a:cxn ang="T13">
                    <a:pos x="T6" y="T7"/>
                  </a:cxn>
                  <a:cxn ang="T14">
                    <a:pos x="T8" y="T9"/>
                  </a:cxn>
                </a:cxnLst>
                <a:rect l="T15" t="T16" r="T17" b="T18"/>
                <a:pathLst>
                  <a:path w="17" h="509">
                    <a:moveTo>
                      <a:pt x="0" y="503"/>
                    </a:moveTo>
                    <a:lnTo>
                      <a:pt x="13" y="508"/>
                    </a:lnTo>
                    <a:lnTo>
                      <a:pt x="16" y="2"/>
                    </a:lnTo>
                    <a:lnTo>
                      <a:pt x="3" y="0"/>
                    </a:lnTo>
                    <a:lnTo>
                      <a:pt x="0" y="503"/>
                    </a:lnTo>
                  </a:path>
                </a:pathLst>
              </a:custGeom>
              <a:solidFill>
                <a:srgbClr val="4F4F4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3" name="Freeform 201">
                <a:extLst>
                  <a:ext uri="{FF2B5EF4-FFF2-40B4-BE49-F238E27FC236}">
                    <a16:creationId xmlns:a16="http://schemas.microsoft.com/office/drawing/2014/main" id="{D5BBD162-CF7F-7A4C-BC4A-196D05878A97}"/>
                  </a:ext>
                </a:extLst>
              </p:cNvPr>
              <p:cNvSpPr>
                <a:spLocks/>
              </p:cNvSpPr>
              <p:nvPr/>
            </p:nvSpPr>
            <p:spPr bwMode="auto">
              <a:xfrm>
                <a:off x="3523" y="3236"/>
                <a:ext cx="17" cy="507"/>
              </a:xfrm>
              <a:custGeom>
                <a:avLst/>
                <a:gdLst>
                  <a:gd name="T0" fmla="*/ 0 w 17"/>
                  <a:gd name="T1" fmla="*/ 504 h 507"/>
                  <a:gd name="T2" fmla="*/ 11 w 17"/>
                  <a:gd name="T3" fmla="*/ 506 h 507"/>
                  <a:gd name="T4" fmla="*/ 16 w 17"/>
                  <a:gd name="T5" fmla="*/ 0 h 507"/>
                  <a:gd name="T6" fmla="*/ 4 w 17"/>
                  <a:gd name="T7" fmla="*/ 0 h 507"/>
                  <a:gd name="T8" fmla="*/ 0 w 17"/>
                  <a:gd name="T9" fmla="*/ 504 h 507"/>
                  <a:gd name="T10" fmla="*/ 0 60000 65536"/>
                  <a:gd name="T11" fmla="*/ 0 60000 65536"/>
                  <a:gd name="T12" fmla="*/ 0 60000 65536"/>
                  <a:gd name="T13" fmla="*/ 0 60000 65536"/>
                  <a:gd name="T14" fmla="*/ 0 60000 65536"/>
                  <a:gd name="T15" fmla="*/ 0 w 17"/>
                  <a:gd name="T16" fmla="*/ 0 h 507"/>
                  <a:gd name="T17" fmla="*/ 17 w 17"/>
                  <a:gd name="T18" fmla="*/ 507 h 507"/>
                </a:gdLst>
                <a:ahLst/>
                <a:cxnLst>
                  <a:cxn ang="T10">
                    <a:pos x="T0" y="T1"/>
                  </a:cxn>
                  <a:cxn ang="T11">
                    <a:pos x="T2" y="T3"/>
                  </a:cxn>
                  <a:cxn ang="T12">
                    <a:pos x="T4" y="T5"/>
                  </a:cxn>
                  <a:cxn ang="T13">
                    <a:pos x="T6" y="T7"/>
                  </a:cxn>
                  <a:cxn ang="T14">
                    <a:pos x="T8" y="T9"/>
                  </a:cxn>
                </a:cxnLst>
                <a:rect l="T15" t="T16" r="T17" b="T18"/>
                <a:pathLst>
                  <a:path w="17" h="507">
                    <a:moveTo>
                      <a:pt x="0" y="504"/>
                    </a:moveTo>
                    <a:lnTo>
                      <a:pt x="11" y="506"/>
                    </a:lnTo>
                    <a:lnTo>
                      <a:pt x="16" y="0"/>
                    </a:lnTo>
                    <a:lnTo>
                      <a:pt x="4" y="0"/>
                    </a:lnTo>
                    <a:lnTo>
                      <a:pt x="0" y="504"/>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4" name="Freeform 202">
                <a:extLst>
                  <a:ext uri="{FF2B5EF4-FFF2-40B4-BE49-F238E27FC236}">
                    <a16:creationId xmlns:a16="http://schemas.microsoft.com/office/drawing/2014/main" id="{D72D4726-BD9A-FA4F-9E11-4D25C8130347}"/>
                  </a:ext>
                </a:extLst>
              </p:cNvPr>
              <p:cNvSpPr>
                <a:spLocks/>
              </p:cNvSpPr>
              <p:nvPr/>
            </p:nvSpPr>
            <p:spPr bwMode="auto">
              <a:xfrm>
                <a:off x="3226" y="3157"/>
                <a:ext cx="305" cy="586"/>
              </a:xfrm>
              <a:custGeom>
                <a:avLst/>
                <a:gdLst>
                  <a:gd name="T0" fmla="*/ 302 w 305"/>
                  <a:gd name="T1" fmla="*/ 585 h 586"/>
                  <a:gd name="T2" fmla="*/ 8 w 305"/>
                  <a:gd name="T3" fmla="*/ 457 h 586"/>
                  <a:gd name="T4" fmla="*/ 0 w 305"/>
                  <a:gd name="T5" fmla="*/ 0 h 586"/>
                  <a:gd name="T6" fmla="*/ 304 w 305"/>
                  <a:gd name="T7" fmla="*/ 79 h 586"/>
                  <a:gd name="T8" fmla="*/ 302 w 305"/>
                  <a:gd name="T9" fmla="*/ 585 h 586"/>
                  <a:gd name="T10" fmla="*/ 0 60000 65536"/>
                  <a:gd name="T11" fmla="*/ 0 60000 65536"/>
                  <a:gd name="T12" fmla="*/ 0 60000 65536"/>
                  <a:gd name="T13" fmla="*/ 0 60000 65536"/>
                  <a:gd name="T14" fmla="*/ 0 60000 65536"/>
                  <a:gd name="T15" fmla="*/ 0 w 305"/>
                  <a:gd name="T16" fmla="*/ 0 h 586"/>
                  <a:gd name="T17" fmla="*/ 305 w 305"/>
                  <a:gd name="T18" fmla="*/ 586 h 586"/>
                </a:gdLst>
                <a:ahLst/>
                <a:cxnLst>
                  <a:cxn ang="T10">
                    <a:pos x="T0" y="T1"/>
                  </a:cxn>
                  <a:cxn ang="T11">
                    <a:pos x="T2" y="T3"/>
                  </a:cxn>
                  <a:cxn ang="T12">
                    <a:pos x="T4" y="T5"/>
                  </a:cxn>
                  <a:cxn ang="T13">
                    <a:pos x="T6" y="T7"/>
                  </a:cxn>
                  <a:cxn ang="T14">
                    <a:pos x="T8" y="T9"/>
                  </a:cxn>
                </a:cxnLst>
                <a:rect l="T15" t="T16" r="T17" b="T18"/>
                <a:pathLst>
                  <a:path w="305" h="586">
                    <a:moveTo>
                      <a:pt x="302" y="585"/>
                    </a:moveTo>
                    <a:lnTo>
                      <a:pt x="8" y="457"/>
                    </a:lnTo>
                    <a:lnTo>
                      <a:pt x="0" y="0"/>
                    </a:lnTo>
                    <a:lnTo>
                      <a:pt x="304" y="79"/>
                    </a:lnTo>
                    <a:lnTo>
                      <a:pt x="302" y="58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95" name="Freeform 203">
                <a:extLst>
                  <a:ext uri="{FF2B5EF4-FFF2-40B4-BE49-F238E27FC236}">
                    <a16:creationId xmlns:a16="http://schemas.microsoft.com/office/drawing/2014/main" id="{99A027BB-F061-544F-8C8C-590EE9FBD2E9}"/>
                  </a:ext>
                </a:extLst>
              </p:cNvPr>
              <p:cNvSpPr>
                <a:spLocks/>
              </p:cNvSpPr>
              <p:nvPr/>
            </p:nvSpPr>
            <p:spPr bwMode="auto">
              <a:xfrm>
                <a:off x="3528" y="3170"/>
                <a:ext cx="383" cy="573"/>
              </a:xfrm>
              <a:custGeom>
                <a:avLst/>
                <a:gdLst>
                  <a:gd name="T0" fmla="*/ 1 w 383"/>
                  <a:gd name="T1" fmla="*/ 66 h 573"/>
                  <a:gd name="T2" fmla="*/ 382 w 383"/>
                  <a:gd name="T3" fmla="*/ 0 h 573"/>
                  <a:gd name="T4" fmla="*/ 366 w 383"/>
                  <a:gd name="T5" fmla="*/ 467 h 573"/>
                  <a:gd name="T6" fmla="*/ 0 w 383"/>
                  <a:gd name="T7" fmla="*/ 572 h 573"/>
                  <a:gd name="T8" fmla="*/ 1 w 383"/>
                  <a:gd name="T9" fmla="*/ 66 h 573"/>
                  <a:gd name="T10" fmla="*/ 0 60000 65536"/>
                  <a:gd name="T11" fmla="*/ 0 60000 65536"/>
                  <a:gd name="T12" fmla="*/ 0 60000 65536"/>
                  <a:gd name="T13" fmla="*/ 0 60000 65536"/>
                  <a:gd name="T14" fmla="*/ 0 60000 65536"/>
                  <a:gd name="T15" fmla="*/ 0 w 383"/>
                  <a:gd name="T16" fmla="*/ 0 h 573"/>
                  <a:gd name="T17" fmla="*/ 383 w 383"/>
                  <a:gd name="T18" fmla="*/ 573 h 573"/>
                </a:gdLst>
                <a:ahLst/>
                <a:cxnLst>
                  <a:cxn ang="T10">
                    <a:pos x="T0" y="T1"/>
                  </a:cxn>
                  <a:cxn ang="T11">
                    <a:pos x="T2" y="T3"/>
                  </a:cxn>
                  <a:cxn ang="T12">
                    <a:pos x="T4" y="T5"/>
                  </a:cxn>
                  <a:cxn ang="T13">
                    <a:pos x="T6" y="T7"/>
                  </a:cxn>
                  <a:cxn ang="T14">
                    <a:pos x="T8" y="T9"/>
                  </a:cxn>
                </a:cxnLst>
                <a:rect l="T15" t="T16" r="T17" b="T18"/>
                <a:pathLst>
                  <a:path w="383" h="573">
                    <a:moveTo>
                      <a:pt x="1" y="66"/>
                    </a:moveTo>
                    <a:lnTo>
                      <a:pt x="382" y="0"/>
                    </a:lnTo>
                    <a:lnTo>
                      <a:pt x="366" y="467"/>
                    </a:lnTo>
                    <a:lnTo>
                      <a:pt x="0" y="572"/>
                    </a:lnTo>
                    <a:lnTo>
                      <a:pt x="1" y="66"/>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6" name="Freeform 204">
                <a:extLst>
                  <a:ext uri="{FF2B5EF4-FFF2-40B4-BE49-F238E27FC236}">
                    <a16:creationId xmlns:a16="http://schemas.microsoft.com/office/drawing/2014/main" id="{90834D35-285A-2742-A536-69200B64D8C4}"/>
                  </a:ext>
                </a:extLst>
              </p:cNvPr>
              <p:cNvSpPr>
                <a:spLocks/>
              </p:cNvSpPr>
              <p:nvPr/>
            </p:nvSpPr>
            <p:spPr bwMode="auto">
              <a:xfrm>
                <a:off x="3528" y="3170"/>
                <a:ext cx="383" cy="573"/>
              </a:xfrm>
              <a:custGeom>
                <a:avLst/>
                <a:gdLst>
                  <a:gd name="T0" fmla="*/ 1 w 383"/>
                  <a:gd name="T1" fmla="*/ 66 h 573"/>
                  <a:gd name="T2" fmla="*/ 382 w 383"/>
                  <a:gd name="T3" fmla="*/ 0 h 573"/>
                  <a:gd name="T4" fmla="*/ 366 w 383"/>
                  <a:gd name="T5" fmla="*/ 467 h 573"/>
                  <a:gd name="T6" fmla="*/ 0 w 383"/>
                  <a:gd name="T7" fmla="*/ 572 h 573"/>
                  <a:gd name="T8" fmla="*/ 1 w 383"/>
                  <a:gd name="T9" fmla="*/ 66 h 573"/>
                  <a:gd name="T10" fmla="*/ 0 60000 65536"/>
                  <a:gd name="T11" fmla="*/ 0 60000 65536"/>
                  <a:gd name="T12" fmla="*/ 0 60000 65536"/>
                  <a:gd name="T13" fmla="*/ 0 60000 65536"/>
                  <a:gd name="T14" fmla="*/ 0 60000 65536"/>
                  <a:gd name="T15" fmla="*/ 0 w 383"/>
                  <a:gd name="T16" fmla="*/ 0 h 573"/>
                  <a:gd name="T17" fmla="*/ 383 w 383"/>
                  <a:gd name="T18" fmla="*/ 573 h 573"/>
                </a:gdLst>
                <a:ahLst/>
                <a:cxnLst>
                  <a:cxn ang="T10">
                    <a:pos x="T0" y="T1"/>
                  </a:cxn>
                  <a:cxn ang="T11">
                    <a:pos x="T2" y="T3"/>
                  </a:cxn>
                  <a:cxn ang="T12">
                    <a:pos x="T4" y="T5"/>
                  </a:cxn>
                  <a:cxn ang="T13">
                    <a:pos x="T6" y="T7"/>
                  </a:cxn>
                  <a:cxn ang="T14">
                    <a:pos x="T8" y="T9"/>
                  </a:cxn>
                </a:cxnLst>
                <a:rect l="T15" t="T16" r="T17" b="T18"/>
                <a:pathLst>
                  <a:path w="383" h="573">
                    <a:moveTo>
                      <a:pt x="1" y="66"/>
                    </a:moveTo>
                    <a:lnTo>
                      <a:pt x="382" y="0"/>
                    </a:lnTo>
                    <a:lnTo>
                      <a:pt x="366" y="467"/>
                    </a:lnTo>
                    <a:lnTo>
                      <a:pt x="0" y="572"/>
                    </a:lnTo>
                    <a:lnTo>
                      <a:pt x="1" y="6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97" name="Freeform 205">
                <a:extLst>
                  <a:ext uri="{FF2B5EF4-FFF2-40B4-BE49-F238E27FC236}">
                    <a16:creationId xmlns:a16="http://schemas.microsoft.com/office/drawing/2014/main" id="{8A5FE033-2E5C-1A42-ABA1-59D3D6996537}"/>
                  </a:ext>
                </a:extLst>
              </p:cNvPr>
              <p:cNvSpPr>
                <a:spLocks/>
              </p:cNvSpPr>
              <p:nvPr/>
            </p:nvSpPr>
            <p:spPr bwMode="auto">
              <a:xfrm>
                <a:off x="3224" y="3155"/>
                <a:ext cx="306" cy="85"/>
              </a:xfrm>
              <a:custGeom>
                <a:avLst/>
                <a:gdLst>
                  <a:gd name="T0" fmla="*/ 304 w 306"/>
                  <a:gd name="T1" fmla="*/ 81 h 85"/>
                  <a:gd name="T2" fmla="*/ 305 w 306"/>
                  <a:gd name="T3" fmla="*/ 79 h 85"/>
                  <a:gd name="T4" fmla="*/ 0 w 306"/>
                  <a:gd name="T5" fmla="*/ 0 h 85"/>
                  <a:gd name="T6" fmla="*/ 0 w 306"/>
                  <a:gd name="T7" fmla="*/ 4 h 85"/>
                  <a:gd name="T8" fmla="*/ 304 w 306"/>
                  <a:gd name="T9" fmla="*/ 84 h 85"/>
                  <a:gd name="T10" fmla="*/ 304 w 306"/>
                  <a:gd name="T11" fmla="*/ 81 h 85"/>
                  <a:gd name="T12" fmla="*/ 0 60000 65536"/>
                  <a:gd name="T13" fmla="*/ 0 60000 65536"/>
                  <a:gd name="T14" fmla="*/ 0 60000 65536"/>
                  <a:gd name="T15" fmla="*/ 0 60000 65536"/>
                  <a:gd name="T16" fmla="*/ 0 60000 65536"/>
                  <a:gd name="T17" fmla="*/ 0 60000 65536"/>
                  <a:gd name="T18" fmla="*/ 0 w 306"/>
                  <a:gd name="T19" fmla="*/ 0 h 85"/>
                  <a:gd name="T20" fmla="*/ 306 w 306"/>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306" h="85">
                    <a:moveTo>
                      <a:pt x="304" y="81"/>
                    </a:moveTo>
                    <a:lnTo>
                      <a:pt x="305" y="79"/>
                    </a:lnTo>
                    <a:lnTo>
                      <a:pt x="0" y="0"/>
                    </a:lnTo>
                    <a:lnTo>
                      <a:pt x="0" y="4"/>
                    </a:lnTo>
                    <a:lnTo>
                      <a:pt x="304" y="84"/>
                    </a:lnTo>
                    <a:lnTo>
                      <a:pt x="304" y="8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8" name="Freeform 206">
                <a:extLst>
                  <a:ext uri="{FF2B5EF4-FFF2-40B4-BE49-F238E27FC236}">
                    <a16:creationId xmlns:a16="http://schemas.microsoft.com/office/drawing/2014/main" id="{4B5E4B0D-9AE7-B74A-8881-A520D2E0A660}"/>
                  </a:ext>
                </a:extLst>
              </p:cNvPr>
              <p:cNvSpPr>
                <a:spLocks/>
              </p:cNvSpPr>
              <p:nvPr/>
            </p:nvSpPr>
            <p:spPr bwMode="auto">
              <a:xfrm>
                <a:off x="3227" y="3252"/>
                <a:ext cx="306" cy="87"/>
              </a:xfrm>
              <a:custGeom>
                <a:avLst/>
                <a:gdLst>
                  <a:gd name="T0" fmla="*/ 304 w 306"/>
                  <a:gd name="T1" fmla="*/ 83 h 87"/>
                  <a:gd name="T2" fmla="*/ 305 w 306"/>
                  <a:gd name="T3" fmla="*/ 81 h 87"/>
                  <a:gd name="T4" fmla="*/ 1 w 306"/>
                  <a:gd name="T5" fmla="*/ 0 h 87"/>
                  <a:gd name="T6" fmla="*/ 0 w 306"/>
                  <a:gd name="T7" fmla="*/ 4 h 87"/>
                  <a:gd name="T8" fmla="*/ 303 w 306"/>
                  <a:gd name="T9" fmla="*/ 86 h 87"/>
                  <a:gd name="T10" fmla="*/ 304 w 306"/>
                  <a:gd name="T11" fmla="*/ 83 h 87"/>
                  <a:gd name="T12" fmla="*/ 0 60000 65536"/>
                  <a:gd name="T13" fmla="*/ 0 60000 65536"/>
                  <a:gd name="T14" fmla="*/ 0 60000 65536"/>
                  <a:gd name="T15" fmla="*/ 0 60000 65536"/>
                  <a:gd name="T16" fmla="*/ 0 60000 65536"/>
                  <a:gd name="T17" fmla="*/ 0 60000 65536"/>
                  <a:gd name="T18" fmla="*/ 0 w 306"/>
                  <a:gd name="T19" fmla="*/ 0 h 87"/>
                  <a:gd name="T20" fmla="*/ 306 w 306"/>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306" h="87">
                    <a:moveTo>
                      <a:pt x="304" y="83"/>
                    </a:moveTo>
                    <a:lnTo>
                      <a:pt x="305" y="81"/>
                    </a:lnTo>
                    <a:lnTo>
                      <a:pt x="1" y="0"/>
                    </a:lnTo>
                    <a:lnTo>
                      <a:pt x="0" y="4"/>
                    </a:lnTo>
                    <a:lnTo>
                      <a:pt x="303" y="86"/>
                    </a:lnTo>
                    <a:lnTo>
                      <a:pt x="304" y="83"/>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199" name="Freeform 207">
                <a:extLst>
                  <a:ext uri="{FF2B5EF4-FFF2-40B4-BE49-F238E27FC236}">
                    <a16:creationId xmlns:a16="http://schemas.microsoft.com/office/drawing/2014/main" id="{A8A6D889-A91F-6A4B-81B5-A5B3AB4D02CE}"/>
                  </a:ext>
                </a:extLst>
              </p:cNvPr>
              <p:cNvSpPr>
                <a:spLocks/>
              </p:cNvSpPr>
              <p:nvPr/>
            </p:nvSpPr>
            <p:spPr bwMode="auto">
              <a:xfrm>
                <a:off x="3230" y="3339"/>
                <a:ext cx="301" cy="99"/>
              </a:xfrm>
              <a:custGeom>
                <a:avLst/>
                <a:gdLst>
                  <a:gd name="T0" fmla="*/ 299 w 301"/>
                  <a:gd name="T1" fmla="*/ 95 h 99"/>
                  <a:gd name="T2" fmla="*/ 300 w 301"/>
                  <a:gd name="T3" fmla="*/ 93 h 99"/>
                  <a:gd name="T4" fmla="*/ 0 w 301"/>
                  <a:gd name="T5" fmla="*/ 0 h 99"/>
                  <a:gd name="T6" fmla="*/ 0 w 301"/>
                  <a:gd name="T7" fmla="*/ 4 h 99"/>
                  <a:gd name="T8" fmla="*/ 299 w 301"/>
                  <a:gd name="T9" fmla="*/ 98 h 99"/>
                  <a:gd name="T10" fmla="*/ 299 w 301"/>
                  <a:gd name="T11" fmla="*/ 95 h 99"/>
                  <a:gd name="T12" fmla="*/ 0 60000 65536"/>
                  <a:gd name="T13" fmla="*/ 0 60000 65536"/>
                  <a:gd name="T14" fmla="*/ 0 60000 65536"/>
                  <a:gd name="T15" fmla="*/ 0 60000 65536"/>
                  <a:gd name="T16" fmla="*/ 0 60000 65536"/>
                  <a:gd name="T17" fmla="*/ 0 60000 65536"/>
                  <a:gd name="T18" fmla="*/ 0 w 301"/>
                  <a:gd name="T19" fmla="*/ 0 h 99"/>
                  <a:gd name="T20" fmla="*/ 301 w 301"/>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301" h="99">
                    <a:moveTo>
                      <a:pt x="299" y="95"/>
                    </a:moveTo>
                    <a:lnTo>
                      <a:pt x="300" y="93"/>
                    </a:lnTo>
                    <a:lnTo>
                      <a:pt x="0" y="0"/>
                    </a:lnTo>
                    <a:lnTo>
                      <a:pt x="0" y="4"/>
                    </a:lnTo>
                    <a:lnTo>
                      <a:pt x="299" y="98"/>
                    </a:lnTo>
                    <a:lnTo>
                      <a:pt x="299" y="95"/>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0" name="Freeform 208">
                <a:extLst>
                  <a:ext uri="{FF2B5EF4-FFF2-40B4-BE49-F238E27FC236}">
                    <a16:creationId xmlns:a16="http://schemas.microsoft.com/office/drawing/2014/main" id="{A31981EB-76B4-2B47-9B3B-56D61CD32D09}"/>
                  </a:ext>
                </a:extLst>
              </p:cNvPr>
              <p:cNvSpPr>
                <a:spLocks/>
              </p:cNvSpPr>
              <p:nvPr/>
            </p:nvSpPr>
            <p:spPr bwMode="auto">
              <a:xfrm>
                <a:off x="3232" y="3518"/>
                <a:ext cx="299" cy="125"/>
              </a:xfrm>
              <a:custGeom>
                <a:avLst/>
                <a:gdLst>
                  <a:gd name="T0" fmla="*/ 296 w 299"/>
                  <a:gd name="T1" fmla="*/ 121 h 125"/>
                  <a:gd name="T2" fmla="*/ 298 w 299"/>
                  <a:gd name="T3" fmla="*/ 119 h 125"/>
                  <a:gd name="T4" fmla="*/ 1 w 299"/>
                  <a:gd name="T5" fmla="*/ 0 h 125"/>
                  <a:gd name="T6" fmla="*/ 0 w 299"/>
                  <a:gd name="T7" fmla="*/ 4 h 125"/>
                  <a:gd name="T8" fmla="*/ 296 w 299"/>
                  <a:gd name="T9" fmla="*/ 124 h 125"/>
                  <a:gd name="T10" fmla="*/ 296 w 299"/>
                  <a:gd name="T11" fmla="*/ 121 h 125"/>
                  <a:gd name="T12" fmla="*/ 0 60000 65536"/>
                  <a:gd name="T13" fmla="*/ 0 60000 65536"/>
                  <a:gd name="T14" fmla="*/ 0 60000 65536"/>
                  <a:gd name="T15" fmla="*/ 0 60000 65536"/>
                  <a:gd name="T16" fmla="*/ 0 60000 65536"/>
                  <a:gd name="T17" fmla="*/ 0 60000 65536"/>
                  <a:gd name="T18" fmla="*/ 0 w 299"/>
                  <a:gd name="T19" fmla="*/ 0 h 125"/>
                  <a:gd name="T20" fmla="*/ 299 w 299"/>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99" h="125">
                    <a:moveTo>
                      <a:pt x="296" y="121"/>
                    </a:moveTo>
                    <a:lnTo>
                      <a:pt x="298" y="119"/>
                    </a:lnTo>
                    <a:lnTo>
                      <a:pt x="1" y="0"/>
                    </a:lnTo>
                    <a:lnTo>
                      <a:pt x="0" y="4"/>
                    </a:lnTo>
                    <a:lnTo>
                      <a:pt x="296" y="124"/>
                    </a:lnTo>
                    <a:lnTo>
                      <a:pt x="296" y="12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1" name="Freeform 209">
                <a:extLst>
                  <a:ext uri="{FF2B5EF4-FFF2-40B4-BE49-F238E27FC236}">
                    <a16:creationId xmlns:a16="http://schemas.microsoft.com/office/drawing/2014/main" id="{EFE23979-72BE-7E4C-B3A7-0F3D29A20DAB}"/>
                  </a:ext>
                </a:extLst>
              </p:cNvPr>
              <p:cNvSpPr>
                <a:spLocks/>
              </p:cNvSpPr>
              <p:nvPr/>
            </p:nvSpPr>
            <p:spPr bwMode="auto">
              <a:xfrm>
                <a:off x="3229" y="3434"/>
                <a:ext cx="300" cy="106"/>
              </a:xfrm>
              <a:custGeom>
                <a:avLst/>
                <a:gdLst>
                  <a:gd name="T0" fmla="*/ 298 w 300"/>
                  <a:gd name="T1" fmla="*/ 102 h 106"/>
                  <a:gd name="T2" fmla="*/ 299 w 300"/>
                  <a:gd name="T3" fmla="*/ 100 h 106"/>
                  <a:gd name="T4" fmla="*/ 2 w 300"/>
                  <a:gd name="T5" fmla="*/ 0 h 106"/>
                  <a:gd name="T6" fmla="*/ 0 w 300"/>
                  <a:gd name="T7" fmla="*/ 4 h 106"/>
                  <a:gd name="T8" fmla="*/ 298 w 300"/>
                  <a:gd name="T9" fmla="*/ 105 h 106"/>
                  <a:gd name="T10" fmla="*/ 298 w 300"/>
                  <a:gd name="T11" fmla="*/ 102 h 106"/>
                  <a:gd name="T12" fmla="*/ 0 60000 65536"/>
                  <a:gd name="T13" fmla="*/ 0 60000 65536"/>
                  <a:gd name="T14" fmla="*/ 0 60000 65536"/>
                  <a:gd name="T15" fmla="*/ 0 60000 65536"/>
                  <a:gd name="T16" fmla="*/ 0 60000 65536"/>
                  <a:gd name="T17" fmla="*/ 0 60000 65536"/>
                  <a:gd name="T18" fmla="*/ 0 w 300"/>
                  <a:gd name="T19" fmla="*/ 0 h 106"/>
                  <a:gd name="T20" fmla="*/ 300 w 300"/>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300" h="106">
                    <a:moveTo>
                      <a:pt x="298" y="102"/>
                    </a:moveTo>
                    <a:lnTo>
                      <a:pt x="299" y="100"/>
                    </a:lnTo>
                    <a:lnTo>
                      <a:pt x="2" y="0"/>
                    </a:lnTo>
                    <a:lnTo>
                      <a:pt x="0" y="4"/>
                    </a:lnTo>
                    <a:lnTo>
                      <a:pt x="298" y="105"/>
                    </a:lnTo>
                    <a:lnTo>
                      <a:pt x="298" y="10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2" name="Freeform 210">
                <a:extLst>
                  <a:ext uri="{FF2B5EF4-FFF2-40B4-BE49-F238E27FC236}">
                    <a16:creationId xmlns:a16="http://schemas.microsoft.com/office/drawing/2014/main" id="{A18D52D8-7345-F747-82D5-573C61F3F7DD}"/>
                  </a:ext>
                </a:extLst>
              </p:cNvPr>
              <p:cNvSpPr>
                <a:spLocks/>
              </p:cNvSpPr>
              <p:nvPr/>
            </p:nvSpPr>
            <p:spPr bwMode="auto">
              <a:xfrm>
                <a:off x="3234" y="3613"/>
                <a:ext cx="297" cy="133"/>
              </a:xfrm>
              <a:custGeom>
                <a:avLst/>
                <a:gdLst>
                  <a:gd name="T0" fmla="*/ 294 w 297"/>
                  <a:gd name="T1" fmla="*/ 129 h 133"/>
                  <a:gd name="T2" fmla="*/ 296 w 297"/>
                  <a:gd name="T3" fmla="*/ 127 h 133"/>
                  <a:gd name="T4" fmla="*/ 1 w 297"/>
                  <a:gd name="T5" fmla="*/ 0 h 133"/>
                  <a:gd name="T6" fmla="*/ 0 w 297"/>
                  <a:gd name="T7" fmla="*/ 4 h 133"/>
                  <a:gd name="T8" fmla="*/ 293 w 297"/>
                  <a:gd name="T9" fmla="*/ 132 h 133"/>
                  <a:gd name="T10" fmla="*/ 294 w 297"/>
                  <a:gd name="T11" fmla="*/ 129 h 133"/>
                  <a:gd name="T12" fmla="*/ 0 60000 65536"/>
                  <a:gd name="T13" fmla="*/ 0 60000 65536"/>
                  <a:gd name="T14" fmla="*/ 0 60000 65536"/>
                  <a:gd name="T15" fmla="*/ 0 60000 65536"/>
                  <a:gd name="T16" fmla="*/ 0 60000 65536"/>
                  <a:gd name="T17" fmla="*/ 0 60000 65536"/>
                  <a:gd name="T18" fmla="*/ 0 w 297"/>
                  <a:gd name="T19" fmla="*/ 0 h 133"/>
                  <a:gd name="T20" fmla="*/ 297 w 297"/>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297" h="133">
                    <a:moveTo>
                      <a:pt x="294" y="129"/>
                    </a:moveTo>
                    <a:lnTo>
                      <a:pt x="296" y="127"/>
                    </a:lnTo>
                    <a:lnTo>
                      <a:pt x="1" y="0"/>
                    </a:lnTo>
                    <a:lnTo>
                      <a:pt x="0" y="4"/>
                    </a:lnTo>
                    <a:lnTo>
                      <a:pt x="293" y="132"/>
                    </a:lnTo>
                    <a:lnTo>
                      <a:pt x="294" y="129"/>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3" name="Freeform 211">
                <a:extLst>
                  <a:ext uri="{FF2B5EF4-FFF2-40B4-BE49-F238E27FC236}">
                    <a16:creationId xmlns:a16="http://schemas.microsoft.com/office/drawing/2014/main" id="{E0356B8E-F6FC-6847-B70B-5B09F700CA19}"/>
                  </a:ext>
                </a:extLst>
              </p:cNvPr>
              <p:cNvSpPr>
                <a:spLocks/>
              </p:cNvSpPr>
              <p:nvPr/>
            </p:nvSpPr>
            <p:spPr bwMode="auto">
              <a:xfrm>
                <a:off x="3528" y="3166"/>
                <a:ext cx="380" cy="74"/>
              </a:xfrm>
              <a:custGeom>
                <a:avLst/>
                <a:gdLst>
                  <a:gd name="T0" fmla="*/ 379 w 380"/>
                  <a:gd name="T1" fmla="*/ 2 h 74"/>
                  <a:gd name="T2" fmla="*/ 379 w 380"/>
                  <a:gd name="T3" fmla="*/ 0 h 74"/>
                  <a:gd name="T4" fmla="*/ 0 w 380"/>
                  <a:gd name="T5" fmla="*/ 68 h 74"/>
                  <a:gd name="T6" fmla="*/ 0 w 380"/>
                  <a:gd name="T7" fmla="*/ 73 h 74"/>
                  <a:gd name="T8" fmla="*/ 379 w 380"/>
                  <a:gd name="T9" fmla="*/ 4 h 74"/>
                  <a:gd name="T10" fmla="*/ 379 w 380"/>
                  <a:gd name="T11" fmla="*/ 2 h 74"/>
                  <a:gd name="T12" fmla="*/ 0 60000 65536"/>
                  <a:gd name="T13" fmla="*/ 0 60000 65536"/>
                  <a:gd name="T14" fmla="*/ 0 60000 65536"/>
                  <a:gd name="T15" fmla="*/ 0 60000 65536"/>
                  <a:gd name="T16" fmla="*/ 0 60000 65536"/>
                  <a:gd name="T17" fmla="*/ 0 60000 65536"/>
                  <a:gd name="T18" fmla="*/ 0 w 380"/>
                  <a:gd name="T19" fmla="*/ 0 h 74"/>
                  <a:gd name="T20" fmla="*/ 380 w 380"/>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380" h="74">
                    <a:moveTo>
                      <a:pt x="379" y="2"/>
                    </a:moveTo>
                    <a:lnTo>
                      <a:pt x="379" y="0"/>
                    </a:lnTo>
                    <a:lnTo>
                      <a:pt x="0" y="68"/>
                    </a:lnTo>
                    <a:lnTo>
                      <a:pt x="0" y="73"/>
                    </a:lnTo>
                    <a:lnTo>
                      <a:pt x="379" y="4"/>
                    </a:lnTo>
                    <a:lnTo>
                      <a:pt x="379"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4" name="Freeform 212">
                <a:extLst>
                  <a:ext uri="{FF2B5EF4-FFF2-40B4-BE49-F238E27FC236}">
                    <a16:creationId xmlns:a16="http://schemas.microsoft.com/office/drawing/2014/main" id="{2D49D5E6-844C-C842-A602-5053CAF63565}"/>
                  </a:ext>
                </a:extLst>
              </p:cNvPr>
              <p:cNvSpPr>
                <a:spLocks/>
              </p:cNvSpPr>
              <p:nvPr/>
            </p:nvSpPr>
            <p:spPr bwMode="auto">
              <a:xfrm>
                <a:off x="3529" y="3634"/>
                <a:ext cx="369" cy="113"/>
              </a:xfrm>
              <a:custGeom>
                <a:avLst/>
                <a:gdLst>
                  <a:gd name="T0" fmla="*/ 367 w 369"/>
                  <a:gd name="T1" fmla="*/ 2 h 113"/>
                  <a:gd name="T2" fmla="*/ 366 w 369"/>
                  <a:gd name="T3" fmla="*/ 0 h 113"/>
                  <a:gd name="T4" fmla="*/ 0 w 369"/>
                  <a:gd name="T5" fmla="*/ 107 h 113"/>
                  <a:gd name="T6" fmla="*/ 0 w 369"/>
                  <a:gd name="T7" fmla="*/ 112 h 113"/>
                  <a:gd name="T8" fmla="*/ 368 w 369"/>
                  <a:gd name="T9" fmla="*/ 4 h 113"/>
                  <a:gd name="T10" fmla="*/ 367 w 369"/>
                  <a:gd name="T11" fmla="*/ 2 h 113"/>
                  <a:gd name="T12" fmla="*/ 0 60000 65536"/>
                  <a:gd name="T13" fmla="*/ 0 60000 65536"/>
                  <a:gd name="T14" fmla="*/ 0 60000 65536"/>
                  <a:gd name="T15" fmla="*/ 0 60000 65536"/>
                  <a:gd name="T16" fmla="*/ 0 60000 65536"/>
                  <a:gd name="T17" fmla="*/ 0 60000 65536"/>
                  <a:gd name="T18" fmla="*/ 0 w 369"/>
                  <a:gd name="T19" fmla="*/ 0 h 113"/>
                  <a:gd name="T20" fmla="*/ 369 w 369"/>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369" h="113">
                    <a:moveTo>
                      <a:pt x="367" y="2"/>
                    </a:moveTo>
                    <a:lnTo>
                      <a:pt x="366" y="0"/>
                    </a:lnTo>
                    <a:lnTo>
                      <a:pt x="0" y="107"/>
                    </a:lnTo>
                    <a:lnTo>
                      <a:pt x="0" y="112"/>
                    </a:lnTo>
                    <a:lnTo>
                      <a:pt x="368" y="4"/>
                    </a:lnTo>
                    <a:lnTo>
                      <a:pt x="367"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5" name="Freeform 213">
                <a:extLst>
                  <a:ext uri="{FF2B5EF4-FFF2-40B4-BE49-F238E27FC236}">
                    <a16:creationId xmlns:a16="http://schemas.microsoft.com/office/drawing/2014/main" id="{945C157E-8ED1-9443-B30B-509D581A7BDC}"/>
                  </a:ext>
                </a:extLst>
              </p:cNvPr>
              <p:cNvSpPr>
                <a:spLocks/>
              </p:cNvSpPr>
              <p:nvPr/>
            </p:nvSpPr>
            <p:spPr bwMode="auto">
              <a:xfrm>
                <a:off x="3527" y="3541"/>
                <a:ext cx="372" cy="102"/>
              </a:xfrm>
              <a:custGeom>
                <a:avLst/>
                <a:gdLst>
                  <a:gd name="T0" fmla="*/ 371 w 372"/>
                  <a:gd name="T1" fmla="*/ 2 h 102"/>
                  <a:gd name="T2" fmla="*/ 370 w 372"/>
                  <a:gd name="T3" fmla="*/ 0 h 102"/>
                  <a:gd name="T4" fmla="*/ 0 w 372"/>
                  <a:gd name="T5" fmla="*/ 96 h 102"/>
                  <a:gd name="T6" fmla="*/ 0 w 372"/>
                  <a:gd name="T7" fmla="*/ 101 h 102"/>
                  <a:gd name="T8" fmla="*/ 371 w 372"/>
                  <a:gd name="T9" fmla="*/ 5 h 102"/>
                  <a:gd name="T10" fmla="*/ 371 w 372"/>
                  <a:gd name="T11" fmla="*/ 2 h 102"/>
                  <a:gd name="T12" fmla="*/ 0 60000 65536"/>
                  <a:gd name="T13" fmla="*/ 0 60000 65536"/>
                  <a:gd name="T14" fmla="*/ 0 60000 65536"/>
                  <a:gd name="T15" fmla="*/ 0 60000 65536"/>
                  <a:gd name="T16" fmla="*/ 0 60000 65536"/>
                  <a:gd name="T17" fmla="*/ 0 60000 65536"/>
                  <a:gd name="T18" fmla="*/ 0 w 372"/>
                  <a:gd name="T19" fmla="*/ 0 h 102"/>
                  <a:gd name="T20" fmla="*/ 372 w 372"/>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372" h="102">
                    <a:moveTo>
                      <a:pt x="371" y="2"/>
                    </a:moveTo>
                    <a:lnTo>
                      <a:pt x="370" y="0"/>
                    </a:lnTo>
                    <a:lnTo>
                      <a:pt x="0" y="96"/>
                    </a:lnTo>
                    <a:lnTo>
                      <a:pt x="0" y="101"/>
                    </a:lnTo>
                    <a:lnTo>
                      <a:pt x="371" y="5"/>
                    </a:lnTo>
                    <a:lnTo>
                      <a:pt x="371"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6" name="Freeform 214">
                <a:extLst>
                  <a:ext uri="{FF2B5EF4-FFF2-40B4-BE49-F238E27FC236}">
                    <a16:creationId xmlns:a16="http://schemas.microsoft.com/office/drawing/2014/main" id="{8B3B1FD9-2029-4A4B-83E6-12035D3C56B6}"/>
                  </a:ext>
                </a:extLst>
              </p:cNvPr>
              <p:cNvSpPr>
                <a:spLocks/>
              </p:cNvSpPr>
              <p:nvPr/>
            </p:nvSpPr>
            <p:spPr bwMode="auto">
              <a:xfrm>
                <a:off x="3528" y="3444"/>
                <a:ext cx="375" cy="97"/>
              </a:xfrm>
              <a:custGeom>
                <a:avLst/>
                <a:gdLst>
                  <a:gd name="T0" fmla="*/ 374 w 375"/>
                  <a:gd name="T1" fmla="*/ 2 h 97"/>
                  <a:gd name="T2" fmla="*/ 373 w 375"/>
                  <a:gd name="T3" fmla="*/ 0 h 97"/>
                  <a:gd name="T4" fmla="*/ 0 w 375"/>
                  <a:gd name="T5" fmla="*/ 90 h 97"/>
                  <a:gd name="T6" fmla="*/ 0 w 375"/>
                  <a:gd name="T7" fmla="*/ 96 h 97"/>
                  <a:gd name="T8" fmla="*/ 374 w 375"/>
                  <a:gd name="T9" fmla="*/ 4 h 97"/>
                  <a:gd name="T10" fmla="*/ 374 w 375"/>
                  <a:gd name="T11" fmla="*/ 2 h 97"/>
                  <a:gd name="T12" fmla="*/ 0 60000 65536"/>
                  <a:gd name="T13" fmla="*/ 0 60000 65536"/>
                  <a:gd name="T14" fmla="*/ 0 60000 65536"/>
                  <a:gd name="T15" fmla="*/ 0 60000 65536"/>
                  <a:gd name="T16" fmla="*/ 0 60000 65536"/>
                  <a:gd name="T17" fmla="*/ 0 60000 65536"/>
                  <a:gd name="T18" fmla="*/ 0 w 375"/>
                  <a:gd name="T19" fmla="*/ 0 h 97"/>
                  <a:gd name="T20" fmla="*/ 375 w 375"/>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375" h="97">
                    <a:moveTo>
                      <a:pt x="374" y="2"/>
                    </a:moveTo>
                    <a:lnTo>
                      <a:pt x="373" y="0"/>
                    </a:lnTo>
                    <a:lnTo>
                      <a:pt x="0" y="90"/>
                    </a:lnTo>
                    <a:lnTo>
                      <a:pt x="0" y="96"/>
                    </a:lnTo>
                    <a:lnTo>
                      <a:pt x="374" y="4"/>
                    </a:lnTo>
                    <a:lnTo>
                      <a:pt x="374"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7" name="Freeform 215">
                <a:extLst>
                  <a:ext uri="{FF2B5EF4-FFF2-40B4-BE49-F238E27FC236}">
                    <a16:creationId xmlns:a16="http://schemas.microsoft.com/office/drawing/2014/main" id="{ED4F5685-6158-8444-B9E6-B0CE8D604883}"/>
                  </a:ext>
                </a:extLst>
              </p:cNvPr>
              <p:cNvSpPr>
                <a:spLocks/>
              </p:cNvSpPr>
              <p:nvPr/>
            </p:nvSpPr>
            <p:spPr bwMode="auto">
              <a:xfrm>
                <a:off x="3528" y="3351"/>
                <a:ext cx="378" cy="87"/>
              </a:xfrm>
              <a:custGeom>
                <a:avLst/>
                <a:gdLst>
                  <a:gd name="T0" fmla="*/ 376 w 378"/>
                  <a:gd name="T1" fmla="*/ 2 h 87"/>
                  <a:gd name="T2" fmla="*/ 375 w 378"/>
                  <a:gd name="T3" fmla="*/ 0 h 87"/>
                  <a:gd name="T4" fmla="*/ 0 w 378"/>
                  <a:gd name="T5" fmla="*/ 81 h 87"/>
                  <a:gd name="T6" fmla="*/ 0 w 378"/>
                  <a:gd name="T7" fmla="*/ 86 h 87"/>
                  <a:gd name="T8" fmla="*/ 377 w 378"/>
                  <a:gd name="T9" fmla="*/ 4 h 87"/>
                  <a:gd name="T10" fmla="*/ 376 w 378"/>
                  <a:gd name="T11" fmla="*/ 2 h 87"/>
                  <a:gd name="T12" fmla="*/ 0 60000 65536"/>
                  <a:gd name="T13" fmla="*/ 0 60000 65536"/>
                  <a:gd name="T14" fmla="*/ 0 60000 65536"/>
                  <a:gd name="T15" fmla="*/ 0 60000 65536"/>
                  <a:gd name="T16" fmla="*/ 0 60000 65536"/>
                  <a:gd name="T17" fmla="*/ 0 60000 65536"/>
                  <a:gd name="T18" fmla="*/ 0 w 378"/>
                  <a:gd name="T19" fmla="*/ 0 h 87"/>
                  <a:gd name="T20" fmla="*/ 378 w 378"/>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378" h="87">
                    <a:moveTo>
                      <a:pt x="376" y="2"/>
                    </a:moveTo>
                    <a:lnTo>
                      <a:pt x="375" y="0"/>
                    </a:lnTo>
                    <a:lnTo>
                      <a:pt x="0" y="81"/>
                    </a:lnTo>
                    <a:lnTo>
                      <a:pt x="0" y="86"/>
                    </a:lnTo>
                    <a:lnTo>
                      <a:pt x="377" y="4"/>
                    </a:lnTo>
                    <a:lnTo>
                      <a:pt x="376"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8" name="Freeform 216">
                <a:extLst>
                  <a:ext uri="{FF2B5EF4-FFF2-40B4-BE49-F238E27FC236}">
                    <a16:creationId xmlns:a16="http://schemas.microsoft.com/office/drawing/2014/main" id="{53218DD0-587F-6B45-93CC-55D6462DE5F6}"/>
                  </a:ext>
                </a:extLst>
              </p:cNvPr>
              <p:cNvSpPr>
                <a:spLocks/>
              </p:cNvSpPr>
              <p:nvPr/>
            </p:nvSpPr>
            <p:spPr bwMode="auto">
              <a:xfrm>
                <a:off x="3528" y="3258"/>
                <a:ext cx="380" cy="80"/>
              </a:xfrm>
              <a:custGeom>
                <a:avLst/>
                <a:gdLst>
                  <a:gd name="T0" fmla="*/ 378 w 380"/>
                  <a:gd name="T1" fmla="*/ 2 h 80"/>
                  <a:gd name="T2" fmla="*/ 377 w 380"/>
                  <a:gd name="T3" fmla="*/ 0 h 80"/>
                  <a:gd name="T4" fmla="*/ 0 w 380"/>
                  <a:gd name="T5" fmla="*/ 74 h 80"/>
                  <a:gd name="T6" fmla="*/ 0 w 380"/>
                  <a:gd name="T7" fmla="*/ 79 h 80"/>
                  <a:gd name="T8" fmla="*/ 379 w 380"/>
                  <a:gd name="T9" fmla="*/ 4 h 80"/>
                  <a:gd name="T10" fmla="*/ 378 w 380"/>
                  <a:gd name="T11" fmla="*/ 2 h 80"/>
                  <a:gd name="T12" fmla="*/ 0 60000 65536"/>
                  <a:gd name="T13" fmla="*/ 0 60000 65536"/>
                  <a:gd name="T14" fmla="*/ 0 60000 65536"/>
                  <a:gd name="T15" fmla="*/ 0 60000 65536"/>
                  <a:gd name="T16" fmla="*/ 0 60000 65536"/>
                  <a:gd name="T17" fmla="*/ 0 60000 65536"/>
                  <a:gd name="T18" fmla="*/ 0 w 380"/>
                  <a:gd name="T19" fmla="*/ 0 h 80"/>
                  <a:gd name="T20" fmla="*/ 380 w 380"/>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380" h="80">
                    <a:moveTo>
                      <a:pt x="378" y="2"/>
                    </a:moveTo>
                    <a:lnTo>
                      <a:pt x="377" y="0"/>
                    </a:lnTo>
                    <a:lnTo>
                      <a:pt x="0" y="74"/>
                    </a:lnTo>
                    <a:lnTo>
                      <a:pt x="0" y="79"/>
                    </a:lnTo>
                    <a:lnTo>
                      <a:pt x="379" y="4"/>
                    </a:lnTo>
                    <a:lnTo>
                      <a:pt x="378"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09" name="Freeform 217">
                <a:extLst>
                  <a:ext uri="{FF2B5EF4-FFF2-40B4-BE49-F238E27FC236}">
                    <a16:creationId xmlns:a16="http://schemas.microsoft.com/office/drawing/2014/main" id="{BF232A72-263A-A843-84DC-E627FFD2C174}"/>
                  </a:ext>
                </a:extLst>
              </p:cNvPr>
              <p:cNvSpPr>
                <a:spLocks/>
              </p:cNvSpPr>
              <p:nvPr/>
            </p:nvSpPr>
            <p:spPr bwMode="auto">
              <a:xfrm>
                <a:off x="3222" y="3157"/>
                <a:ext cx="17" cy="457"/>
              </a:xfrm>
              <a:custGeom>
                <a:avLst/>
                <a:gdLst>
                  <a:gd name="T0" fmla="*/ 12 w 17"/>
                  <a:gd name="T1" fmla="*/ 455 h 457"/>
                  <a:gd name="T2" fmla="*/ 16 w 17"/>
                  <a:gd name="T3" fmla="*/ 455 h 457"/>
                  <a:gd name="T4" fmla="*/ 5 w 17"/>
                  <a:gd name="T5" fmla="*/ 0 h 457"/>
                  <a:gd name="T6" fmla="*/ 0 w 17"/>
                  <a:gd name="T7" fmla="*/ 0 h 457"/>
                  <a:gd name="T8" fmla="*/ 9 w 17"/>
                  <a:gd name="T9" fmla="*/ 456 h 457"/>
                  <a:gd name="T10" fmla="*/ 12 w 17"/>
                  <a:gd name="T11" fmla="*/ 455 h 457"/>
                  <a:gd name="T12" fmla="*/ 0 60000 65536"/>
                  <a:gd name="T13" fmla="*/ 0 60000 65536"/>
                  <a:gd name="T14" fmla="*/ 0 60000 65536"/>
                  <a:gd name="T15" fmla="*/ 0 60000 65536"/>
                  <a:gd name="T16" fmla="*/ 0 60000 65536"/>
                  <a:gd name="T17" fmla="*/ 0 60000 65536"/>
                  <a:gd name="T18" fmla="*/ 0 w 17"/>
                  <a:gd name="T19" fmla="*/ 0 h 457"/>
                  <a:gd name="T20" fmla="*/ 17 w 17"/>
                  <a:gd name="T21" fmla="*/ 457 h 457"/>
                </a:gdLst>
                <a:ahLst/>
                <a:cxnLst>
                  <a:cxn ang="T12">
                    <a:pos x="T0" y="T1"/>
                  </a:cxn>
                  <a:cxn ang="T13">
                    <a:pos x="T2" y="T3"/>
                  </a:cxn>
                  <a:cxn ang="T14">
                    <a:pos x="T4" y="T5"/>
                  </a:cxn>
                  <a:cxn ang="T15">
                    <a:pos x="T6" y="T7"/>
                  </a:cxn>
                  <a:cxn ang="T16">
                    <a:pos x="T8" y="T9"/>
                  </a:cxn>
                  <a:cxn ang="T17">
                    <a:pos x="T10" y="T11"/>
                  </a:cxn>
                </a:cxnLst>
                <a:rect l="T18" t="T19" r="T20" b="T21"/>
                <a:pathLst>
                  <a:path w="17" h="457">
                    <a:moveTo>
                      <a:pt x="12" y="455"/>
                    </a:moveTo>
                    <a:lnTo>
                      <a:pt x="16" y="455"/>
                    </a:lnTo>
                    <a:lnTo>
                      <a:pt x="5" y="0"/>
                    </a:lnTo>
                    <a:lnTo>
                      <a:pt x="0" y="0"/>
                    </a:lnTo>
                    <a:lnTo>
                      <a:pt x="9" y="456"/>
                    </a:lnTo>
                    <a:lnTo>
                      <a:pt x="12" y="455"/>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0" name="Freeform 218">
                <a:extLst>
                  <a:ext uri="{FF2B5EF4-FFF2-40B4-BE49-F238E27FC236}">
                    <a16:creationId xmlns:a16="http://schemas.microsoft.com/office/drawing/2014/main" id="{ADDEFC09-20DF-5740-9425-EDAD8B67B9A4}"/>
                  </a:ext>
                </a:extLst>
              </p:cNvPr>
              <p:cNvSpPr>
                <a:spLocks/>
              </p:cNvSpPr>
              <p:nvPr/>
            </p:nvSpPr>
            <p:spPr bwMode="auto">
              <a:xfrm>
                <a:off x="3286" y="3171"/>
                <a:ext cx="17" cy="471"/>
              </a:xfrm>
              <a:custGeom>
                <a:avLst/>
                <a:gdLst>
                  <a:gd name="T0" fmla="*/ 10 w 17"/>
                  <a:gd name="T1" fmla="*/ 470 h 471"/>
                  <a:gd name="T2" fmla="*/ 16 w 17"/>
                  <a:gd name="T3" fmla="*/ 470 h 471"/>
                  <a:gd name="T4" fmla="*/ 12 w 17"/>
                  <a:gd name="T5" fmla="*/ 0 h 471"/>
                  <a:gd name="T6" fmla="*/ 0 w 17"/>
                  <a:gd name="T7" fmla="*/ 0 h 471"/>
                  <a:gd name="T8" fmla="*/ 4 w 17"/>
                  <a:gd name="T9" fmla="*/ 470 h 471"/>
                  <a:gd name="T10" fmla="*/ 10 w 17"/>
                  <a:gd name="T11" fmla="*/ 470 h 471"/>
                  <a:gd name="T12" fmla="*/ 0 60000 65536"/>
                  <a:gd name="T13" fmla="*/ 0 60000 65536"/>
                  <a:gd name="T14" fmla="*/ 0 60000 65536"/>
                  <a:gd name="T15" fmla="*/ 0 60000 65536"/>
                  <a:gd name="T16" fmla="*/ 0 60000 65536"/>
                  <a:gd name="T17" fmla="*/ 0 60000 65536"/>
                  <a:gd name="T18" fmla="*/ 0 w 17"/>
                  <a:gd name="T19" fmla="*/ 0 h 471"/>
                  <a:gd name="T20" fmla="*/ 17 w 17"/>
                  <a:gd name="T21" fmla="*/ 471 h 471"/>
                </a:gdLst>
                <a:ahLst/>
                <a:cxnLst>
                  <a:cxn ang="T12">
                    <a:pos x="T0" y="T1"/>
                  </a:cxn>
                  <a:cxn ang="T13">
                    <a:pos x="T2" y="T3"/>
                  </a:cxn>
                  <a:cxn ang="T14">
                    <a:pos x="T4" y="T5"/>
                  </a:cxn>
                  <a:cxn ang="T15">
                    <a:pos x="T6" y="T7"/>
                  </a:cxn>
                  <a:cxn ang="T16">
                    <a:pos x="T8" y="T9"/>
                  </a:cxn>
                  <a:cxn ang="T17">
                    <a:pos x="T10" y="T11"/>
                  </a:cxn>
                </a:cxnLst>
                <a:rect l="T18" t="T19" r="T20" b="T21"/>
                <a:pathLst>
                  <a:path w="17" h="471">
                    <a:moveTo>
                      <a:pt x="10" y="470"/>
                    </a:moveTo>
                    <a:lnTo>
                      <a:pt x="16" y="470"/>
                    </a:lnTo>
                    <a:lnTo>
                      <a:pt x="12" y="0"/>
                    </a:lnTo>
                    <a:lnTo>
                      <a:pt x="0" y="0"/>
                    </a:lnTo>
                    <a:lnTo>
                      <a:pt x="4" y="470"/>
                    </a:lnTo>
                    <a:lnTo>
                      <a:pt x="10" y="47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1" name="Freeform 219">
                <a:extLst>
                  <a:ext uri="{FF2B5EF4-FFF2-40B4-BE49-F238E27FC236}">
                    <a16:creationId xmlns:a16="http://schemas.microsoft.com/office/drawing/2014/main" id="{9ED83344-FB72-5741-A895-6A3DF76B7817}"/>
                  </a:ext>
                </a:extLst>
              </p:cNvPr>
              <p:cNvSpPr>
                <a:spLocks/>
              </p:cNvSpPr>
              <p:nvPr/>
            </p:nvSpPr>
            <p:spPr bwMode="auto">
              <a:xfrm>
                <a:off x="3342" y="3184"/>
                <a:ext cx="17" cy="479"/>
              </a:xfrm>
              <a:custGeom>
                <a:avLst/>
                <a:gdLst>
                  <a:gd name="T0" fmla="*/ 6 w 17"/>
                  <a:gd name="T1" fmla="*/ 478 h 479"/>
                  <a:gd name="T2" fmla="*/ 16 w 17"/>
                  <a:gd name="T3" fmla="*/ 478 h 479"/>
                  <a:gd name="T4" fmla="*/ 16 w 17"/>
                  <a:gd name="T5" fmla="*/ 0 h 479"/>
                  <a:gd name="T6" fmla="*/ 0 w 17"/>
                  <a:gd name="T7" fmla="*/ 0 h 479"/>
                  <a:gd name="T8" fmla="*/ 0 w 17"/>
                  <a:gd name="T9" fmla="*/ 478 h 479"/>
                  <a:gd name="T10" fmla="*/ 6 w 17"/>
                  <a:gd name="T11" fmla="*/ 478 h 479"/>
                  <a:gd name="T12" fmla="*/ 0 60000 65536"/>
                  <a:gd name="T13" fmla="*/ 0 60000 65536"/>
                  <a:gd name="T14" fmla="*/ 0 60000 65536"/>
                  <a:gd name="T15" fmla="*/ 0 60000 65536"/>
                  <a:gd name="T16" fmla="*/ 0 60000 65536"/>
                  <a:gd name="T17" fmla="*/ 0 60000 65536"/>
                  <a:gd name="T18" fmla="*/ 0 w 17"/>
                  <a:gd name="T19" fmla="*/ 0 h 479"/>
                  <a:gd name="T20" fmla="*/ 17 w 17"/>
                  <a:gd name="T21" fmla="*/ 479 h 479"/>
                </a:gdLst>
                <a:ahLst/>
                <a:cxnLst>
                  <a:cxn ang="T12">
                    <a:pos x="T0" y="T1"/>
                  </a:cxn>
                  <a:cxn ang="T13">
                    <a:pos x="T2" y="T3"/>
                  </a:cxn>
                  <a:cxn ang="T14">
                    <a:pos x="T4" y="T5"/>
                  </a:cxn>
                  <a:cxn ang="T15">
                    <a:pos x="T6" y="T7"/>
                  </a:cxn>
                  <a:cxn ang="T16">
                    <a:pos x="T8" y="T9"/>
                  </a:cxn>
                  <a:cxn ang="T17">
                    <a:pos x="T10" y="T11"/>
                  </a:cxn>
                </a:cxnLst>
                <a:rect l="T18" t="T19" r="T20" b="T21"/>
                <a:pathLst>
                  <a:path w="17" h="479">
                    <a:moveTo>
                      <a:pt x="6" y="478"/>
                    </a:moveTo>
                    <a:lnTo>
                      <a:pt x="16" y="478"/>
                    </a:lnTo>
                    <a:lnTo>
                      <a:pt x="16" y="0"/>
                    </a:lnTo>
                    <a:lnTo>
                      <a:pt x="0" y="0"/>
                    </a:lnTo>
                    <a:lnTo>
                      <a:pt x="0" y="478"/>
                    </a:lnTo>
                    <a:lnTo>
                      <a:pt x="6" y="478"/>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2" name="Freeform 220">
                <a:extLst>
                  <a:ext uri="{FF2B5EF4-FFF2-40B4-BE49-F238E27FC236}">
                    <a16:creationId xmlns:a16="http://schemas.microsoft.com/office/drawing/2014/main" id="{CFBDD51F-F833-DD40-AE88-4601290595B5}"/>
                  </a:ext>
                </a:extLst>
              </p:cNvPr>
              <p:cNvSpPr>
                <a:spLocks/>
              </p:cNvSpPr>
              <p:nvPr/>
            </p:nvSpPr>
            <p:spPr bwMode="auto">
              <a:xfrm>
                <a:off x="3402" y="3203"/>
                <a:ext cx="17" cy="487"/>
              </a:xfrm>
              <a:custGeom>
                <a:avLst/>
                <a:gdLst>
                  <a:gd name="T0" fmla="*/ 6 w 17"/>
                  <a:gd name="T1" fmla="*/ 486 h 487"/>
                  <a:gd name="T2" fmla="*/ 14 w 17"/>
                  <a:gd name="T3" fmla="*/ 486 h 487"/>
                  <a:gd name="T4" fmla="*/ 16 w 17"/>
                  <a:gd name="T5" fmla="*/ 0 h 487"/>
                  <a:gd name="T6" fmla="*/ 4 w 17"/>
                  <a:gd name="T7" fmla="*/ 0 h 487"/>
                  <a:gd name="T8" fmla="*/ 0 w 17"/>
                  <a:gd name="T9" fmla="*/ 486 h 487"/>
                  <a:gd name="T10" fmla="*/ 6 w 17"/>
                  <a:gd name="T11" fmla="*/ 486 h 487"/>
                  <a:gd name="T12" fmla="*/ 0 60000 65536"/>
                  <a:gd name="T13" fmla="*/ 0 60000 65536"/>
                  <a:gd name="T14" fmla="*/ 0 60000 65536"/>
                  <a:gd name="T15" fmla="*/ 0 60000 65536"/>
                  <a:gd name="T16" fmla="*/ 0 60000 65536"/>
                  <a:gd name="T17" fmla="*/ 0 60000 65536"/>
                  <a:gd name="T18" fmla="*/ 0 w 17"/>
                  <a:gd name="T19" fmla="*/ 0 h 487"/>
                  <a:gd name="T20" fmla="*/ 17 w 17"/>
                  <a:gd name="T21" fmla="*/ 487 h 487"/>
                </a:gdLst>
                <a:ahLst/>
                <a:cxnLst>
                  <a:cxn ang="T12">
                    <a:pos x="T0" y="T1"/>
                  </a:cxn>
                  <a:cxn ang="T13">
                    <a:pos x="T2" y="T3"/>
                  </a:cxn>
                  <a:cxn ang="T14">
                    <a:pos x="T4" y="T5"/>
                  </a:cxn>
                  <a:cxn ang="T15">
                    <a:pos x="T6" y="T7"/>
                  </a:cxn>
                  <a:cxn ang="T16">
                    <a:pos x="T8" y="T9"/>
                  </a:cxn>
                  <a:cxn ang="T17">
                    <a:pos x="T10" y="T11"/>
                  </a:cxn>
                </a:cxnLst>
                <a:rect l="T18" t="T19" r="T20" b="T21"/>
                <a:pathLst>
                  <a:path w="17" h="487">
                    <a:moveTo>
                      <a:pt x="6" y="486"/>
                    </a:moveTo>
                    <a:lnTo>
                      <a:pt x="14" y="486"/>
                    </a:lnTo>
                    <a:lnTo>
                      <a:pt x="16" y="0"/>
                    </a:lnTo>
                    <a:lnTo>
                      <a:pt x="4" y="0"/>
                    </a:lnTo>
                    <a:lnTo>
                      <a:pt x="0" y="486"/>
                    </a:lnTo>
                    <a:lnTo>
                      <a:pt x="6" y="48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3" name="Freeform 221">
                <a:extLst>
                  <a:ext uri="{FF2B5EF4-FFF2-40B4-BE49-F238E27FC236}">
                    <a16:creationId xmlns:a16="http://schemas.microsoft.com/office/drawing/2014/main" id="{98F9F425-6853-CD4E-B268-8D959C7DE2D8}"/>
                  </a:ext>
                </a:extLst>
              </p:cNvPr>
              <p:cNvSpPr>
                <a:spLocks/>
              </p:cNvSpPr>
              <p:nvPr/>
            </p:nvSpPr>
            <p:spPr bwMode="auto">
              <a:xfrm>
                <a:off x="3460" y="3222"/>
                <a:ext cx="17" cy="492"/>
              </a:xfrm>
              <a:custGeom>
                <a:avLst/>
                <a:gdLst>
                  <a:gd name="T0" fmla="*/ 3 w 17"/>
                  <a:gd name="T1" fmla="*/ 491 h 492"/>
                  <a:gd name="T2" fmla="*/ 7 w 17"/>
                  <a:gd name="T3" fmla="*/ 491 h 492"/>
                  <a:gd name="T4" fmla="*/ 16 w 17"/>
                  <a:gd name="T5" fmla="*/ 0 h 492"/>
                  <a:gd name="T6" fmla="*/ 8 w 17"/>
                  <a:gd name="T7" fmla="*/ 0 h 492"/>
                  <a:gd name="T8" fmla="*/ 0 w 17"/>
                  <a:gd name="T9" fmla="*/ 491 h 492"/>
                  <a:gd name="T10" fmla="*/ 3 w 17"/>
                  <a:gd name="T11" fmla="*/ 491 h 492"/>
                  <a:gd name="T12" fmla="*/ 0 60000 65536"/>
                  <a:gd name="T13" fmla="*/ 0 60000 65536"/>
                  <a:gd name="T14" fmla="*/ 0 60000 65536"/>
                  <a:gd name="T15" fmla="*/ 0 60000 65536"/>
                  <a:gd name="T16" fmla="*/ 0 60000 65536"/>
                  <a:gd name="T17" fmla="*/ 0 60000 65536"/>
                  <a:gd name="T18" fmla="*/ 0 w 17"/>
                  <a:gd name="T19" fmla="*/ 0 h 492"/>
                  <a:gd name="T20" fmla="*/ 17 w 17"/>
                  <a:gd name="T21" fmla="*/ 492 h 492"/>
                </a:gdLst>
                <a:ahLst/>
                <a:cxnLst>
                  <a:cxn ang="T12">
                    <a:pos x="T0" y="T1"/>
                  </a:cxn>
                  <a:cxn ang="T13">
                    <a:pos x="T2" y="T3"/>
                  </a:cxn>
                  <a:cxn ang="T14">
                    <a:pos x="T4" y="T5"/>
                  </a:cxn>
                  <a:cxn ang="T15">
                    <a:pos x="T6" y="T7"/>
                  </a:cxn>
                  <a:cxn ang="T16">
                    <a:pos x="T8" y="T9"/>
                  </a:cxn>
                  <a:cxn ang="T17">
                    <a:pos x="T10" y="T11"/>
                  </a:cxn>
                </a:cxnLst>
                <a:rect l="T18" t="T19" r="T20" b="T21"/>
                <a:pathLst>
                  <a:path w="17" h="492">
                    <a:moveTo>
                      <a:pt x="3" y="491"/>
                    </a:moveTo>
                    <a:lnTo>
                      <a:pt x="7" y="491"/>
                    </a:lnTo>
                    <a:lnTo>
                      <a:pt x="16" y="0"/>
                    </a:lnTo>
                    <a:lnTo>
                      <a:pt x="8" y="0"/>
                    </a:lnTo>
                    <a:lnTo>
                      <a:pt x="0" y="491"/>
                    </a:lnTo>
                    <a:lnTo>
                      <a:pt x="3" y="491"/>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4" name="Freeform 222">
                <a:extLst>
                  <a:ext uri="{FF2B5EF4-FFF2-40B4-BE49-F238E27FC236}">
                    <a16:creationId xmlns:a16="http://schemas.microsoft.com/office/drawing/2014/main" id="{AC9D00D0-7E80-7940-BE56-55FA056B7EA1}"/>
                  </a:ext>
                </a:extLst>
              </p:cNvPr>
              <p:cNvSpPr>
                <a:spLocks/>
              </p:cNvSpPr>
              <p:nvPr/>
            </p:nvSpPr>
            <p:spPr bwMode="auto">
              <a:xfrm>
                <a:off x="3526" y="3236"/>
                <a:ext cx="17" cy="507"/>
              </a:xfrm>
              <a:custGeom>
                <a:avLst/>
                <a:gdLst>
                  <a:gd name="T0" fmla="*/ 6 w 17"/>
                  <a:gd name="T1" fmla="*/ 506 h 507"/>
                  <a:gd name="T2" fmla="*/ 12 w 17"/>
                  <a:gd name="T3" fmla="*/ 506 h 507"/>
                  <a:gd name="T4" fmla="*/ 16 w 17"/>
                  <a:gd name="T5" fmla="*/ 0 h 507"/>
                  <a:gd name="T6" fmla="*/ 6 w 17"/>
                  <a:gd name="T7" fmla="*/ 0 h 507"/>
                  <a:gd name="T8" fmla="*/ 0 w 17"/>
                  <a:gd name="T9" fmla="*/ 506 h 507"/>
                  <a:gd name="T10" fmla="*/ 6 w 17"/>
                  <a:gd name="T11" fmla="*/ 506 h 507"/>
                  <a:gd name="T12" fmla="*/ 0 60000 65536"/>
                  <a:gd name="T13" fmla="*/ 0 60000 65536"/>
                  <a:gd name="T14" fmla="*/ 0 60000 65536"/>
                  <a:gd name="T15" fmla="*/ 0 60000 65536"/>
                  <a:gd name="T16" fmla="*/ 0 60000 65536"/>
                  <a:gd name="T17" fmla="*/ 0 60000 65536"/>
                  <a:gd name="T18" fmla="*/ 0 w 17"/>
                  <a:gd name="T19" fmla="*/ 0 h 507"/>
                  <a:gd name="T20" fmla="*/ 17 w 17"/>
                  <a:gd name="T21" fmla="*/ 507 h 507"/>
                </a:gdLst>
                <a:ahLst/>
                <a:cxnLst>
                  <a:cxn ang="T12">
                    <a:pos x="T0" y="T1"/>
                  </a:cxn>
                  <a:cxn ang="T13">
                    <a:pos x="T2" y="T3"/>
                  </a:cxn>
                  <a:cxn ang="T14">
                    <a:pos x="T4" y="T5"/>
                  </a:cxn>
                  <a:cxn ang="T15">
                    <a:pos x="T6" y="T7"/>
                  </a:cxn>
                  <a:cxn ang="T16">
                    <a:pos x="T8" y="T9"/>
                  </a:cxn>
                  <a:cxn ang="T17">
                    <a:pos x="T10" y="T11"/>
                  </a:cxn>
                </a:cxnLst>
                <a:rect l="T18" t="T19" r="T20" b="T21"/>
                <a:pathLst>
                  <a:path w="17" h="507">
                    <a:moveTo>
                      <a:pt x="6" y="506"/>
                    </a:moveTo>
                    <a:lnTo>
                      <a:pt x="12" y="506"/>
                    </a:lnTo>
                    <a:lnTo>
                      <a:pt x="16" y="0"/>
                    </a:lnTo>
                    <a:lnTo>
                      <a:pt x="6" y="0"/>
                    </a:lnTo>
                    <a:lnTo>
                      <a:pt x="0" y="506"/>
                    </a:lnTo>
                    <a:lnTo>
                      <a:pt x="6" y="506"/>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5" name="Freeform 223">
                <a:extLst>
                  <a:ext uri="{FF2B5EF4-FFF2-40B4-BE49-F238E27FC236}">
                    <a16:creationId xmlns:a16="http://schemas.microsoft.com/office/drawing/2014/main" id="{220EB1CA-B138-5D4C-BC13-849DC80397FE}"/>
                  </a:ext>
                </a:extLst>
              </p:cNvPr>
              <p:cNvSpPr>
                <a:spLocks/>
              </p:cNvSpPr>
              <p:nvPr/>
            </p:nvSpPr>
            <p:spPr bwMode="auto">
              <a:xfrm>
                <a:off x="3226" y="3100"/>
                <a:ext cx="369" cy="61"/>
              </a:xfrm>
              <a:custGeom>
                <a:avLst/>
                <a:gdLst>
                  <a:gd name="T0" fmla="*/ 367 w 369"/>
                  <a:gd name="T1" fmla="*/ 2 h 61"/>
                  <a:gd name="T2" fmla="*/ 367 w 369"/>
                  <a:gd name="T3" fmla="*/ 0 h 61"/>
                  <a:gd name="T4" fmla="*/ 0 w 369"/>
                  <a:gd name="T5" fmla="*/ 54 h 61"/>
                  <a:gd name="T6" fmla="*/ 0 w 369"/>
                  <a:gd name="T7" fmla="*/ 60 h 61"/>
                  <a:gd name="T8" fmla="*/ 368 w 369"/>
                  <a:gd name="T9" fmla="*/ 4 h 61"/>
                  <a:gd name="T10" fmla="*/ 367 w 369"/>
                  <a:gd name="T11" fmla="*/ 2 h 61"/>
                  <a:gd name="T12" fmla="*/ 0 60000 65536"/>
                  <a:gd name="T13" fmla="*/ 0 60000 65536"/>
                  <a:gd name="T14" fmla="*/ 0 60000 65536"/>
                  <a:gd name="T15" fmla="*/ 0 60000 65536"/>
                  <a:gd name="T16" fmla="*/ 0 60000 65536"/>
                  <a:gd name="T17" fmla="*/ 0 60000 65536"/>
                  <a:gd name="T18" fmla="*/ 0 w 369"/>
                  <a:gd name="T19" fmla="*/ 0 h 61"/>
                  <a:gd name="T20" fmla="*/ 369 w 369"/>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69" h="61">
                    <a:moveTo>
                      <a:pt x="367" y="2"/>
                    </a:moveTo>
                    <a:lnTo>
                      <a:pt x="367" y="0"/>
                    </a:lnTo>
                    <a:lnTo>
                      <a:pt x="0" y="54"/>
                    </a:lnTo>
                    <a:lnTo>
                      <a:pt x="0" y="60"/>
                    </a:lnTo>
                    <a:lnTo>
                      <a:pt x="368" y="4"/>
                    </a:lnTo>
                    <a:lnTo>
                      <a:pt x="367"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6" name="Freeform 224">
                <a:extLst>
                  <a:ext uri="{FF2B5EF4-FFF2-40B4-BE49-F238E27FC236}">
                    <a16:creationId xmlns:a16="http://schemas.microsoft.com/office/drawing/2014/main" id="{360F3995-CEEF-1742-8167-16F618F1E9FA}"/>
                  </a:ext>
                </a:extLst>
              </p:cNvPr>
              <p:cNvSpPr>
                <a:spLocks/>
              </p:cNvSpPr>
              <p:nvPr/>
            </p:nvSpPr>
            <p:spPr bwMode="auto">
              <a:xfrm>
                <a:off x="3281" y="3109"/>
                <a:ext cx="355" cy="67"/>
              </a:xfrm>
              <a:custGeom>
                <a:avLst/>
                <a:gdLst>
                  <a:gd name="T0" fmla="*/ 354 w 355"/>
                  <a:gd name="T1" fmla="*/ 2 h 67"/>
                  <a:gd name="T2" fmla="*/ 353 w 355"/>
                  <a:gd name="T3" fmla="*/ 0 h 67"/>
                  <a:gd name="T4" fmla="*/ 0 w 355"/>
                  <a:gd name="T5" fmla="*/ 61 h 67"/>
                  <a:gd name="T6" fmla="*/ 0 w 355"/>
                  <a:gd name="T7" fmla="*/ 66 h 67"/>
                  <a:gd name="T8" fmla="*/ 354 w 355"/>
                  <a:gd name="T9" fmla="*/ 4 h 67"/>
                  <a:gd name="T10" fmla="*/ 354 w 355"/>
                  <a:gd name="T11" fmla="*/ 2 h 67"/>
                  <a:gd name="T12" fmla="*/ 0 60000 65536"/>
                  <a:gd name="T13" fmla="*/ 0 60000 65536"/>
                  <a:gd name="T14" fmla="*/ 0 60000 65536"/>
                  <a:gd name="T15" fmla="*/ 0 60000 65536"/>
                  <a:gd name="T16" fmla="*/ 0 60000 65536"/>
                  <a:gd name="T17" fmla="*/ 0 60000 65536"/>
                  <a:gd name="T18" fmla="*/ 0 w 355"/>
                  <a:gd name="T19" fmla="*/ 0 h 67"/>
                  <a:gd name="T20" fmla="*/ 355 w 35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355" h="67">
                    <a:moveTo>
                      <a:pt x="354" y="2"/>
                    </a:moveTo>
                    <a:lnTo>
                      <a:pt x="353" y="0"/>
                    </a:lnTo>
                    <a:lnTo>
                      <a:pt x="0" y="61"/>
                    </a:lnTo>
                    <a:lnTo>
                      <a:pt x="0" y="66"/>
                    </a:lnTo>
                    <a:lnTo>
                      <a:pt x="354" y="4"/>
                    </a:lnTo>
                    <a:lnTo>
                      <a:pt x="354"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7" name="Freeform 225">
                <a:extLst>
                  <a:ext uri="{FF2B5EF4-FFF2-40B4-BE49-F238E27FC236}">
                    <a16:creationId xmlns:a16="http://schemas.microsoft.com/office/drawing/2014/main" id="{5287514F-5F31-3E4C-ACD2-37CF3405C098}"/>
                  </a:ext>
                </a:extLst>
              </p:cNvPr>
              <p:cNvSpPr>
                <a:spLocks/>
              </p:cNvSpPr>
              <p:nvPr/>
            </p:nvSpPr>
            <p:spPr bwMode="auto">
              <a:xfrm>
                <a:off x="3338" y="3120"/>
                <a:ext cx="347" cy="70"/>
              </a:xfrm>
              <a:custGeom>
                <a:avLst/>
                <a:gdLst>
                  <a:gd name="T0" fmla="*/ 345 w 347"/>
                  <a:gd name="T1" fmla="*/ 2 h 70"/>
                  <a:gd name="T2" fmla="*/ 345 w 347"/>
                  <a:gd name="T3" fmla="*/ 0 h 70"/>
                  <a:gd name="T4" fmla="*/ 0 w 347"/>
                  <a:gd name="T5" fmla="*/ 64 h 70"/>
                  <a:gd name="T6" fmla="*/ 1 w 347"/>
                  <a:gd name="T7" fmla="*/ 69 h 70"/>
                  <a:gd name="T8" fmla="*/ 346 w 347"/>
                  <a:gd name="T9" fmla="*/ 4 h 70"/>
                  <a:gd name="T10" fmla="*/ 345 w 347"/>
                  <a:gd name="T11" fmla="*/ 2 h 70"/>
                  <a:gd name="T12" fmla="*/ 0 60000 65536"/>
                  <a:gd name="T13" fmla="*/ 0 60000 65536"/>
                  <a:gd name="T14" fmla="*/ 0 60000 65536"/>
                  <a:gd name="T15" fmla="*/ 0 60000 65536"/>
                  <a:gd name="T16" fmla="*/ 0 60000 65536"/>
                  <a:gd name="T17" fmla="*/ 0 60000 65536"/>
                  <a:gd name="T18" fmla="*/ 0 w 347"/>
                  <a:gd name="T19" fmla="*/ 0 h 70"/>
                  <a:gd name="T20" fmla="*/ 347 w 347"/>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347" h="70">
                    <a:moveTo>
                      <a:pt x="345" y="2"/>
                    </a:moveTo>
                    <a:lnTo>
                      <a:pt x="345" y="0"/>
                    </a:lnTo>
                    <a:lnTo>
                      <a:pt x="0" y="64"/>
                    </a:lnTo>
                    <a:lnTo>
                      <a:pt x="1" y="69"/>
                    </a:lnTo>
                    <a:lnTo>
                      <a:pt x="346" y="4"/>
                    </a:lnTo>
                    <a:lnTo>
                      <a:pt x="345"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8" name="Freeform 226">
                <a:extLst>
                  <a:ext uri="{FF2B5EF4-FFF2-40B4-BE49-F238E27FC236}">
                    <a16:creationId xmlns:a16="http://schemas.microsoft.com/office/drawing/2014/main" id="{BCE72A5A-B0CF-4148-B2DF-8405B0FD1F88}"/>
                  </a:ext>
                </a:extLst>
              </p:cNvPr>
              <p:cNvSpPr>
                <a:spLocks/>
              </p:cNvSpPr>
              <p:nvPr/>
            </p:nvSpPr>
            <p:spPr bwMode="auto">
              <a:xfrm>
                <a:off x="3399" y="3133"/>
                <a:ext cx="348" cy="73"/>
              </a:xfrm>
              <a:custGeom>
                <a:avLst/>
                <a:gdLst>
                  <a:gd name="T0" fmla="*/ 347 w 348"/>
                  <a:gd name="T1" fmla="*/ 2 h 73"/>
                  <a:gd name="T2" fmla="*/ 346 w 348"/>
                  <a:gd name="T3" fmla="*/ 0 h 73"/>
                  <a:gd name="T4" fmla="*/ 0 w 348"/>
                  <a:gd name="T5" fmla="*/ 67 h 73"/>
                  <a:gd name="T6" fmla="*/ 1 w 348"/>
                  <a:gd name="T7" fmla="*/ 72 h 73"/>
                  <a:gd name="T8" fmla="*/ 347 w 348"/>
                  <a:gd name="T9" fmla="*/ 4 h 73"/>
                  <a:gd name="T10" fmla="*/ 347 w 348"/>
                  <a:gd name="T11" fmla="*/ 2 h 73"/>
                  <a:gd name="T12" fmla="*/ 0 60000 65536"/>
                  <a:gd name="T13" fmla="*/ 0 60000 65536"/>
                  <a:gd name="T14" fmla="*/ 0 60000 65536"/>
                  <a:gd name="T15" fmla="*/ 0 60000 65536"/>
                  <a:gd name="T16" fmla="*/ 0 60000 65536"/>
                  <a:gd name="T17" fmla="*/ 0 60000 65536"/>
                  <a:gd name="T18" fmla="*/ 0 w 348"/>
                  <a:gd name="T19" fmla="*/ 0 h 73"/>
                  <a:gd name="T20" fmla="*/ 348 w 348"/>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348" h="73">
                    <a:moveTo>
                      <a:pt x="347" y="2"/>
                    </a:moveTo>
                    <a:lnTo>
                      <a:pt x="346" y="0"/>
                    </a:lnTo>
                    <a:lnTo>
                      <a:pt x="0" y="67"/>
                    </a:lnTo>
                    <a:lnTo>
                      <a:pt x="1" y="72"/>
                    </a:lnTo>
                    <a:lnTo>
                      <a:pt x="347" y="4"/>
                    </a:lnTo>
                    <a:lnTo>
                      <a:pt x="347"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19" name="Freeform 227">
                <a:extLst>
                  <a:ext uri="{FF2B5EF4-FFF2-40B4-BE49-F238E27FC236}">
                    <a16:creationId xmlns:a16="http://schemas.microsoft.com/office/drawing/2014/main" id="{73B26C4F-C5FF-AB4C-B560-131200F8C6C5}"/>
                  </a:ext>
                </a:extLst>
              </p:cNvPr>
              <p:cNvSpPr>
                <a:spLocks/>
              </p:cNvSpPr>
              <p:nvPr/>
            </p:nvSpPr>
            <p:spPr bwMode="auto">
              <a:xfrm>
                <a:off x="3465" y="3148"/>
                <a:ext cx="354" cy="74"/>
              </a:xfrm>
              <a:custGeom>
                <a:avLst/>
                <a:gdLst>
                  <a:gd name="T0" fmla="*/ 353 w 354"/>
                  <a:gd name="T1" fmla="*/ 2 h 74"/>
                  <a:gd name="T2" fmla="*/ 353 w 354"/>
                  <a:gd name="T3" fmla="*/ 0 h 74"/>
                  <a:gd name="T4" fmla="*/ 0 w 354"/>
                  <a:gd name="T5" fmla="*/ 68 h 74"/>
                  <a:gd name="T6" fmla="*/ 1 w 354"/>
                  <a:gd name="T7" fmla="*/ 73 h 74"/>
                  <a:gd name="T8" fmla="*/ 353 w 354"/>
                  <a:gd name="T9" fmla="*/ 4 h 74"/>
                  <a:gd name="T10" fmla="*/ 353 w 354"/>
                  <a:gd name="T11" fmla="*/ 2 h 74"/>
                  <a:gd name="T12" fmla="*/ 0 60000 65536"/>
                  <a:gd name="T13" fmla="*/ 0 60000 65536"/>
                  <a:gd name="T14" fmla="*/ 0 60000 65536"/>
                  <a:gd name="T15" fmla="*/ 0 60000 65536"/>
                  <a:gd name="T16" fmla="*/ 0 60000 65536"/>
                  <a:gd name="T17" fmla="*/ 0 60000 65536"/>
                  <a:gd name="T18" fmla="*/ 0 w 354"/>
                  <a:gd name="T19" fmla="*/ 0 h 74"/>
                  <a:gd name="T20" fmla="*/ 354 w 35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354" h="74">
                    <a:moveTo>
                      <a:pt x="353" y="2"/>
                    </a:moveTo>
                    <a:lnTo>
                      <a:pt x="353" y="0"/>
                    </a:lnTo>
                    <a:lnTo>
                      <a:pt x="0" y="68"/>
                    </a:lnTo>
                    <a:lnTo>
                      <a:pt x="1" y="73"/>
                    </a:lnTo>
                    <a:lnTo>
                      <a:pt x="353" y="4"/>
                    </a:lnTo>
                    <a:lnTo>
                      <a:pt x="353"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0" name="Freeform 228">
                <a:extLst>
                  <a:ext uri="{FF2B5EF4-FFF2-40B4-BE49-F238E27FC236}">
                    <a16:creationId xmlns:a16="http://schemas.microsoft.com/office/drawing/2014/main" id="{1EE7C235-092A-E148-88F7-B8089ED2267E}"/>
                  </a:ext>
                </a:extLst>
              </p:cNvPr>
              <p:cNvSpPr>
                <a:spLocks/>
              </p:cNvSpPr>
              <p:nvPr/>
            </p:nvSpPr>
            <p:spPr bwMode="auto">
              <a:xfrm>
                <a:off x="3308" y="3142"/>
                <a:ext cx="307" cy="83"/>
              </a:xfrm>
              <a:custGeom>
                <a:avLst/>
                <a:gdLst>
                  <a:gd name="T0" fmla="*/ 305 w 307"/>
                  <a:gd name="T1" fmla="*/ 79 h 83"/>
                  <a:gd name="T2" fmla="*/ 306 w 307"/>
                  <a:gd name="T3" fmla="*/ 77 h 83"/>
                  <a:gd name="T4" fmla="*/ 1 w 307"/>
                  <a:gd name="T5" fmla="*/ 0 h 83"/>
                  <a:gd name="T6" fmla="*/ 0 w 307"/>
                  <a:gd name="T7" fmla="*/ 4 h 83"/>
                  <a:gd name="T8" fmla="*/ 304 w 307"/>
                  <a:gd name="T9" fmla="*/ 82 h 83"/>
                  <a:gd name="T10" fmla="*/ 305 w 307"/>
                  <a:gd name="T11" fmla="*/ 79 h 83"/>
                  <a:gd name="T12" fmla="*/ 0 60000 65536"/>
                  <a:gd name="T13" fmla="*/ 0 60000 65536"/>
                  <a:gd name="T14" fmla="*/ 0 60000 65536"/>
                  <a:gd name="T15" fmla="*/ 0 60000 65536"/>
                  <a:gd name="T16" fmla="*/ 0 60000 65536"/>
                  <a:gd name="T17" fmla="*/ 0 60000 65536"/>
                  <a:gd name="T18" fmla="*/ 0 w 307"/>
                  <a:gd name="T19" fmla="*/ 0 h 83"/>
                  <a:gd name="T20" fmla="*/ 307 w 307"/>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307" h="83">
                    <a:moveTo>
                      <a:pt x="305" y="79"/>
                    </a:moveTo>
                    <a:lnTo>
                      <a:pt x="306" y="77"/>
                    </a:lnTo>
                    <a:lnTo>
                      <a:pt x="1" y="0"/>
                    </a:lnTo>
                    <a:lnTo>
                      <a:pt x="0" y="4"/>
                    </a:lnTo>
                    <a:lnTo>
                      <a:pt x="304" y="82"/>
                    </a:lnTo>
                    <a:lnTo>
                      <a:pt x="305" y="79"/>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1" name="Freeform 229">
                <a:extLst>
                  <a:ext uri="{FF2B5EF4-FFF2-40B4-BE49-F238E27FC236}">
                    <a16:creationId xmlns:a16="http://schemas.microsoft.com/office/drawing/2014/main" id="{16206567-212F-6144-963F-01C2BD63C987}"/>
                  </a:ext>
                </a:extLst>
              </p:cNvPr>
              <p:cNvSpPr>
                <a:spLocks/>
              </p:cNvSpPr>
              <p:nvPr/>
            </p:nvSpPr>
            <p:spPr bwMode="auto">
              <a:xfrm>
                <a:off x="3397" y="3130"/>
                <a:ext cx="287" cy="80"/>
              </a:xfrm>
              <a:custGeom>
                <a:avLst/>
                <a:gdLst>
                  <a:gd name="T0" fmla="*/ 0 w 287"/>
                  <a:gd name="T1" fmla="*/ 2 h 80"/>
                  <a:gd name="T2" fmla="*/ 0 w 287"/>
                  <a:gd name="T3" fmla="*/ 4 h 80"/>
                  <a:gd name="T4" fmla="*/ 285 w 287"/>
                  <a:gd name="T5" fmla="*/ 79 h 80"/>
                  <a:gd name="T6" fmla="*/ 286 w 287"/>
                  <a:gd name="T7" fmla="*/ 75 h 80"/>
                  <a:gd name="T8" fmla="*/ 1 w 287"/>
                  <a:gd name="T9" fmla="*/ 0 h 80"/>
                  <a:gd name="T10" fmla="*/ 0 w 287"/>
                  <a:gd name="T11" fmla="*/ 2 h 80"/>
                  <a:gd name="T12" fmla="*/ 0 60000 65536"/>
                  <a:gd name="T13" fmla="*/ 0 60000 65536"/>
                  <a:gd name="T14" fmla="*/ 0 60000 65536"/>
                  <a:gd name="T15" fmla="*/ 0 60000 65536"/>
                  <a:gd name="T16" fmla="*/ 0 60000 65536"/>
                  <a:gd name="T17" fmla="*/ 0 60000 65536"/>
                  <a:gd name="T18" fmla="*/ 0 w 287"/>
                  <a:gd name="T19" fmla="*/ 0 h 80"/>
                  <a:gd name="T20" fmla="*/ 287 w 287"/>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287" h="80">
                    <a:moveTo>
                      <a:pt x="0" y="2"/>
                    </a:moveTo>
                    <a:lnTo>
                      <a:pt x="0" y="4"/>
                    </a:lnTo>
                    <a:lnTo>
                      <a:pt x="285" y="79"/>
                    </a:lnTo>
                    <a:lnTo>
                      <a:pt x="286" y="75"/>
                    </a:lnTo>
                    <a:lnTo>
                      <a:pt x="1" y="0"/>
                    </a:lnTo>
                    <a:lnTo>
                      <a:pt x="0"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2" name="Freeform 230">
                <a:extLst>
                  <a:ext uri="{FF2B5EF4-FFF2-40B4-BE49-F238E27FC236}">
                    <a16:creationId xmlns:a16="http://schemas.microsoft.com/office/drawing/2014/main" id="{2CE74EEA-D40B-EF41-966B-72449DAEBB84}"/>
                  </a:ext>
                </a:extLst>
              </p:cNvPr>
              <p:cNvSpPr>
                <a:spLocks/>
              </p:cNvSpPr>
              <p:nvPr/>
            </p:nvSpPr>
            <p:spPr bwMode="auto">
              <a:xfrm>
                <a:off x="3474" y="3116"/>
                <a:ext cx="285" cy="81"/>
              </a:xfrm>
              <a:custGeom>
                <a:avLst/>
                <a:gdLst>
                  <a:gd name="T0" fmla="*/ 283 w 285"/>
                  <a:gd name="T1" fmla="*/ 77 h 81"/>
                  <a:gd name="T2" fmla="*/ 284 w 285"/>
                  <a:gd name="T3" fmla="*/ 75 h 81"/>
                  <a:gd name="T4" fmla="*/ 0 w 285"/>
                  <a:gd name="T5" fmla="*/ 0 h 81"/>
                  <a:gd name="T6" fmla="*/ 0 w 285"/>
                  <a:gd name="T7" fmla="*/ 4 h 81"/>
                  <a:gd name="T8" fmla="*/ 283 w 285"/>
                  <a:gd name="T9" fmla="*/ 80 h 81"/>
                  <a:gd name="T10" fmla="*/ 283 w 285"/>
                  <a:gd name="T11" fmla="*/ 77 h 81"/>
                  <a:gd name="T12" fmla="*/ 0 60000 65536"/>
                  <a:gd name="T13" fmla="*/ 0 60000 65536"/>
                  <a:gd name="T14" fmla="*/ 0 60000 65536"/>
                  <a:gd name="T15" fmla="*/ 0 60000 65536"/>
                  <a:gd name="T16" fmla="*/ 0 60000 65536"/>
                  <a:gd name="T17" fmla="*/ 0 60000 65536"/>
                  <a:gd name="T18" fmla="*/ 0 w 285"/>
                  <a:gd name="T19" fmla="*/ 0 h 81"/>
                  <a:gd name="T20" fmla="*/ 285 w 285"/>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285" h="81">
                    <a:moveTo>
                      <a:pt x="283" y="77"/>
                    </a:moveTo>
                    <a:lnTo>
                      <a:pt x="284" y="75"/>
                    </a:lnTo>
                    <a:lnTo>
                      <a:pt x="0" y="0"/>
                    </a:lnTo>
                    <a:lnTo>
                      <a:pt x="0" y="4"/>
                    </a:lnTo>
                    <a:lnTo>
                      <a:pt x="283" y="80"/>
                    </a:lnTo>
                    <a:lnTo>
                      <a:pt x="283" y="77"/>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3" name="Freeform 231">
                <a:extLst>
                  <a:ext uri="{FF2B5EF4-FFF2-40B4-BE49-F238E27FC236}">
                    <a16:creationId xmlns:a16="http://schemas.microsoft.com/office/drawing/2014/main" id="{05E57E09-CFDC-9644-8634-335C2238C01B}"/>
                  </a:ext>
                </a:extLst>
              </p:cNvPr>
              <p:cNvSpPr>
                <a:spLocks/>
              </p:cNvSpPr>
              <p:nvPr/>
            </p:nvSpPr>
            <p:spPr bwMode="auto">
              <a:xfrm>
                <a:off x="3541" y="3108"/>
                <a:ext cx="288" cy="77"/>
              </a:xfrm>
              <a:custGeom>
                <a:avLst/>
                <a:gdLst>
                  <a:gd name="T0" fmla="*/ 0 w 288"/>
                  <a:gd name="T1" fmla="*/ 2 h 77"/>
                  <a:gd name="T2" fmla="*/ 0 w 288"/>
                  <a:gd name="T3" fmla="*/ 5 h 77"/>
                  <a:gd name="T4" fmla="*/ 286 w 288"/>
                  <a:gd name="T5" fmla="*/ 76 h 77"/>
                  <a:gd name="T6" fmla="*/ 287 w 288"/>
                  <a:gd name="T7" fmla="*/ 71 h 77"/>
                  <a:gd name="T8" fmla="*/ 1 w 288"/>
                  <a:gd name="T9" fmla="*/ 0 h 77"/>
                  <a:gd name="T10" fmla="*/ 0 w 288"/>
                  <a:gd name="T11" fmla="*/ 2 h 77"/>
                  <a:gd name="T12" fmla="*/ 0 60000 65536"/>
                  <a:gd name="T13" fmla="*/ 0 60000 65536"/>
                  <a:gd name="T14" fmla="*/ 0 60000 65536"/>
                  <a:gd name="T15" fmla="*/ 0 60000 65536"/>
                  <a:gd name="T16" fmla="*/ 0 60000 65536"/>
                  <a:gd name="T17" fmla="*/ 0 60000 65536"/>
                  <a:gd name="T18" fmla="*/ 0 w 288"/>
                  <a:gd name="T19" fmla="*/ 0 h 77"/>
                  <a:gd name="T20" fmla="*/ 288 w 288"/>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88" h="77">
                    <a:moveTo>
                      <a:pt x="0" y="2"/>
                    </a:moveTo>
                    <a:lnTo>
                      <a:pt x="0" y="5"/>
                    </a:lnTo>
                    <a:lnTo>
                      <a:pt x="286" y="76"/>
                    </a:lnTo>
                    <a:lnTo>
                      <a:pt x="287" y="71"/>
                    </a:lnTo>
                    <a:lnTo>
                      <a:pt x="1" y="0"/>
                    </a:lnTo>
                    <a:lnTo>
                      <a:pt x="0" y="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4" name="Freeform 232">
                <a:extLst>
                  <a:ext uri="{FF2B5EF4-FFF2-40B4-BE49-F238E27FC236}">
                    <a16:creationId xmlns:a16="http://schemas.microsoft.com/office/drawing/2014/main" id="{40225011-0C4A-0D42-9AAF-75A49AE7C4B9}"/>
                  </a:ext>
                </a:extLst>
              </p:cNvPr>
              <p:cNvSpPr>
                <a:spLocks/>
              </p:cNvSpPr>
              <p:nvPr/>
            </p:nvSpPr>
            <p:spPr bwMode="auto">
              <a:xfrm>
                <a:off x="3588" y="3099"/>
                <a:ext cx="321" cy="74"/>
              </a:xfrm>
              <a:custGeom>
                <a:avLst/>
                <a:gdLst>
                  <a:gd name="T0" fmla="*/ 320 w 321"/>
                  <a:gd name="T1" fmla="*/ 70 h 74"/>
                  <a:gd name="T2" fmla="*/ 320 w 321"/>
                  <a:gd name="T3" fmla="*/ 68 h 74"/>
                  <a:gd name="T4" fmla="*/ 1 w 321"/>
                  <a:gd name="T5" fmla="*/ 0 h 74"/>
                  <a:gd name="T6" fmla="*/ 0 w 321"/>
                  <a:gd name="T7" fmla="*/ 5 h 74"/>
                  <a:gd name="T8" fmla="*/ 319 w 321"/>
                  <a:gd name="T9" fmla="*/ 73 h 74"/>
                  <a:gd name="T10" fmla="*/ 320 w 321"/>
                  <a:gd name="T11" fmla="*/ 70 h 74"/>
                  <a:gd name="T12" fmla="*/ 0 60000 65536"/>
                  <a:gd name="T13" fmla="*/ 0 60000 65536"/>
                  <a:gd name="T14" fmla="*/ 0 60000 65536"/>
                  <a:gd name="T15" fmla="*/ 0 60000 65536"/>
                  <a:gd name="T16" fmla="*/ 0 60000 65536"/>
                  <a:gd name="T17" fmla="*/ 0 60000 65536"/>
                  <a:gd name="T18" fmla="*/ 0 w 321"/>
                  <a:gd name="T19" fmla="*/ 0 h 74"/>
                  <a:gd name="T20" fmla="*/ 321 w 321"/>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321" h="74">
                    <a:moveTo>
                      <a:pt x="320" y="70"/>
                    </a:moveTo>
                    <a:lnTo>
                      <a:pt x="320" y="68"/>
                    </a:lnTo>
                    <a:lnTo>
                      <a:pt x="1" y="0"/>
                    </a:lnTo>
                    <a:lnTo>
                      <a:pt x="0" y="5"/>
                    </a:lnTo>
                    <a:lnTo>
                      <a:pt x="319" y="73"/>
                    </a:lnTo>
                    <a:lnTo>
                      <a:pt x="320" y="7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5" name="Freeform 233">
                <a:extLst>
                  <a:ext uri="{FF2B5EF4-FFF2-40B4-BE49-F238E27FC236}">
                    <a16:creationId xmlns:a16="http://schemas.microsoft.com/office/drawing/2014/main" id="{81F3FEFB-1049-9C49-8DC9-8ADA795E6AD1}"/>
                  </a:ext>
                </a:extLst>
              </p:cNvPr>
              <p:cNvSpPr>
                <a:spLocks/>
              </p:cNvSpPr>
              <p:nvPr/>
            </p:nvSpPr>
            <p:spPr bwMode="auto">
              <a:xfrm>
                <a:off x="3604" y="3220"/>
                <a:ext cx="17" cy="500"/>
              </a:xfrm>
              <a:custGeom>
                <a:avLst/>
                <a:gdLst>
                  <a:gd name="T0" fmla="*/ 5 w 17"/>
                  <a:gd name="T1" fmla="*/ 499 h 500"/>
                  <a:gd name="T2" fmla="*/ 10 w 17"/>
                  <a:gd name="T3" fmla="*/ 499 h 500"/>
                  <a:gd name="T4" fmla="*/ 16 w 17"/>
                  <a:gd name="T5" fmla="*/ 0 h 500"/>
                  <a:gd name="T6" fmla="*/ 3 w 17"/>
                  <a:gd name="T7" fmla="*/ 0 h 500"/>
                  <a:gd name="T8" fmla="*/ 0 w 17"/>
                  <a:gd name="T9" fmla="*/ 499 h 500"/>
                  <a:gd name="T10" fmla="*/ 5 w 17"/>
                  <a:gd name="T11" fmla="*/ 499 h 500"/>
                  <a:gd name="T12" fmla="*/ 0 60000 65536"/>
                  <a:gd name="T13" fmla="*/ 0 60000 65536"/>
                  <a:gd name="T14" fmla="*/ 0 60000 65536"/>
                  <a:gd name="T15" fmla="*/ 0 60000 65536"/>
                  <a:gd name="T16" fmla="*/ 0 60000 65536"/>
                  <a:gd name="T17" fmla="*/ 0 60000 65536"/>
                  <a:gd name="T18" fmla="*/ 0 w 17"/>
                  <a:gd name="T19" fmla="*/ 0 h 500"/>
                  <a:gd name="T20" fmla="*/ 17 w 17"/>
                  <a:gd name="T21" fmla="*/ 500 h 500"/>
                </a:gdLst>
                <a:ahLst/>
                <a:cxnLst>
                  <a:cxn ang="T12">
                    <a:pos x="T0" y="T1"/>
                  </a:cxn>
                  <a:cxn ang="T13">
                    <a:pos x="T2" y="T3"/>
                  </a:cxn>
                  <a:cxn ang="T14">
                    <a:pos x="T4" y="T5"/>
                  </a:cxn>
                  <a:cxn ang="T15">
                    <a:pos x="T6" y="T7"/>
                  </a:cxn>
                  <a:cxn ang="T16">
                    <a:pos x="T8" y="T9"/>
                  </a:cxn>
                  <a:cxn ang="T17">
                    <a:pos x="T10" y="T11"/>
                  </a:cxn>
                </a:cxnLst>
                <a:rect l="T18" t="T19" r="T20" b="T21"/>
                <a:pathLst>
                  <a:path w="17" h="500">
                    <a:moveTo>
                      <a:pt x="5" y="499"/>
                    </a:moveTo>
                    <a:lnTo>
                      <a:pt x="10" y="499"/>
                    </a:lnTo>
                    <a:lnTo>
                      <a:pt x="16" y="0"/>
                    </a:lnTo>
                    <a:lnTo>
                      <a:pt x="3" y="0"/>
                    </a:lnTo>
                    <a:lnTo>
                      <a:pt x="0" y="499"/>
                    </a:lnTo>
                    <a:lnTo>
                      <a:pt x="5" y="499"/>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6" name="Freeform 234">
                <a:extLst>
                  <a:ext uri="{FF2B5EF4-FFF2-40B4-BE49-F238E27FC236}">
                    <a16:creationId xmlns:a16="http://schemas.microsoft.com/office/drawing/2014/main" id="{5A772AC7-D921-1240-AC72-E7129851996E}"/>
                  </a:ext>
                </a:extLst>
              </p:cNvPr>
              <p:cNvSpPr>
                <a:spLocks/>
              </p:cNvSpPr>
              <p:nvPr/>
            </p:nvSpPr>
            <p:spPr bwMode="auto">
              <a:xfrm>
                <a:off x="3674" y="3208"/>
                <a:ext cx="17" cy="491"/>
              </a:xfrm>
              <a:custGeom>
                <a:avLst/>
                <a:gdLst>
                  <a:gd name="T0" fmla="*/ 6 w 17"/>
                  <a:gd name="T1" fmla="*/ 490 h 491"/>
                  <a:gd name="T2" fmla="*/ 14 w 17"/>
                  <a:gd name="T3" fmla="*/ 490 h 491"/>
                  <a:gd name="T4" fmla="*/ 16 w 17"/>
                  <a:gd name="T5" fmla="*/ 0 h 491"/>
                  <a:gd name="T6" fmla="*/ 4 w 17"/>
                  <a:gd name="T7" fmla="*/ 0 h 491"/>
                  <a:gd name="T8" fmla="*/ 0 w 17"/>
                  <a:gd name="T9" fmla="*/ 490 h 491"/>
                  <a:gd name="T10" fmla="*/ 6 w 17"/>
                  <a:gd name="T11" fmla="*/ 490 h 491"/>
                  <a:gd name="T12" fmla="*/ 0 60000 65536"/>
                  <a:gd name="T13" fmla="*/ 0 60000 65536"/>
                  <a:gd name="T14" fmla="*/ 0 60000 65536"/>
                  <a:gd name="T15" fmla="*/ 0 60000 65536"/>
                  <a:gd name="T16" fmla="*/ 0 60000 65536"/>
                  <a:gd name="T17" fmla="*/ 0 60000 65536"/>
                  <a:gd name="T18" fmla="*/ 0 w 17"/>
                  <a:gd name="T19" fmla="*/ 0 h 491"/>
                  <a:gd name="T20" fmla="*/ 17 w 17"/>
                  <a:gd name="T21" fmla="*/ 491 h 491"/>
                </a:gdLst>
                <a:ahLst/>
                <a:cxnLst>
                  <a:cxn ang="T12">
                    <a:pos x="T0" y="T1"/>
                  </a:cxn>
                  <a:cxn ang="T13">
                    <a:pos x="T2" y="T3"/>
                  </a:cxn>
                  <a:cxn ang="T14">
                    <a:pos x="T4" y="T5"/>
                  </a:cxn>
                  <a:cxn ang="T15">
                    <a:pos x="T6" y="T7"/>
                  </a:cxn>
                  <a:cxn ang="T16">
                    <a:pos x="T8" y="T9"/>
                  </a:cxn>
                  <a:cxn ang="T17">
                    <a:pos x="T10" y="T11"/>
                  </a:cxn>
                </a:cxnLst>
                <a:rect l="T18" t="T19" r="T20" b="T21"/>
                <a:pathLst>
                  <a:path w="17" h="491">
                    <a:moveTo>
                      <a:pt x="6" y="490"/>
                    </a:moveTo>
                    <a:lnTo>
                      <a:pt x="14" y="490"/>
                    </a:lnTo>
                    <a:lnTo>
                      <a:pt x="16" y="0"/>
                    </a:lnTo>
                    <a:lnTo>
                      <a:pt x="4" y="0"/>
                    </a:lnTo>
                    <a:lnTo>
                      <a:pt x="0" y="490"/>
                    </a:lnTo>
                    <a:lnTo>
                      <a:pt x="6" y="49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7" name="Freeform 235">
                <a:extLst>
                  <a:ext uri="{FF2B5EF4-FFF2-40B4-BE49-F238E27FC236}">
                    <a16:creationId xmlns:a16="http://schemas.microsoft.com/office/drawing/2014/main" id="{8F787ED5-4106-ED43-8E75-BCA5D2C42B5A}"/>
                  </a:ext>
                </a:extLst>
              </p:cNvPr>
              <p:cNvSpPr>
                <a:spLocks/>
              </p:cNvSpPr>
              <p:nvPr/>
            </p:nvSpPr>
            <p:spPr bwMode="auto">
              <a:xfrm>
                <a:off x="3749" y="3195"/>
                <a:ext cx="17" cy="483"/>
              </a:xfrm>
              <a:custGeom>
                <a:avLst/>
                <a:gdLst>
                  <a:gd name="T0" fmla="*/ 5 w 17"/>
                  <a:gd name="T1" fmla="*/ 482 h 483"/>
                  <a:gd name="T2" fmla="*/ 10 w 17"/>
                  <a:gd name="T3" fmla="*/ 482 h 483"/>
                  <a:gd name="T4" fmla="*/ 16 w 17"/>
                  <a:gd name="T5" fmla="*/ 0 h 483"/>
                  <a:gd name="T6" fmla="*/ 3 w 17"/>
                  <a:gd name="T7" fmla="*/ 0 h 483"/>
                  <a:gd name="T8" fmla="*/ 0 w 17"/>
                  <a:gd name="T9" fmla="*/ 482 h 483"/>
                  <a:gd name="T10" fmla="*/ 5 w 17"/>
                  <a:gd name="T11" fmla="*/ 482 h 483"/>
                  <a:gd name="T12" fmla="*/ 0 60000 65536"/>
                  <a:gd name="T13" fmla="*/ 0 60000 65536"/>
                  <a:gd name="T14" fmla="*/ 0 60000 65536"/>
                  <a:gd name="T15" fmla="*/ 0 60000 65536"/>
                  <a:gd name="T16" fmla="*/ 0 60000 65536"/>
                  <a:gd name="T17" fmla="*/ 0 60000 65536"/>
                  <a:gd name="T18" fmla="*/ 0 w 17"/>
                  <a:gd name="T19" fmla="*/ 0 h 483"/>
                  <a:gd name="T20" fmla="*/ 17 w 17"/>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17" h="483">
                    <a:moveTo>
                      <a:pt x="5" y="482"/>
                    </a:moveTo>
                    <a:lnTo>
                      <a:pt x="10" y="482"/>
                    </a:lnTo>
                    <a:lnTo>
                      <a:pt x="16" y="0"/>
                    </a:lnTo>
                    <a:lnTo>
                      <a:pt x="3" y="0"/>
                    </a:lnTo>
                    <a:lnTo>
                      <a:pt x="0" y="482"/>
                    </a:lnTo>
                    <a:lnTo>
                      <a:pt x="5" y="482"/>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8" name="Freeform 236">
                <a:extLst>
                  <a:ext uri="{FF2B5EF4-FFF2-40B4-BE49-F238E27FC236}">
                    <a16:creationId xmlns:a16="http://schemas.microsoft.com/office/drawing/2014/main" id="{6B87FA90-5060-F442-BC91-1E31C462465C}"/>
                  </a:ext>
                </a:extLst>
              </p:cNvPr>
              <p:cNvSpPr>
                <a:spLocks/>
              </p:cNvSpPr>
              <p:nvPr/>
            </p:nvSpPr>
            <p:spPr bwMode="auto">
              <a:xfrm>
                <a:off x="3819" y="3180"/>
                <a:ext cx="17" cy="479"/>
              </a:xfrm>
              <a:custGeom>
                <a:avLst/>
                <a:gdLst>
                  <a:gd name="T0" fmla="*/ 5 w 17"/>
                  <a:gd name="T1" fmla="*/ 478 h 479"/>
                  <a:gd name="T2" fmla="*/ 9 w 17"/>
                  <a:gd name="T3" fmla="*/ 478 h 479"/>
                  <a:gd name="T4" fmla="*/ 16 w 17"/>
                  <a:gd name="T5" fmla="*/ 0 h 479"/>
                  <a:gd name="T6" fmla="*/ 8 w 17"/>
                  <a:gd name="T7" fmla="*/ 0 h 479"/>
                  <a:gd name="T8" fmla="*/ 0 w 17"/>
                  <a:gd name="T9" fmla="*/ 477 h 479"/>
                  <a:gd name="T10" fmla="*/ 5 w 17"/>
                  <a:gd name="T11" fmla="*/ 478 h 479"/>
                  <a:gd name="T12" fmla="*/ 0 60000 65536"/>
                  <a:gd name="T13" fmla="*/ 0 60000 65536"/>
                  <a:gd name="T14" fmla="*/ 0 60000 65536"/>
                  <a:gd name="T15" fmla="*/ 0 60000 65536"/>
                  <a:gd name="T16" fmla="*/ 0 60000 65536"/>
                  <a:gd name="T17" fmla="*/ 0 60000 65536"/>
                  <a:gd name="T18" fmla="*/ 0 w 17"/>
                  <a:gd name="T19" fmla="*/ 0 h 479"/>
                  <a:gd name="T20" fmla="*/ 17 w 17"/>
                  <a:gd name="T21" fmla="*/ 479 h 479"/>
                </a:gdLst>
                <a:ahLst/>
                <a:cxnLst>
                  <a:cxn ang="T12">
                    <a:pos x="T0" y="T1"/>
                  </a:cxn>
                  <a:cxn ang="T13">
                    <a:pos x="T2" y="T3"/>
                  </a:cxn>
                  <a:cxn ang="T14">
                    <a:pos x="T4" y="T5"/>
                  </a:cxn>
                  <a:cxn ang="T15">
                    <a:pos x="T6" y="T7"/>
                  </a:cxn>
                  <a:cxn ang="T16">
                    <a:pos x="T8" y="T9"/>
                  </a:cxn>
                  <a:cxn ang="T17">
                    <a:pos x="T10" y="T11"/>
                  </a:cxn>
                </a:cxnLst>
                <a:rect l="T18" t="T19" r="T20" b="T21"/>
                <a:pathLst>
                  <a:path w="17" h="479">
                    <a:moveTo>
                      <a:pt x="5" y="478"/>
                    </a:moveTo>
                    <a:lnTo>
                      <a:pt x="9" y="478"/>
                    </a:lnTo>
                    <a:lnTo>
                      <a:pt x="16" y="0"/>
                    </a:lnTo>
                    <a:lnTo>
                      <a:pt x="8" y="0"/>
                    </a:lnTo>
                    <a:lnTo>
                      <a:pt x="0" y="477"/>
                    </a:lnTo>
                    <a:lnTo>
                      <a:pt x="5" y="478"/>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29" name="Freeform 237">
                <a:extLst>
                  <a:ext uri="{FF2B5EF4-FFF2-40B4-BE49-F238E27FC236}">
                    <a16:creationId xmlns:a16="http://schemas.microsoft.com/office/drawing/2014/main" id="{65451599-44C3-E24A-A606-FA64C96EB1A8}"/>
                  </a:ext>
                </a:extLst>
              </p:cNvPr>
              <p:cNvSpPr>
                <a:spLocks/>
              </p:cNvSpPr>
              <p:nvPr/>
            </p:nvSpPr>
            <p:spPr bwMode="auto">
              <a:xfrm>
                <a:off x="3892" y="3170"/>
                <a:ext cx="20" cy="468"/>
              </a:xfrm>
              <a:custGeom>
                <a:avLst/>
                <a:gdLst>
                  <a:gd name="T0" fmla="*/ 2 w 20"/>
                  <a:gd name="T1" fmla="*/ 467 h 468"/>
                  <a:gd name="T2" fmla="*/ 4 w 20"/>
                  <a:gd name="T3" fmla="*/ 467 h 468"/>
                  <a:gd name="T4" fmla="*/ 19 w 20"/>
                  <a:gd name="T5" fmla="*/ 0 h 468"/>
                  <a:gd name="T6" fmla="*/ 14 w 20"/>
                  <a:gd name="T7" fmla="*/ 0 h 468"/>
                  <a:gd name="T8" fmla="*/ 0 w 20"/>
                  <a:gd name="T9" fmla="*/ 466 h 468"/>
                  <a:gd name="T10" fmla="*/ 2 w 20"/>
                  <a:gd name="T11" fmla="*/ 467 h 468"/>
                  <a:gd name="T12" fmla="*/ 0 60000 65536"/>
                  <a:gd name="T13" fmla="*/ 0 60000 65536"/>
                  <a:gd name="T14" fmla="*/ 0 60000 65536"/>
                  <a:gd name="T15" fmla="*/ 0 60000 65536"/>
                  <a:gd name="T16" fmla="*/ 0 60000 65536"/>
                  <a:gd name="T17" fmla="*/ 0 60000 65536"/>
                  <a:gd name="T18" fmla="*/ 0 w 20"/>
                  <a:gd name="T19" fmla="*/ 0 h 468"/>
                  <a:gd name="T20" fmla="*/ 20 w 20"/>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20" h="468">
                    <a:moveTo>
                      <a:pt x="2" y="467"/>
                    </a:moveTo>
                    <a:lnTo>
                      <a:pt x="4" y="467"/>
                    </a:lnTo>
                    <a:lnTo>
                      <a:pt x="19" y="0"/>
                    </a:lnTo>
                    <a:lnTo>
                      <a:pt x="14" y="0"/>
                    </a:lnTo>
                    <a:lnTo>
                      <a:pt x="0" y="466"/>
                    </a:lnTo>
                    <a:lnTo>
                      <a:pt x="2" y="467"/>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30" name="Freeform 238">
                <a:extLst>
                  <a:ext uri="{FF2B5EF4-FFF2-40B4-BE49-F238E27FC236}">
                    <a16:creationId xmlns:a16="http://schemas.microsoft.com/office/drawing/2014/main" id="{ACDB012B-8A2D-484E-A0B8-1C9ABD1EF9FC}"/>
                  </a:ext>
                </a:extLst>
              </p:cNvPr>
              <p:cNvSpPr>
                <a:spLocks/>
              </p:cNvSpPr>
              <p:nvPr/>
            </p:nvSpPr>
            <p:spPr bwMode="auto">
              <a:xfrm>
                <a:off x="3225" y="3026"/>
                <a:ext cx="683" cy="131"/>
              </a:xfrm>
              <a:custGeom>
                <a:avLst/>
                <a:gdLst>
                  <a:gd name="T0" fmla="*/ 682 w 683"/>
                  <a:gd name="T1" fmla="*/ 56 h 131"/>
                  <a:gd name="T2" fmla="*/ 311 w 683"/>
                  <a:gd name="T3" fmla="*/ 130 h 131"/>
                  <a:gd name="T4" fmla="*/ 0 w 683"/>
                  <a:gd name="T5" fmla="*/ 39 h 131"/>
                  <a:gd name="T6" fmla="*/ 338 w 683"/>
                  <a:gd name="T7" fmla="*/ 0 h 131"/>
                  <a:gd name="T8" fmla="*/ 682 w 683"/>
                  <a:gd name="T9" fmla="*/ 56 h 131"/>
                  <a:gd name="T10" fmla="*/ 0 60000 65536"/>
                  <a:gd name="T11" fmla="*/ 0 60000 65536"/>
                  <a:gd name="T12" fmla="*/ 0 60000 65536"/>
                  <a:gd name="T13" fmla="*/ 0 60000 65536"/>
                  <a:gd name="T14" fmla="*/ 0 60000 65536"/>
                  <a:gd name="T15" fmla="*/ 0 w 683"/>
                  <a:gd name="T16" fmla="*/ 0 h 131"/>
                  <a:gd name="T17" fmla="*/ 683 w 683"/>
                  <a:gd name="T18" fmla="*/ 131 h 131"/>
                </a:gdLst>
                <a:ahLst/>
                <a:cxnLst>
                  <a:cxn ang="T10">
                    <a:pos x="T0" y="T1"/>
                  </a:cxn>
                  <a:cxn ang="T11">
                    <a:pos x="T2" y="T3"/>
                  </a:cxn>
                  <a:cxn ang="T12">
                    <a:pos x="T4" y="T5"/>
                  </a:cxn>
                  <a:cxn ang="T13">
                    <a:pos x="T6" y="T7"/>
                  </a:cxn>
                  <a:cxn ang="T14">
                    <a:pos x="T8" y="T9"/>
                  </a:cxn>
                </a:cxnLst>
                <a:rect l="T15" t="T16" r="T17" b="T18"/>
                <a:pathLst>
                  <a:path w="683" h="131">
                    <a:moveTo>
                      <a:pt x="682" y="56"/>
                    </a:moveTo>
                    <a:lnTo>
                      <a:pt x="311" y="130"/>
                    </a:lnTo>
                    <a:lnTo>
                      <a:pt x="0" y="39"/>
                    </a:lnTo>
                    <a:lnTo>
                      <a:pt x="338" y="0"/>
                    </a:lnTo>
                    <a:lnTo>
                      <a:pt x="682" y="56"/>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31" name="Line 239">
                <a:extLst>
                  <a:ext uri="{FF2B5EF4-FFF2-40B4-BE49-F238E27FC236}">
                    <a16:creationId xmlns:a16="http://schemas.microsoft.com/office/drawing/2014/main" id="{2CACB2C8-992A-E640-B45A-821F177569D9}"/>
                  </a:ext>
                </a:extLst>
              </p:cNvPr>
              <p:cNvSpPr>
                <a:spLocks noChangeShapeType="1"/>
              </p:cNvSpPr>
              <p:nvPr/>
            </p:nvSpPr>
            <p:spPr bwMode="auto">
              <a:xfrm flipH="1">
                <a:off x="3225" y="3026"/>
                <a:ext cx="338" cy="3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2" name="Line 240">
                <a:extLst>
                  <a:ext uri="{FF2B5EF4-FFF2-40B4-BE49-F238E27FC236}">
                    <a16:creationId xmlns:a16="http://schemas.microsoft.com/office/drawing/2014/main" id="{D810D964-8968-6043-9123-EC39CC700645}"/>
                  </a:ext>
                </a:extLst>
              </p:cNvPr>
              <p:cNvSpPr>
                <a:spLocks noChangeShapeType="1"/>
              </p:cNvSpPr>
              <p:nvPr/>
            </p:nvSpPr>
            <p:spPr bwMode="auto">
              <a:xfrm flipH="1">
                <a:off x="3269" y="3035"/>
                <a:ext cx="349" cy="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3" name="Line 241">
                <a:extLst>
                  <a:ext uri="{FF2B5EF4-FFF2-40B4-BE49-F238E27FC236}">
                    <a16:creationId xmlns:a16="http://schemas.microsoft.com/office/drawing/2014/main" id="{B79BADA2-3125-6042-98BF-1A26D17DA7DA}"/>
                  </a:ext>
                </a:extLst>
              </p:cNvPr>
              <p:cNvSpPr>
                <a:spLocks noChangeShapeType="1"/>
              </p:cNvSpPr>
              <p:nvPr/>
            </p:nvSpPr>
            <p:spPr bwMode="auto">
              <a:xfrm flipH="1">
                <a:off x="3326" y="3044"/>
                <a:ext cx="353" cy="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4" name="Line 242">
                <a:extLst>
                  <a:ext uri="{FF2B5EF4-FFF2-40B4-BE49-F238E27FC236}">
                    <a16:creationId xmlns:a16="http://schemas.microsoft.com/office/drawing/2014/main" id="{C9581BBB-47CE-F941-A0EE-3ACF97950561}"/>
                  </a:ext>
                </a:extLst>
              </p:cNvPr>
              <p:cNvSpPr>
                <a:spLocks noChangeShapeType="1"/>
              </p:cNvSpPr>
              <p:nvPr/>
            </p:nvSpPr>
            <p:spPr bwMode="auto">
              <a:xfrm flipH="1">
                <a:off x="3387" y="3056"/>
                <a:ext cx="360" cy="5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5" name="Line 243">
                <a:extLst>
                  <a:ext uri="{FF2B5EF4-FFF2-40B4-BE49-F238E27FC236}">
                    <a16:creationId xmlns:a16="http://schemas.microsoft.com/office/drawing/2014/main" id="{66E09C5A-2A15-764E-8480-04DECE615138}"/>
                  </a:ext>
                </a:extLst>
              </p:cNvPr>
              <p:cNvSpPr>
                <a:spLocks noChangeShapeType="1"/>
              </p:cNvSpPr>
              <p:nvPr/>
            </p:nvSpPr>
            <p:spPr bwMode="auto">
              <a:xfrm flipH="1">
                <a:off x="3457" y="3068"/>
                <a:ext cx="366" cy="6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6" name="Line 244">
                <a:extLst>
                  <a:ext uri="{FF2B5EF4-FFF2-40B4-BE49-F238E27FC236}">
                    <a16:creationId xmlns:a16="http://schemas.microsoft.com/office/drawing/2014/main" id="{2F8EF33B-9D37-5E45-931E-9AC4CC675DE8}"/>
                  </a:ext>
                </a:extLst>
              </p:cNvPr>
              <p:cNvSpPr>
                <a:spLocks noChangeShapeType="1"/>
              </p:cNvSpPr>
              <p:nvPr/>
            </p:nvSpPr>
            <p:spPr bwMode="auto">
              <a:xfrm flipH="1">
                <a:off x="3537" y="3082"/>
                <a:ext cx="370" cy="7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7" name="Line 245">
                <a:extLst>
                  <a:ext uri="{FF2B5EF4-FFF2-40B4-BE49-F238E27FC236}">
                    <a16:creationId xmlns:a16="http://schemas.microsoft.com/office/drawing/2014/main" id="{23E14599-DB1E-0E45-99D9-FC06E6F5072D}"/>
                  </a:ext>
                </a:extLst>
              </p:cNvPr>
              <p:cNvSpPr>
                <a:spLocks noChangeShapeType="1"/>
              </p:cNvSpPr>
              <p:nvPr/>
            </p:nvSpPr>
            <p:spPr bwMode="auto">
              <a:xfrm>
                <a:off x="3225" y="3065"/>
                <a:ext cx="312" cy="9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8" name="Line 246">
                <a:extLst>
                  <a:ext uri="{FF2B5EF4-FFF2-40B4-BE49-F238E27FC236}">
                    <a16:creationId xmlns:a16="http://schemas.microsoft.com/office/drawing/2014/main" id="{FCC287E5-BE1D-C54A-BE29-CF9B711CF880}"/>
                  </a:ext>
                </a:extLst>
              </p:cNvPr>
              <p:cNvSpPr>
                <a:spLocks noChangeShapeType="1"/>
              </p:cNvSpPr>
              <p:nvPr/>
            </p:nvSpPr>
            <p:spPr bwMode="auto">
              <a:xfrm>
                <a:off x="3305" y="3056"/>
                <a:ext cx="324" cy="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39" name="Line 247">
                <a:extLst>
                  <a:ext uri="{FF2B5EF4-FFF2-40B4-BE49-F238E27FC236}">
                    <a16:creationId xmlns:a16="http://schemas.microsoft.com/office/drawing/2014/main" id="{761A8916-7AE2-1940-B961-6A9B29B94549}"/>
                  </a:ext>
                </a:extLst>
              </p:cNvPr>
              <p:cNvSpPr>
                <a:spLocks noChangeShapeType="1"/>
              </p:cNvSpPr>
              <p:nvPr/>
            </p:nvSpPr>
            <p:spPr bwMode="auto">
              <a:xfrm>
                <a:off x="3377" y="3047"/>
                <a:ext cx="334" cy="7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0" name="Line 248">
                <a:extLst>
                  <a:ext uri="{FF2B5EF4-FFF2-40B4-BE49-F238E27FC236}">
                    <a16:creationId xmlns:a16="http://schemas.microsoft.com/office/drawing/2014/main" id="{2C99C252-D3FB-AC4C-8D99-7FAC82FCADCF}"/>
                  </a:ext>
                </a:extLst>
              </p:cNvPr>
              <p:cNvSpPr>
                <a:spLocks noChangeShapeType="1"/>
              </p:cNvSpPr>
              <p:nvPr/>
            </p:nvSpPr>
            <p:spPr bwMode="auto">
              <a:xfrm>
                <a:off x="3441" y="3040"/>
                <a:ext cx="341" cy="6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1" name="Line 249">
                <a:extLst>
                  <a:ext uri="{FF2B5EF4-FFF2-40B4-BE49-F238E27FC236}">
                    <a16:creationId xmlns:a16="http://schemas.microsoft.com/office/drawing/2014/main" id="{15D76DD3-849B-0B4A-9D77-504680710425}"/>
                  </a:ext>
                </a:extLst>
              </p:cNvPr>
              <p:cNvSpPr>
                <a:spLocks noChangeShapeType="1"/>
              </p:cNvSpPr>
              <p:nvPr/>
            </p:nvSpPr>
            <p:spPr bwMode="auto">
              <a:xfrm>
                <a:off x="3506" y="3032"/>
                <a:ext cx="343" cy="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2" name="Line 250">
                <a:extLst>
                  <a:ext uri="{FF2B5EF4-FFF2-40B4-BE49-F238E27FC236}">
                    <a16:creationId xmlns:a16="http://schemas.microsoft.com/office/drawing/2014/main" id="{5784804E-93A1-9F46-A171-4BB46DB48C69}"/>
                  </a:ext>
                </a:extLst>
              </p:cNvPr>
              <p:cNvSpPr>
                <a:spLocks noChangeShapeType="1"/>
              </p:cNvSpPr>
              <p:nvPr/>
            </p:nvSpPr>
            <p:spPr bwMode="auto">
              <a:xfrm>
                <a:off x="3563" y="3026"/>
                <a:ext cx="344" cy="5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3" name="Line 251">
                <a:extLst>
                  <a:ext uri="{FF2B5EF4-FFF2-40B4-BE49-F238E27FC236}">
                    <a16:creationId xmlns:a16="http://schemas.microsoft.com/office/drawing/2014/main" id="{FB5E91B9-B81F-ED4E-A2BF-29376A4775A1}"/>
                  </a:ext>
                </a:extLst>
              </p:cNvPr>
              <p:cNvSpPr>
                <a:spLocks noChangeShapeType="1"/>
              </p:cNvSpPr>
              <p:nvPr/>
            </p:nvSpPr>
            <p:spPr bwMode="auto">
              <a:xfrm flipV="1">
                <a:off x="3563" y="2769"/>
                <a:ext cx="0" cy="25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4" name="Line 252">
                <a:extLst>
                  <a:ext uri="{FF2B5EF4-FFF2-40B4-BE49-F238E27FC236}">
                    <a16:creationId xmlns:a16="http://schemas.microsoft.com/office/drawing/2014/main" id="{D9CB8C7B-05A7-1746-A48A-547F53F59060}"/>
                  </a:ext>
                </a:extLst>
              </p:cNvPr>
              <p:cNvSpPr>
                <a:spLocks noChangeShapeType="1"/>
              </p:cNvSpPr>
              <p:nvPr/>
            </p:nvSpPr>
            <p:spPr bwMode="auto">
              <a:xfrm flipV="1">
                <a:off x="3619" y="2765"/>
                <a:ext cx="3" cy="27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5" name="Line 253">
                <a:extLst>
                  <a:ext uri="{FF2B5EF4-FFF2-40B4-BE49-F238E27FC236}">
                    <a16:creationId xmlns:a16="http://schemas.microsoft.com/office/drawing/2014/main" id="{D4F33946-383D-B543-9248-113C84E7CB78}"/>
                  </a:ext>
                </a:extLst>
              </p:cNvPr>
              <p:cNvSpPr>
                <a:spLocks noChangeShapeType="1"/>
              </p:cNvSpPr>
              <p:nvPr/>
            </p:nvSpPr>
            <p:spPr bwMode="auto">
              <a:xfrm flipV="1">
                <a:off x="3678" y="2762"/>
                <a:ext cx="5" cy="28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6" name="Line 254">
                <a:extLst>
                  <a:ext uri="{FF2B5EF4-FFF2-40B4-BE49-F238E27FC236}">
                    <a16:creationId xmlns:a16="http://schemas.microsoft.com/office/drawing/2014/main" id="{41CF1CEA-6A90-F94B-AADA-83FCC2226AB1}"/>
                  </a:ext>
                </a:extLst>
              </p:cNvPr>
              <p:cNvSpPr>
                <a:spLocks noChangeShapeType="1"/>
              </p:cNvSpPr>
              <p:nvPr/>
            </p:nvSpPr>
            <p:spPr bwMode="auto">
              <a:xfrm flipV="1">
                <a:off x="3747" y="2756"/>
                <a:ext cx="8" cy="29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7" name="Line 255">
                <a:extLst>
                  <a:ext uri="{FF2B5EF4-FFF2-40B4-BE49-F238E27FC236}">
                    <a16:creationId xmlns:a16="http://schemas.microsoft.com/office/drawing/2014/main" id="{86208FE9-6957-9D49-A6C7-791C33735654}"/>
                  </a:ext>
                </a:extLst>
              </p:cNvPr>
              <p:cNvSpPr>
                <a:spLocks noChangeShapeType="1"/>
              </p:cNvSpPr>
              <p:nvPr/>
            </p:nvSpPr>
            <p:spPr bwMode="auto">
              <a:xfrm flipV="1">
                <a:off x="3822" y="2751"/>
                <a:ext cx="9" cy="3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8" name="Line 256">
                <a:extLst>
                  <a:ext uri="{FF2B5EF4-FFF2-40B4-BE49-F238E27FC236}">
                    <a16:creationId xmlns:a16="http://schemas.microsoft.com/office/drawing/2014/main" id="{8787749D-C880-5B43-9279-46687BC44960}"/>
                  </a:ext>
                </a:extLst>
              </p:cNvPr>
              <p:cNvSpPr>
                <a:spLocks noChangeShapeType="1"/>
              </p:cNvSpPr>
              <p:nvPr/>
            </p:nvSpPr>
            <p:spPr bwMode="auto">
              <a:xfrm flipV="1">
                <a:off x="3906" y="2745"/>
                <a:ext cx="15" cy="3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49" name="Line 257">
                <a:extLst>
                  <a:ext uri="{FF2B5EF4-FFF2-40B4-BE49-F238E27FC236}">
                    <a16:creationId xmlns:a16="http://schemas.microsoft.com/office/drawing/2014/main" id="{1FEE80A8-5374-954B-BDAF-D41B471B83C4}"/>
                  </a:ext>
                </a:extLst>
              </p:cNvPr>
              <p:cNvSpPr>
                <a:spLocks noChangeShapeType="1"/>
              </p:cNvSpPr>
              <p:nvPr/>
            </p:nvSpPr>
            <p:spPr bwMode="auto">
              <a:xfrm flipH="1" flipV="1">
                <a:off x="3213" y="2752"/>
                <a:ext cx="12" cy="3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0" name="Line 258">
                <a:extLst>
                  <a:ext uri="{FF2B5EF4-FFF2-40B4-BE49-F238E27FC236}">
                    <a16:creationId xmlns:a16="http://schemas.microsoft.com/office/drawing/2014/main" id="{E821A17F-D2BD-7F43-884D-16CAFF5BBCC9}"/>
                  </a:ext>
                </a:extLst>
              </p:cNvPr>
              <p:cNvSpPr>
                <a:spLocks noChangeShapeType="1"/>
              </p:cNvSpPr>
              <p:nvPr/>
            </p:nvSpPr>
            <p:spPr bwMode="auto">
              <a:xfrm flipH="1" flipV="1">
                <a:off x="3294" y="2756"/>
                <a:ext cx="11" cy="29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1" name="Line 259">
                <a:extLst>
                  <a:ext uri="{FF2B5EF4-FFF2-40B4-BE49-F238E27FC236}">
                    <a16:creationId xmlns:a16="http://schemas.microsoft.com/office/drawing/2014/main" id="{56067AD3-C7B9-3949-93B4-9465A4932DC5}"/>
                  </a:ext>
                </a:extLst>
              </p:cNvPr>
              <p:cNvSpPr>
                <a:spLocks noChangeShapeType="1"/>
              </p:cNvSpPr>
              <p:nvPr/>
            </p:nvSpPr>
            <p:spPr bwMode="auto">
              <a:xfrm flipH="1" flipV="1">
                <a:off x="3440" y="2762"/>
                <a:ext cx="2" cy="27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2" name="Line 260">
                <a:extLst>
                  <a:ext uri="{FF2B5EF4-FFF2-40B4-BE49-F238E27FC236}">
                    <a16:creationId xmlns:a16="http://schemas.microsoft.com/office/drawing/2014/main" id="{59C47221-48DB-8043-9F22-7FFEA5F5AA56}"/>
                  </a:ext>
                </a:extLst>
              </p:cNvPr>
              <p:cNvSpPr>
                <a:spLocks noChangeShapeType="1"/>
              </p:cNvSpPr>
              <p:nvPr/>
            </p:nvSpPr>
            <p:spPr bwMode="auto">
              <a:xfrm flipH="1" flipV="1">
                <a:off x="3503" y="2767"/>
                <a:ext cx="3" cy="2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3" name="Line 261">
                <a:extLst>
                  <a:ext uri="{FF2B5EF4-FFF2-40B4-BE49-F238E27FC236}">
                    <a16:creationId xmlns:a16="http://schemas.microsoft.com/office/drawing/2014/main" id="{F580DA93-2F2D-F94F-B5D8-95B0CEE6D5C8}"/>
                  </a:ext>
                </a:extLst>
              </p:cNvPr>
              <p:cNvSpPr>
                <a:spLocks noChangeShapeType="1"/>
              </p:cNvSpPr>
              <p:nvPr/>
            </p:nvSpPr>
            <p:spPr bwMode="auto">
              <a:xfrm flipV="1">
                <a:off x="3563" y="2769"/>
                <a:ext cx="0" cy="25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4" name="Line 262">
                <a:extLst>
                  <a:ext uri="{FF2B5EF4-FFF2-40B4-BE49-F238E27FC236}">
                    <a16:creationId xmlns:a16="http://schemas.microsoft.com/office/drawing/2014/main" id="{F2C84B12-04FC-FA4E-B901-B4ED0119571C}"/>
                  </a:ext>
                </a:extLst>
              </p:cNvPr>
              <p:cNvSpPr>
                <a:spLocks noChangeShapeType="1"/>
              </p:cNvSpPr>
              <p:nvPr/>
            </p:nvSpPr>
            <p:spPr bwMode="auto">
              <a:xfrm flipV="1">
                <a:off x="3225" y="3026"/>
                <a:ext cx="338" cy="3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5" name="Line 263">
                <a:extLst>
                  <a:ext uri="{FF2B5EF4-FFF2-40B4-BE49-F238E27FC236}">
                    <a16:creationId xmlns:a16="http://schemas.microsoft.com/office/drawing/2014/main" id="{6B359DE1-103F-D045-BB60-940FEE22D4C3}"/>
                  </a:ext>
                </a:extLst>
              </p:cNvPr>
              <p:cNvSpPr>
                <a:spLocks noChangeShapeType="1"/>
              </p:cNvSpPr>
              <p:nvPr/>
            </p:nvSpPr>
            <p:spPr bwMode="auto">
              <a:xfrm>
                <a:off x="3563" y="3026"/>
                <a:ext cx="344" cy="5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6" name="Line 264">
                <a:extLst>
                  <a:ext uri="{FF2B5EF4-FFF2-40B4-BE49-F238E27FC236}">
                    <a16:creationId xmlns:a16="http://schemas.microsoft.com/office/drawing/2014/main" id="{EB844C26-10F8-8C49-9EA2-922F53624951}"/>
                  </a:ext>
                </a:extLst>
              </p:cNvPr>
              <p:cNvSpPr>
                <a:spLocks noChangeShapeType="1"/>
              </p:cNvSpPr>
              <p:nvPr/>
            </p:nvSpPr>
            <p:spPr bwMode="auto">
              <a:xfrm flipV="1">
                <a:off x="3221" y="2989"/>
                <a:ext cx="341" cy="3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7" name="Line 265">
                <a:extLst>
                  <a:ext uri="{FF2B5EF4-FFF2-40B4-BE49-F238E27FC236}">
                    <a16:creationId xmlns:a16="http://schemas.microsoft.com/office/drawing/2014/main" id="{D49F7CED-2E7B-D44D-9687-87FAC883B6B1}"/>
                  </a:ext>
                </a:extLst>
              </p:cNvPr>
              <p:cNvSpPr>
                <a:spLocks noChangeShapeType="1"/>
              </p:cNvSpPr>
              <p:nvPr/>
            </p:nvSpPr>
            <p:spPr bwMode="auto">
              <a:xfrm>
                <a:off x="3563" y="2989"/>
                <a:ext cx="347" cy="4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8" name="Line 266">
                <a:extLst>
                  <a:ext uri="{FF2B5EF4-FFF2-40B4-BE49-F238E27FC236}">
                    <a16:creationId xmlns:a16="http://schemas.microsoft.com/office/drawing/2014/main" id="{0839C620-7660-4541-BE37-9344ACBEC240}"/>
                  </a:ext>
                </a:extLst>
              </p:cNvPr>
              <p:cNvSpPr>
                <a:spLocks noChangeShapeType="1"/>
              </p:cNvSpPr>
              <p:nvPr/>
            </p:nvSpPr>
            <p:spPr bwMode="auto">
              <a:xfrm flipV="1">
                <a:off x="3221" y="2953"/>
                <a:ext cx="341"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59" name="Line 267">
                <a:extLst>
                  <a:ext uri="{FF2B5EF4-FFF2-40B4-BE49-F238E27FC236}">
                    <a16:creationId xmlns:a16="http://schemas.microsoft.com/office/drawing/2014/main" id="{DB6192D4-1D92-974B-BB66-3ABE40CF3434}"/>
                  </a:ext>
                </a:extLst>
              </p:cNvPr>
              <p:cNvSpPr>
                <a:spLocks noChangeShapeType="1"/>
              </p:cNvSpPr>
              <p:nvPr/>
            </p:nvSpPr>
            <p:spPr bwMode="auto">
              <a:xfrm>
                <a:off x="3562" y="2953"/>
                <a:ext cx="349" cy="3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0" name="Line 268">
                <a:extLst>
                  <a:ext uri="{FF2B5EF4-FFF2-40B4-BE49-F238E27FC236}">
                    <a16:creationId xmlns:a16="http://schemas.microsoft.com/office/drawing/2014/main" id="{83D0DB3E-D9C2-274B-AD02-7B5E5471890C}"/>
                  </a:ext>
                </a:extLst>
              </p:cNvPr>
              <p:cNvSpPr>
                <a:spLocks noChangeShapeType="1"/>
              </p:cNvSpPr>
              <p:nvPr/>
            </p:nvSpPr>
            <p:spPr bwMode="auto">
              <a:xfrm flipV="1">
                <a:off x="3220" y="2917"/>
                <a:ext cx="343"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1" name="Line 269">
                <a:extLst>
                  <a:ext uri="{FF2B5EF4-FFF2-40B4-BE49-F238E27FC236}">
                    <a16:creationId xmlns:a16="http://schemas.microsoft.com/office/drawing/2014/main" id="{8958745A-E2E0-A84D-850C-486F7B8A54B1}"/>
                  </a:ext>
                </a:extLst>
              </p:cNvPr>
              <p:cNvSpPr>
                <a:spLocks noChangeShapeType="1"/>
              </p:cNvSpPr>
              <p:nvPr/>
            </p:nvSpPr>
            <p:spPr bwMode="auto">
              <a:xfrm>
                <a:off x="3563" y="2917"/>
                <a:ext cx="352"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2" name="Line 270">
                <a:extLst>
                  <a:ext uri="{FF2B5EF4-FFF2-40B4-BE49-F238E27FC236}">
                    <a16:creationId xmlns:a16="http://schemas.microsoft.com/office/drawing/2014/main" id="{2881FC0D-B1F3-BC41-9B6E-31EE39FE7F3B}"/>
                  </a:ext>
                </a:extLst>
              </p:cNvPr>
              <p:cNvSpPr>
                <a:spLocks noChangeShapeType="1"/>
              </p:cNvSpPr>
              <p:nvPr/>
            </p:nvSpPr>
            <p:spPr bwMode="auto">
              <a:xfrm flipV="1">
                <a:off x="3217" y="2881"/>
                <a:ext cx="345" cy="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3" name="Line 271">
                <a:extLst>
                  <a:ext uri="{FF2B5EF4-FFF2-40B4-BE49-F238E27FC236}">
                    <a16:creationId xmlns:a16="http://schemas.microsoft.com/office/drawing/2014/main" id="{941B7757-B1D5-8B4B-B17A-40FEBDD4429A}"/>
                  </a:ext>
                </a:extLst>
              </p:cNvPr>
              <p:cNvSpPr>
                <a:spLocks noChangeShapeType="1"/>
              </p:cNvSpPr>
              <p:nvPr/>
            </p:nvSpPr>
            <p:spPr bwMode="auto">
              <a:xfrm>
                <a:off x="3563" y="2881"/>
                <a:ext cx="352"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4" name="Line 272">
                <a:extLst>
                  <a:ext uri="{FF2B5EF4-FFF2-40B4-BE49-F238E27FC236}">
                    <a16:creationId xmlns:a16="http://schemas.microsoft.com/office/drawing/2014/main" id="{9E1727F3-B5B8-E648-A325-A1A71E712DB6}"/>
                  </a:ext>
                </a:extLst>
              </p:cNvPr>
              <p:cNvSpPr>
                <a:spLocks noChangeShapeType="1"/>
              </p:cNvSpPr>
              <p:nvPr/>
            </p:nvSpPr>
            <p:spPr bwMode="auto">
              <a:xfrm flipV="1">
                <a:off x="3217" y="2843"/>
                <a:ext cx="34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5" name="Line 273">
                <a:extLst>
                  <a:ext uri="{FF2B5EF4-FFF2-40B4-BE49-F238E27FC236}">
                    <a16:creationId xmlns:a16="http://schemas.microsoft.com/office/drawing/2014/main" id="{F0DAB019-F45D-8F41-A913-B5E8EB9D7A12}"/>
                  </a:ext>
                </a:extLst>
              </p:cNvPr>
              <p:cNvSpPr>
                <a:spLocks noChangeShapeType="1"/>
              </p:cNvSpPr>
              <p:nvPr/>
            </p:nvSpPr>
            <p:spPr bwMode="auto">
              <a:xfrm>
                <a:off x="3563" y="2843"/>
                <a:ext cx="35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6" name="Line 274">
                <a:extLst>
                  <a:ext uri="{FF2B5EF4-FFF2-40B4-BE49-F238E27FC236}">
                    <a16:creationId xmlns:a16="http://schemas.microsoft.com/office/drawing/2014/main" id="{831D5F6F-69FE-014B-B02E-53D5CB3AAD26}"/>
                  </a:ext>
                </a:extLst>
              </p:cNvPr>
              <p:cNvSpPr>
                <a:spLocks noChangeShapeType="1"/>
              </p:cNvSpPr>
              <p:nvPr/>
            </p:nvSpPr>
            <p:spPr bwMode="auto">
              <a:xfrm>
                <a:off x="3215" y="2798"/>
                <a:ext cx="348" cy="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7" name="Line 275">
                <a:extLst>
                  <a:ext uri="{FF2B5EF4-FFF2-40B4-BE49-F238E27FC236}">
                    <a16:creationId xmlns:a16="http://schemas.microsoft.com/office/drawing/2014/main" id="{8B90BDAC-65EB-5F40-9A0E-EE759F51FB0E}"/>
                  </a:ext>
                </a:extLst>
              </p:cNvPr>
              <p:cNvSpPr>
                <a:spLocks noChangeShapeType="1"/>
              </p:cNvSpPr>
              <p:nvPr/>
            </p:nvSpPr>
            <p:spPr bwMode="auto">
              <a:xfrm flipV="1">
                <a:off x="3563" y="2795"/>
                <a:ext cx="356"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8" name="Line 276">
                <a:extLst>
                  <a:ext uri="{FF2B5EF4-FFF2-40B4-BE49-F238E27FC236}">
                    <a16:creationId xmlns:a16="http://schemas.microsoft.com/office/drawing/2014/main" id="{B1825A62-3863-F74A-83C7-3EBBCAA444A8}"/>
                  </a:ext>
                </a:extLst>
              </p:cNvPr>
              <p:cNvSpPr>
                <a:spLocks noChangeShapeType="1"/>
              </p:cNvSpPr>
              <p:nvPr/>
            </p:nvSpPr>
            <p:spPr bwMode="auto">
              <a:xfrm>
                <a:off x="3213" y="2752"/>
                <a:ext cx="350"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69" name="Line 277">
                <a:extLst>
                  <a:ext uri="{FF2B5EF4-FFF2-40B4-BE49-F238E27FC236}">
                    <a16:creationId xmlns:a16="http://schemas.microsoft.com/office/drawing/2014/main" id="{BCCA1B5A-38FE-264F-9879-C64F020D0720}"/>
                  </a:ext>
                </a:extLst>
              </p:cNvPr>
              <p:cNvSpPr>
                <a:spLocks noChangeShapeType="1"/>
              </p:cNvSpPr>
              <p:nvPr/>
            </p:nvSpPr>
            <p:spPr bwMode="auto">
              <a:xfrm flipV="1">
                <a:off x="3562" y="2745"/>
                <a:ext cx="359"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70" name="Freeform 278">
                <a:extLst>
                  <a:ext uri="{FF2B5EF4-FFF2-40B4-BE49-F238E27FC236}">
                    <a16:creationId xmlns:a16="http://schemas.microsoft.com/office/drawing/2014/main" id="{4C2A3862-EE94-6C4D-83A5-2FFAE320F156}"/>
                  </a:ext>
                </a:extLst>
              </p:cNvPr>
              <p:cNvSpPr>
                <a:spLocks/>
              </p:cNvSpPr>
              <p:nvPr/>
            </p:nvSpPr>
            <p:spPr bwMode="auto">
              <a:xfrm>
                <a:off x="3225" y="3026"/>
                <a:ext cx="683" cy="131"/>
              </a:xfrm>
              <a:custGeom>
                <a:avLst/>
                <a:gdLst>
                  <a:gd name="T0" fmla="*/ 682 w 683"/>
                  <a:gd name="T1" fmla="*/ 56 h 131"/>
                  <a:gd name="T2" fmla="*/ 311 w 683"/>
                  <a:gd name="T3" fmla="*/ 130 h 131"/>
                  <a:gd name="T4" fmla="*/ 0 w 683"/>
                  <a:gd name="T5" fmla="*/ 39 h 131"/>
                  <a:gd name="T6" fmla="*/ 338 w 683"/>
                  <a:gd name="T7" fmla="*/ 0 h 131"/>
                  <a:gd name="T8" fmla="*/ 682 w 683"/>
                  <a:gd name="T9" fmla="*/ 56 h 131"/>
                  <a:gd name="T10" fmla="*/ 0 60000 65536"/>
                  <a:gd name="T11" fmla="*/ 0 60000 65536"/>
                  <a:gd name="T12" fmla="*/ 0 60000 65536"/>
                  <a:gd name="T13" fmla="*/ 0 60000 65536"/>
                  <a:gd name="T14" fmla="*/ 0 60000 65536"/>
                  <a:gd name="T15" fmla="*/ 0 w 683"/>
                  <a:gd name="T16" fmla="*/ 0 h 131"/>
                  <a:gd name="T17" fmla="*/ 683 w 683"/>
                  <a:gd name="T18" fmla="*/ 131 h 131"/>
                </a:gdLst>
                <a:ahLst/>
                <a:cxnLst>
                  <a:cxn ang="T10">
                    <a:pos x="T0" y="T1"/>
                  </a:cxn>
                  <a:cxn ang="T11">
                    <a:pos x="T2" y="T3"/>
                  </a:cxn>
                  <a:cxn ang="T12">
                    <a:pos x="T4" y="T5"/>
                  </a:cxn>
                  <a:cxn ang="T13">
                    <a:pos x="T6" y="T7"/>
                  </a:cxn>
                  <a:cxn ang="T14">
                    <a:pos x="T8" y="T9"/>
                  </a:cxn>
                </a:cxnLst>
                <a:rect l="T15" t="T16" r="T17" b="T18"/>
                <a:pathLst>
                  <a:path w="683" h="131">
                    <a:moveTo>
                      <a:pt x="682" y="56"/>
                    </a:moveTo>
                    <a:lnTo>
                      <a:pt x="311" y="130"/>
                    </a:lnTo>
                    <a:lnTo>
                      <a:pt x="0" y="39"/>
                    </a:lnTo>
                    <a:lnTo>
                      <a:pt x="338" y="0"/>
                    </a:lnTo>
                    <a:lnTo>
                      <a:pt x="682" y="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1" name="Freeform 279">
                <a:extLst>
                  <a:ext uri="{FF2B5EF4-FFF2-40B4-BE49-F238E27FC236}">
                    <a16:creationId xmlns:a16="http://schemas.microsoft.com/office/drawing/2014/main" id="{579310B9-BEA7-834D-B3F2-00701DF9784C}"/>
                  </a:ext>
                </a:extLst>
              </p:cNvPr>
              <p:cNvSpPr>
                <a:spLocks/>
              </p:cNvSpPr>
              <p:nvPr/>
            </p:nvSpPr>
            <p:spPr bwMode="auto">
              <a:xfrm>
                <a:off x="3213" y="2752"/>
                <a:ext cx="351" cy="314"/>
              </a:xfrm>
              <a:custGeom>
                <a:avLst/>
                <a:gdLst>
                  <a:gd name="T0" fmla="*/ 11 w 351"/>
                  <a:gd name="T1" fmla="*/ 313 h 314"/>
                  <a:gd name="T2" fmla="*/ 0 w 351"/>
                  <a:gd name="T3" fmla="*/ 0 h 314"/>
                  <a:gd name="T4" fmla="*/ 350 w 351"/>
                  <a:gd name="T5" fmla="*/ 16 h 314"/>
                  <a:gd name="T6" fmla="*/ 350 w 351"/>
                  <a:gd name="T7" fmla="*/ 273 h 314"/>
                  <a:gd name="T8" fmla="*/ 11 w 351"/>
                  <a:gd name="T9" fmla="*/ 313 h 314"/>
                  <a:gd name="T10" fmla="*/ 0 60000 65536"/>
                  <a:gd name="T11" fmla="*/ 0 60000 65536"/>
                  <a:gd name="T12" fmla="*/ 0 60000 65536"/>
                  <a:gd name="T13" fmla="*/ 0 60000 65536"/>
                  <a:gd name="T14" fmla="*/ 0 60000 65536"/>
                  <a:gd name="T15" fmla="*/ 0 w 351"/>
                  <a:gd name="T16" fmla="*/ 0 h 314"/>
                  <a:gd name="T17" fmla="*/ 351 w 351"/>
                  <a:gd name="T18" fmla="*/ 314 h 314"/>
                </a:gdLst>
                <a:ahLst/>
                <a:cxnLst>
                  <a:cxn ang="T10">
                    <a:pos x="T0" y="T1"/>
                  </a:cxn>
                  <a:cxn ang="T11">
                    <a:pos x="T2" y="T3"/>
                  </a:cxn>
                  <a:cxn ang="T12">
                    <a:pos x="T4" y="T5"/>
                  </a:cxn>
                  <a:cxn ang="T13">
                    <a:pos x="T6" y="T7"/>
                  </a:cxn>
                  <a:cxn ang="T14">
                    <a:pos x="T8" y="T9"/>
                  </a:cxn>
                </a:cxnLst>
                <a:rect l="T15" t="T16" r="T17" b="T18"/>
                <a:pathLst>
                  <a:path w="351" h="314">
                    <a:moveTo>
                      <a:pt x="11" y="313"/>
                    </a:moveTo>
                    <a:lnTo>
                      <a:pt x="0" y="0"/>
                    </a:lnTo>
                    <a:lnTo>
                      <a:pt x="350" y="16"/>
                    </a:lnTo>
                    <a:lnTo>
                      <a:pt x="350" y="273"/>
                    </a:lnTo>
                    <a:lnTo>
                      <a:pt x="11" y="3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2" name="Freeform 280">
                <a:extLst>
                  <a:ext uri="{FF2B5EF4-FFF2-40B4-BE49-F238E27FC236}">
                    <a16:creationId xmlns:a16="http://schemas.microsoft.com/office/drawing/2014/main" id="{D8B14551-C058-0A4E-A96F-E258A562FAA8}"/>
                  </a:ext>
                </a:extLst>
              </p:cNvPr>
              <p:cNvSpPr>
                <a:spLocks/>
              </p:cNvSpPr>
              <p:nvPr/>
            </p:nvSpPr>
            <p:spPr bwMode="auto">
              <a:xfrm>
                <a:off x="3562" y="2745"/>
                <a:ext cx="360" cy="338"/>
              </a:xfrm>
              <a:custGeom>
                <a:avLst/>
                <a:gdLst>
                  <a:gd name="T0" fmla="*/ 0 w 360"/>
                  <a:gd name="T1" fmla="*/ 280 h 338"/>
                  <a:gd name="T2" fmla="*/ 0 w 360"/>
                  <a:gd name="T3" fmla="*/ 24 h 338"/>
                  <a:gd name="T4" fmla="*/ 359 w 360"/>
                  <a:gd name="T5" fmla="*/ 0 h 338"/>
                  <a:gd name="T6" fmla="*/ 344 w 360"/>
                  <a:gd name="T7" fmla="*/ 337 h 338"/>
                  <a:gd name="T8" fmla="*/ 0 w 360"/>
                  <a:gd name="T9" fmla="*/ 280 h 338"/>
                  <a:gd name="T10" fmla="*/ 0 60000 65536"/>
                  <a:gd name="T11" fmla="*/ 0 60000 65536"/>
                  <a:gd name="T12" fmla="*/ 0 60000 65536"/>
                  <a:gd name="T13" fmla="*/ 0 60000 65536"/>
                  <a:gd name="T14" fmla="*/ 0 60000 65536"/>
                  <a:gd name="T15" fmla="*/ 0 w 360"/>
                  <a:gd name="T16" fmla="*/ 0 h 338"/>
                  <a:gd name="T17" fmla="*/ 360 w 360"/>
                  <a:gd name="T18" fmla="*/ 338 h 338"/>
                </a:gdLst>
                <a:ahLst/>
                <a:cxnLst>
                  <a:cxn ang="T10">
                    <a:pos x="T0" y="T1"/>
                  </a:cxn>
                  <a:cxn ang="T11">
                    <a:pos x="T2" y="T3"/>
                  </a:cxn>
                  <a:cxn ang="T12">
                    <a:pos x="T4" y="T5"/>
                  </a:cxn>
                  <a:cxn ang="T13">
                    <a:pos x="T6" y="T7"/>
                  </a:cxn>
                  <a:cxn ang="T14">
                    <a:pos x="T8" y="T9"/>
                  </a:cxn>
                </a:cxnLst>
                <a:rect l="T15" t="T16" r="T17" b="T18"/>
                <a:pathLst>
                  <a:path w="360" h="338">
                    <a:moveTo>
                      <a:pt x="0" y="280"/>
                    </a:moveTo>
                    <a:lnTo>
                      <a:pt x="0" y="24"/>
                    </a:lnTo>
                    <a:lnTo>
                      <a:pt x="359" y="0"/>
                    </a:lnTo>
                    <a:lnTo>
                      <a:pt x="344" y="337"/>
                    </a:lnTo>
                    <a:lnTo>
                      <a:pt x="0" y="28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3" name="Line 281">
                <a:extLst>
                  <a:ext uri="{FF2B5EF4-FFF2-40B4-BE49-F238E27FC236}">
                    <a16:creationId xmlns:a16="http://schemas.microsoft.com/office/drawing/2014/main" id="{27E52FB2-750C-014F-AF09-245515739380}"/>
                  </a:ext>
                </a:extLst>
              </p:cNvPr>
              <p:cNvSpPr>
                <a:spLocks noChangeShapeType="1"/>
              </p:cNvSpPr>
              <p:nvPr/>
            </p:nvSpPr>
            <p:spPr bwMode="auto">
              <a:xfrm>
                <a:off x="3225" y="3065"/>
                <a:ext cx="312" cy="9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74" name="Line 282">
                <a:extLst>
                  <a:ext uri="{FF2B5EF4-FFF2-40B4-BE49-F238E27FC236}">
                    <a16:creationId xmlns:a16="http://schemas.microsoft.com/office/drawing/2014/main" id="{A910EFF7-FBA0-6D49-B4CB-4F3DF945E03B}"/>
                  </a:ext>
                </a:extLst>
              </p:cNvPr>
              <p:cNvSpPr>
                <a:spLocks noChangeShapeType="1"/>
              </p:cNvSpPr>
              <p:nvPr/>
            </p:nvSpPr>
            <p:spPr bwMode="auto">
              <a:xfrm flipH="1">
                <a:off x="3537" y="3082"/>
                <a:ext cx="370" cy="7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275" name="Freeform 283">
                <a:extLst>
                  <a:ext uri="{FF2B5EF4-FFF2-40B4-BE49-F238E27FC236}">
                    <a16:creationId xmlns:a16="http://schemas.microsoft.com/office/drawing/2014/main" id="{BBC413BB-1C3A-1449-9C07-22B8493B1860}"/>
                  </a:ext>
                </a:extLst>
              </p:cNvPr>
              <p:cNvSpPr>
                <a:spLocks/>
              </p:cNvSpPr>
              <p:nvPr/>
            </p:nvSpPr>
            <p:spPr bwMode="auto">
              <a:xfrm>
                <a:off x="3726" y="2845"/>
                <a:ext cx="71" cy="1"/>
              </a:xfrm>
              <a:custGeom>
                <a:avLst/>
                <a:gdLst>
                  <a:gd name="T0" fmla="*/ 70 w 71"/>
                  <a:gd name="T1" fmla="*/ 0 h 1"/>
                  <a:gd name="T2" fmla="*/ 38 w 71"/>
                  <a:gd name="T3" fmla="*/ 0 h 1"/>
                  <a:gd name="T4" fmla="*/ 0 w 71"/>
                  <a:gd name="T5" fmla="*/ 0 h 1"/>
                  <a:gd name="T6" fmla="*/ 28 w 71"/>
                  <a:gd name="T7" fmla="*/ 0 h 1"/>
                  <a:gd name="T8" fmla="*/ 70 w 71"/>
                  <a:gd name="T9" fmla="*/ 0 h 1"/>
                  <a:gd name="T10" fmla="*/ 0 60000 65536"/>
                  <a:gd name="T11" fmla="*/ 0 60000 65536"/>
                  <a:gd name="T12" fmla="*/ 0 60000 65536"/>
                  <a:gd name="T13" fmla="*/ 0 60000 65536"/>
                  <a:gd name="T14" fmla="*/ 0 60000 65536"/>
                  <a:gd name="T15" fmla="*/ 0 w 71"/>
                  <a:gd name="T16" fmla="*/ 0 h 1"/>
                  <a:gd name="T17" fmla="*/ 71 w 71"/>
                  <a:gd name="T18" fmla="*/ 1 h 1"/>
                </a:gdLst>
                <a:ahLst/>
                <a:cxnLst>
                  <a:cxn ang="T10">
                    <a:pos x="T0" y="T1"/>
                  </a:cxn>
                  <a:cxn ang="T11">
                    <a:pos x="T2" y="T3"/>
                  </a:cxn>
                  <a:cxn ang="T12">
                    <a:pos x="T4" y="T5"/>
                  </a:cxn>
                  <a:cxn ang="T13">
                    <a:pos x="T6" y="T7"/>
                  </a:cxn>
                  <a:cxn ang="T14">
                    <a:pos x="T8" y="T9"/>
                  </a:cxn>
                </a:cxnLst>
                <a:rect l="T15" t="T16" r="T17" b="T18"/>
                <a:pathLst>
                  <a:path w="71" h="1">
                    <a:moveTo>
                      <a:pt x="70" y="0"/>
                    </a:moveTo>
                    <a:lnTo>
                      <a:pt x="38" y="0"/>
                    </a:lnTo>
                    <a:lnTo>
                      <a:pt x="0" y="0"/>
                    </a:lnTo>
                    <a:lnTo>
                      <a:pt x="28" y="0"/>
                    </a:lnTo>
                    <a:lnTo>
                      <a:pt x="70"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76" name="Freeform 284">
                <a:extLst>
                  <a:ext uri="{FF2B5EF4-FFF2-40B4-BE49-F238E27FC236}">
                    <a16:creationId xmlns:a16="http://schemas.microsoft.com/office/drawing/2014/main" id="{37085E30-FD85-2946-AE0E-B2CB946DBBC9}"/>
                  </a:ext>
                </a:extLst>
              </p:cNvPr>
              <p:cNvSpPr>
                <a:spLocks/>
              </p:cNvSpPr>
              <p:nvPr/>
            </p:nvSpPr>
            <p:spPr bwMode="auto">
              <a:xfrm>
                <a:off x="3726" y="2845"/>
                <a:ext cx="71" cy="1"/>
              </a:xfrm>
              <a:custGeom>
                <a:avLst/>
                <a:gdLst>
                  <a:gd name="T0" fmla="*/ 70 w 71"/>
                  <a:gd name="T1" fmla="*/ 0 h 1"/>
                  <a:gd name="T2" fmla="*/ 38 w 71"/>
                  <a:gd name="T3" fmla="*/ 0 h 1"/>
                  <a:gd name="T4" fmla="*/ 0 w 71"/>
                  <a:gd name="T5" fmla="*/ 0 h 1"/>
                  <a:gd name="T6" fmla="*/ 28 w 71"/>
                  <a:gd name="T7" fmla="*/ 0 h 1"/>
                  <a:gd name="T8" fmla="*/ 70 w 71"/>
                  <a:gd name="T9" fmla="*/ 0 h 1"/>
                  <a:gd name="T10" fmla="*/ 0 60000 65536"/>
                  <a:gd name="T11" fmla="*/ 0 60000 65536"/>
                  <a:gd name="T12" fmla="*/ 0 60000 65536"/>
                  <a:gd name="T13" fmla="*/ 0 60000 65536"/>
                  <a:gd name="T14" fmla="*/ 0 60000 65536"/>
                  <a:gd name="T15" fmla="*/ 0 w 71"/>
                  <a:gd name="T16" fmla="*/ 0 h 1"/>
                  <a:gd name="T17" fmla="*/ 71 w 71"/>
                  <a:gd name="T18" fmla="*/ 1 h 1"/>
                </a:gdLst>
                <a:ahLst/>
                <a:cxnLst>
                  <a:cxn ang="T10">
                    <a:pos x="T0" y="T1"/>
                  </a:cxn>
                  <a:cxn ang="T11">
                    <a:pos x="T2" y="T3"/>
                  </a:cxn>
                  <a:cxn ang="T12">
                    <a:pos x="T4" y="T5"/>
                  </a:cxn>
                  <a:cxn ang="T13">
                    <a:pos x="T6" y="T7"/>
                  </a:cxn>
                  <a:cxn ang="T14">
                    <a:pos x="T8" y="T9"/>
                  </a:cxn>
                </a:cxnLst>
                <a:rect l="T15" t="T16" r="T17" b="T18"/>
                <a:pathLst>
                  <a:path w="71" h="1">
                    <a:moveTo>
                      <a:pt x="70" y="0"/>
                    </a:moveTo>
                    <a:lnTo>
                      <a:pt x="38" y="0"/>
                    </a:lnTo>
                    <a:lnTo>
                      <a:pt x="0" y="0"/>
                    </a:lnTo>
                    <a:lnTo>
                      <a:pt x="28" y="0"/>
                    </a:lnTo>
                    <a:lnTo>
                      <a:pt x="7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 name="Freeform 285">
                <a:extLst>
                  <a:ext uri="{FF2B5EF4-FFF2-40B4-BE49-F238E27FC236}">
                    <a16:creationId xmlns:a16="http://schemas.microsoft.com/office/drawing/2014/main" id="{8FA519F0-D35D-8B4C-A71A-F92995F2E68D}"/>
                  </a:ext>
                </a:extLst>
              </p:cNvPr>
              <p:cNvSpPr>
                <a:spLocks/>
              </p:cNvSpPr>
              <p:nvPr/>
            </p:nvSpPr>
            <p:spPr bwMode="auto">
              <a:xfrm>
                <a:off x="3560" y="2863"/>
                <a:ext cx="30" cy="176"/>
              </a:xfrm>
              <a:custGeom>
                <a:avLst/>
                <a:gdLst>
                  <a:gd name="T0" fmla="*/ 29 w 30"/>
                  <a:gd name="T1" fmla="*/ 170 h 176"/>
                  <a:gd name="T2" fmla="*/ 29 w 30"/>
                  <a:gd name="T3" fmla="*/ 0 h 176"/>
                  <a:gd name="T4" fmla="*/ 0 w 30"/>
                  <a:gd name="T5" fmla="*/ 1 h 176"/>
                  <a:gd name="T6" fmla="*/ 0 w 30"/>
                  <a:gd name="T7" fmla="*/ 175 h 176"/>
                  <a:gd name="T8" fmla="*/ 29 w 30"/>
                  <a:gd name="T9" fmla="*/ 170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0"/>
                    </a:moveTo>
                    <a:lnTo>
                      <a:pt x="29" y="0"/>
                    </a:lnTo>
                    <a:lnTo>
                      <a:pt x="0" y="1"/>
                    </a:lnTo>
                    <a:lnTo>
                      <a:pt x="0" y="175"/>
                    </a:lnTo>
                    <a:lnTo>
                      <a:pt x="29" y="17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78" name="Freeform 286">
                <a:extLst>
                  <a:ext uri="{FF2B5EF4-FFF2-40B4-BE49-F238E27FC236}">
                    <a16:creationId xmlns:a16="http://schemas.microsoft.com/office/drawing/2014/main" id="{DF8DAD99-083B-9845-95E3-BDCBC17F6BB7}"/>
                  </a:ext>
                </a:extLst>
              </p:cNvPr>
              <p:cNvSpPr>
                <a:spLocks/>
              </p:cNvSpPr>
              <p:nvPr/>
            </p:nvSpPr>
            <p:spPr bwMode="auto">
              <a:xfrm>
                <a:off x="3560" y="2863"/>
                <a:ext cx="30" cy="176"/>
              </a:xfrm>
              <a:custGeom>
                <a:avLst/>
                <a:gdLst>
                  <a:gd name="T0" fmla="*/ 29 w 30"/>
                  <a:gd name="T1" fmla="*/ 170 h 176"/>
                  <a:gd name="T2" fmla="*/ 29 w 30"/>
                  <a:gd name="T3" fmla="*/ 0 h 176"/>
                  <a:gd name="T4" fmla="*/ 0 w 30"/>
                  <a:gd name="T5" fmla="*/ 1 h 176"/>
                  <a:gd name="T6" fmla="*/ 0 w 30"/>
                  <a:gd name="T7" fmla="*/ 175 h 176"/>
                  <a:gd name="T8" fmla="*/ 29 w 30"/>
                  <a:gd name="T9" fmla="*/ 170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0"/>
                    </a:moveTo>
                    <a:lnTo>
                      <a:pt x="29" y="0"/>
                    </a:lnTo>
                    <a:lnTo>
                      <a:pt x="0" y="1"/>
                    </a:lnTo>
                    <a:lnTo>
                      <a:pt x="0" y="175"/>
                    </a:lnTo>
                    <a:lnTo>
                      <a:pt x="29" y="1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9" name="Freeform 287">
                <a:extLst>
                  <a:ext uri="{FF2B5EF4-FFF2-40B4-BE49-F238E27FC236}">
                    <a16:creationId xmlns:a16="http://schemas.microsoft.com/office/drawing/2014/main" id="{FCD36E0B-8592-9345-AB73-F53403F696F5}"/>
                  </a:ext>
                </a:extLst>
              </p:cNvPr>
              <p:cNvSpPr>
                <a:spLocks/>
              </p:cNvSpPr>
              <p:nvPr/>
            </p:nvSpPr>
            <p:spPr bwMode="auto">
              <a:xfrm>
                <a:off x="3619" y="2884"/>
                <a:ext cx="33" cy="165"/>
              </a:xfrm>
              <a:custGeom>
                <a:avLst/>
                <a:gdLst>
                  <a:gd name="T0" fmla="*/ 32 w 33"/>
                  <a:gd name="T1" fmla="*/ 159 h 165"/>
                  <a:gd name="T2" fmla="*/ 32 w 33"/>
                  <a:gd name="T3" fmla="*/ 0 h 165"/>
                  <a:gd name="T4" fmla="*/ 2 w 33"/>
                  <a:gd name="T5" fmla="*/ 0 h 165"/>
                  <a:gd name="T6" fmla="*/ 0 w 33"/>
                  <a:gd name="T7" fmla="*/ 164 h 165"/>
                  <a:gd name="T8" fmla="*/ 32 w 33"/>
                  <a:gd name="T9" fmla="*/ 159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32" y="159"/>
                    </a:moveTo>
                    <a:lnTo>
                      <a:pt x="32" y="0"/>
                    </a:lnTo>
                    <a:lnTo>
                      <a:pt x="2" y="0"/>
                    </a:lnTo>
                    <a:lnTo>
                      <a:pt x="0" y="164"/>
                    </a:lnTo>
                    <a:lnTo>
                      <a:pt x="32" y="159"/>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80" name="Freeform 288">
                <a:extLst>
                  <a:ext uri="{FF2B5EF4-FFF2-40B4-BE49-F238E27FC236}">
                    <a16:creationId xmlns:a16="http://schemas.microsoft.com/office/drawing/2014/main" id="{1C441E93-093A-2346-8FD3-64EE5FFAACAD}"/>
                  </a:ext>
                </a:extLst>
              </p:cNvPr>
              <p:cNvSpPr>
                <a:spLocks/>
              </p:cNvSpPr>
              <p:nvPr/>
            </p:nvSpPr>
            <p:spPr bwMode="auto">
              <a:xfrm>
                <a:off x="3619" y="2884"/>
                <a:ext cx="33" cy="165"/>
              </a:xfrm>
              <a:custGeom>
                <a:avLst/>
                <a:gdLst>
                  <a:gd name="T0" fmla="*/ 32 w 33"/>
                  <a:gd name="T1" fmla="*/ 159 h 165"/>
                  <a:gd name="T2" fmla="*/ 32 w 33"/>
                  <a:gd name="T3" fmla="*/ 0 h 165"/>
                  <a:gd name="T4" fmla="*/ 2 w 33"/>
                  <a:gd name="T5" fmla="*/ 0 h 165"/>
                  <a:gd name="T6" fmla="*/ 0 w 33"/>
                  <a:gd name="T7" fmla="*/ 164 h 165"/>
                  <a:gd name="T8" fmla="*/ 32 w 33"/>
                  <a:gd name="T9" fmla="*/ 159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32" y="159"/>
                    </a:moveTo>
                    <a:lnTo>
                      <a:pt x="32" y="0"/>
                    </a:lnTo>
                    <a:lnTo>
                      <a:pt x="2" y="0"/>
                    </a:lnTo>
                    <a:lnTo>
                      <a:pt x="0" y="164"/>
                    </a:lnTo>
                    <a:lnTo>
                      <a:pt x="32" y="15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1" name="Freeform 289">
                <a:extLst>
                  <a:ext uri="{FF2B5EF4-FFF2-40B4-BE49-F238E27FC236}">
                    <a16:creationId xmlns:a16="http://schemas.microsoft.com/office/drawing/2014/main" id="{55DE6B8B-2E70-AA4E-84FE-7E0D1E6D8239}"/>
                  </a:ext>
                </a:extLst>
              </p:cNvPr>
              <p:cNvSpPr>
                <a:spLocks/>
              </p:cNvSpPr>
              <p:nvPr/>
            </p:nvSpPr>
            <p:spPr bwMode="auto">
              <a:xfrm>
                <a:off x="3684" y="2821"/>
                <a:ext cx="36" cy="239"/>
              </a:xfrm>
              <a:custGeom>
                <a:avLst/>
                <a:gdLst>
                  <a:gd name="T0" fmla="*/ 32 w 36"/>
                  <a:gd name="T1" fmla="*/ 233 h 239"/>
                  <a:gd name="T2" fmla="*/ 35 w 36"/>
                  <a:gd name="T3" fmla="*/ 0 h 239"/>
                  <a:gd name="T4" fmla="*/ 5 w 36"/>
                  <a:gd name="T5" fmla="*/ 0 h 239"/>
                  <a:gd name="T6" fmla="*/ 0 w 36"/>
                  <a:gd name="T7" fmla="*/ 238 h 239"/>
                  <a:gd name="T8" fmla="*/ 32 w 36"/>
                  <a:gd name="T9" fmla="*/ 233 h 239"/>
                  <a:gd name="T10" fmla="*/ 0 60000 65536"/>
                  <a:gd name="T11" fmla="*/ 0 60000 65536"/>
                  <a:gd name="T12" fmla="*/ 0 60000 65536"/>
                  <a:gd name="T13" fmla="*/ 0 60000 65536"/>
                  <a:gd name="T14" fmla="*/ 0 60000 65536"/>
                  <a:gd name="T15" fmla="*/ 0 w 36"/>
                  <a:gd name="T16" fmla="*/ 0 h 239"/>
                  <a:gd name="T17" fmla="*/ 36 w 36"/>
                  <a:gd name="T18" fmla="*/ 239 h 239"/>
                </a:gdLst>
                <a:ahLst/>
                <a:cxnLst>
                  <a:cxn ang="T10">
                    <a:pos x="T0" y="T1"/>
                  </a:cxn>
                  <a:cxn ang="T11">
                    <a:pos x="T2" y="T3"/>
                  </a:cxn>
                  <a:cxn ang="T12">
                    <a:pos x="T4" y="T5"/>
                  </a:cxn>
                  <a:cxn ang="T13">
                    <a:pos x="T6" y="T7"/>
                  </a:cxn>
                  <a:cxn ang="T14">
                    <a:pos x="T8" y="T9"/>
                  </a:cxn>
                </a:cxnLst>
                <a:rect l="T15" t="T16" r="T17" b="T18"/>
                <a:pathLst>
                  <a:path w="36" h="239">
                    <a:moveTo>
                      <a:pt x="32" y="233"/>
                    </a:moveTo>
                    <a:lnTo>
                      <a:pt x="35" y="0"/>
                    </a:lnTo>
                    <a:lnTo>
                      <a:pt x="5" y="0"/>
                    </a:lnTo>
                    <a:lnTo>
                      <a:pt x="0" y="238"/>
                    </a:lnTo>
                    <a:lnTo>
                      <a:pt x="32" y="233"/>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82" name="Freeform 290">
                <a:extLst>
                  <a:ext uri="{FF2B5EF4-FFF2-40B4-BE49-F238E27FC236}">
                    <a16:creationId xmlns:a16="http://schemas.microsoft.com/office/drawing/2014/main" id="{8CC6E7F0-BFC4-3544-81F0-A8E0ABC82286}"/>
                  </a:ext>
                </a:extLst>
              </p:cNvPr>
              <p:cNvSpPr>
                <a:spLocks/>
              </p:cNvSpPr>
              <p:nvPr/>
            </p:nvSpPr>
            <p:spPr bwMode="auto">
              <a:xfrm>
                <a:off x="3684" y="2821"/>
                <a:ext cx="36" cy="239"/>
              </a:xfrm>
              <a:custGeom>
                <a:avLst/>
                <a:gdLst>
                  <a:gd name="T0" fmla="*/ 32 w 36"/>
                  <a:gd name="T1" fmla="*/ 233 h 239"/>
                  <a:gd name="T2" fmla="*/ 35 w 36"/>
                  <a:gd name="T3" fmla="*/ 0 h 239"/>
                  <a:gd name="T4" fmla="*/ 5 w 36"/>
                  <a:gd name="T5" fmla="*/ 0 h 239"/>
                  <a:gd name="T6" fmla="*/ 0 w 36"/>
                  <a:gd name="T7" fmla="*/ 238 h 239"/>
                  <a:gd name="T8" fmla="*/ 32 w 36"/>
                  <a:gd name="T9" fmla="*/ 233 h 239"/>
                  <a:gd name="T10" fmla="*/ 0 60000 65536"/>
                  <a:gd name="T11" fmla="*/ 0 60000 65536"/>
                  <a:gd name="T12" fmla="*/ 0 60000 65536"/>
                  <a:gd name="T13" fmla="*/ 0 60000 65536"/>
                  <a:gd name="T14" fmla="*/ 0 60000 65536"/>
                  <a:gd name="T15" fmla="*/ 0 w 36"/>
                  <a:gd name="T16" fmla="*/ 0 h 239"/>
                  <a:gd name="T17" fmla="*/ 36 w 36"/>
                  <a:gd name="T18" fmla="*/ 239 h 239"/>
                </a:gdLst>
                <a:ahLst/>
                <a:cxnLst>
                  <a:cxn ang="T10">
                    <a:pos x="T0" y="T1"/>
                  </a:cxn>
                  <a:cxn ang="T11">
                    <a:pos x="T2" y="T3"/>
                  </a:cxn>
                  <a:cxn ang="T12">
                    <a:pos x="T4" y="T5"/>
                  </a:cxn>
                  <a:cxn ang="T13">
                    <a:pos x="T6" y="T7"/>
                  </a:cxn>
                  <a:cxn ang="T14">
                    <a:pos x="T8" y="T9"/>
                  </a:cxn>
                </a:cxnLst>
                <a:rect l="T15" t="T16" r="T17" b="T18"/>
                <a:pathLst>
                  <a:path w="36" h="239">
                    <a:moveTo>
                      <a:pt x="32" y="233"/>
                    </a:moveTo>
                    <a:lnTo>
                      <a:pt x="35" y="0"/>
                    </a:lnTo>
                    <a:lnTo>
                      <a:pt x="5" y="0"/>
                    </a:lnTo>
                    <a:lnTo>
                      <a:pt x="0" y="238"/>
                    </a:lnTo>
                    <a:lnTo>
                      <a:pt x="32" y="23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3" name="Freeform 291">
                <a:extLst>
                  <a:ext uri="{FF2B5EF4-FFF2-40B4-BE49-F238E27FC236}">
                    <a16:creationId xmlns:a16="http://schemas.microsoft.com/office/drawing/2014/main" id="{B8003C35-DBD8-2A4B-B4FA-E39FEFE6F384}"/>
                  </a:ext>
                </a:extLst>
              </p:cNvPr>
              <p:cNvSpPr>
                <a:spLocks/>
              </p:cNvSpPr>
              <p:nvPr/>
            </p:nvSpPr>
            <p:spPr bwMode="auto">
              <a:xfrm>
                <a:off x="3758" y="2844"/>
                <a:ext cx="38" cy="229"/>
              </a:xfrm>
              <a:custGeom>
                <a:avLst/>
                <a:gdLst>
                  <a:gd name="T0" fmla="*/ 28 w 38"/>
                  <a:gd name="T1" fmla="*/ 223 h 229"/>
                  <a:gd name="T2" fmla="*/ 37 w 38"/>
                  <a:gd name="T3" fmla="*/ 0 h 229"/>
                  <a:gd name="T4" fmla="*/ 4 w 38"/>
                  <a:gd name="T5" fmla="*/ 0 h 229"/>
                  <a:gd name="T6" fmla="*/ 0 w 38"/>
                  <a:gd name="T7" fmla="*/ 228 h 229"/>
                  <a:gd name="T8" fmla="*/ 28 w 38"/>
                  <a:gd name="T9" fmla="*/ 223 h 229"/>
                  <a:gd name="T10" fmla="*/ 0 60000 65536"/>
                  <a:gd name="T11" fmla="*/ 0 60000 65536"/>
                  <a:gd name="T12" fmla="*/ 0 60000 65536"/>
                  <a:gd name="T13" fmla="*/ 0 60000 65536"/>
                  <a:gd name="T14" fmla="*/ 0 60000 65536"/>
                  <a:gd name="T15" fmla="*/ 0 w 38"/>
                  <a:gd name="T16" fmla="*/ 0 h 229"/>
                  <a:gd name="T17" fmla="*/ 38 w 38"/>
                  <a:gd name="T18" fmla="*/ 229 h 229"/>
                </a:gdLst>
                <a:ahLst/>
                <a:cxnLst>
                  <a:cxn ang="T10">
                    <a:pos x="T0" y="T1"/>
                  </a:cxn>
                  <a:cxn ang="T11">
                    <a:pos x="T2" y="T3"/>
                  </a:cxn>
                  <a:cxn ang="T12">
                    <a:pos x="T4" y="T5"/>
                  </a:cxn>
                  <a:cxn ang="T13">
                    <a:pos x="T6" y="T7"/>
                  </a:cxn>
                  <a:cxn ang="T14">
                    <a:pos x="T8" y="T9"/>
                  </a:cxn>
                </a:cxnLst>
                <a:rect l="T15" t="T16" r="T17" b="T18"/>
                <a:pathLst>
                  <a:path w="38" h="229">
                    <a:moveTo>
                      <a:pt x="28" y="223"/>
                    </a:moveTo>
                    <a:lnTo>
                      <a:pt x="37" y="0"/>
                    </a:lnTo>
                    <a:lnTo>
                      <a:pt x="4" y="0"/>
                    </a:lnTo>
                    <a:lnTo>
                      <a:pt x="0" y="228"/>
                    </a:lnTo>
                    <a:lnTo>
                      <a:pt x="28" y="223"/>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84" name="Freeform 292">
                <a:extLst>
                  <a:ext uri="{FF2B5EF4-FFF2-40B4-BE49-F238E27FC236}">
                    <a16:creationId xmlns:a16="http://schemas.microsoft.com/office/drawing/2014/main" id="{1EA1178B-13F7-544C-A5BB-F76DED172126}"/>
                  </a:ext>
                </a:extLst>
              </p:cNvPr>
              <p:cNvSpPr>
                <a:spLocks/>
              </p:cNvSpPr>
              <p:nvPr/>
            </p:nvSpPr>
            <p:spPr bwMode="auto">
              <a:xfrm>
                <a:off x="3758" y="2844"/>
                <a:ext cx="38" cy="229"/>
              </a:xfrm>
              <a:custGeom>
                <a:avLst/>
                <a:gdLst>
                  <a:gd name="T0" fmla="*/ 28 w 38"/>
                  <a:gd name="T1" fmla="*/ 223 h 229"/>
                  <a:gd name="T2" fmla="*/ 37 w 38"/>
                  <a:gd name="T3" fmla="*/ 0 h 229"/>
                  <a:gd name="T4" fmla="*/ 4 w 38"/>
                  <a:gd name="T5" fmla="*/ 0 h 229"/>
                  <a:gd name="T6" fmla="*/ 0 w 38"/>
                  <a:gd name="T7" fmla="*/ 228 h 229"/>
                  <a:gd name="T8" fmla="*/ 28 w 38"/>
                  <a:gd name="T9" fmla="*/ 223 h 229"/>
                  <a:gd name="T10" fmla="*/ 0 60000 65536"/>
                  <a:gd name="T11" fmla="*/ 0 60000 65536"/>
                  <a:gd name="T12" fmla="*/ 0 60000 65536"/>
                  <a:gd name="T13" fmla="*/ 0 60000 65536"/>
                  <a:gd name="T14" fmla="*/ 0 60000 65536"/>
                  <a:gd name="T15" fmla="*/ 0 w 38"/>
                  <a:gd name="T16" fmla="*/ 0 h 229"/>
                  <a:gd name="T17" fmla="*/ 38 w 38"/>
                  <a:gd name="T18" fmla="*/ 229 h 229"/>
                </a:gdLst>
                <a:ahLst/>
                <a:cxnLst>
                  <a:cxn ang="T10">
                    <a:pos x="T0" y="T1"/>
                  </a:cxn>
                  <a:cxn ang="T11">
                    <a:pos x="T2" y="T3"/>
                  </a:cxn>
                  <a:cxn ang="T12">
                    <a:pos x="T4" y="T5"/>
                  </a:cxn>
                  <a:cxn ang="T13">
                    <a:pos x="T6" y="T7"/>
                  </a:cxn>
                  <a:cxn ang="T14">
                    <a:pos x="T8" y="T9"/>
                  </a:cxn>
                </a:cxnLst>
                <a:rect l="T15" t="T16" r="T17" b="T18"/>
                <a:pathLst>
                  <a:path w="38" h="229">
                    <a:moveTo>
                      <a:pt x="28" y="223"/>
                    </a:moveTo>
                    <a:lnTo>
                      <a:pt x="37" y="0"/>
                    </a:lnTo>
                    <a:lnTo>
                      <a:pt x="4" y="0"/>
                    </a:lnTo>
                    <a:lnTo>
                      <a:pt x="0" y="228"/>
                    </a:lnTo>
                    <a:lnTo>
                      <a:pt x="28" y="22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5" name="Freeform 293">
                <a:extLst>
                  <a:ext uri="{FF2B5EF4-FFF2-40B4-BE49-F238E27FC236}">
                    <a16:creationId xmlns:a16="http://schemas.microsoft.com/office/drawing/2014/main" id="{E4D00A9D-7149-A742-BFF3-842D7AE406DB}"/>
                  </a:ext>
                </a:extLst>
              </p:cNvPr>
              <p:cNvSpPr>
                <a:spLocks/>
              </p:cNvSpPr>
              <p:nvPr/>
            </p:nvSpPr>
            <p:spPr bwMode="auto">
              <a:xfrm>
                <a:off x="3842" y="2869"/>
                <a:ext cx="37" cy="218"/>
              </a:xfrm>
              <a:custGeom>
                <a:avLst/>
                <a:gdLst>
                  <a:gd name="T0" fmla="*/ 28 w 37"/>
                  <a:gd name="T1" fmla="*/ 212 h 218"/>
                  <a:gd name="T2" fmla="*/ 36 w 37"/>
                  <a:gd name="T3" fmla="*/ 0 h 218"/>
                  <a:gd name="T4" fmla="*/ 7 w 37"/>
                  <a:gd name="T5" fmla="*/ 0 h 218"/>
                  <a:gd name="T6" fmla="*/ 0 w 37"/>
                  <a:gd name="T7" fmla="*/ 217 h 218"/>
                  <a:gd name="T8" fmla="*/ 28 w 37"/>
                  <a:gd name="T9" fmla="*/ 212 h 218"/>
                  <a:gd name="T10" fmla="*/ 0 60000 65536"/>
                  <a:gd name="T11" fmla="*/ 0 60000 65536"/>
                  <a:gd name="T12" fmla="*/ 0 60000 65536"/>
                  <a:gd name="T13" fmla="*/ 0 60000 65536"/>
                  <a:gd name="T14" fmla="*/ 0 60000 65536"/>
                  <a:gd name="T15" fmla="*/ 0 w 37"/>
                  <a:gd name="T16" fmla="*/ 0 h 218"/>
                  <a:gd name="T17" fmla="*/ 37 w 37"/>
                  <a:gd name="T18" fmla="*/ 218 h 218"/>
                </a:gdLst>
                <a:ahLst/>
                <a:cxnLst>
                  <a:cxn ang="T10">
                    <a:pos x="T0" y="T1"/>
                  </a:cxn>
                  <a:cxn ang="T11">
                    <a:pos x="T2" y="T3"/>
                  </a:cxn>
                  <a:cxn ang="T12">
                    <a:pos x="T4" y="T5"/>
                  </a:cxn>
                  <a:cxn ang="T13">
                    <a:pos x="T6" y="T7"/>
                  </a:cxn>
                  <a:cxn ang="T14">
                    <a:pos x="T8" y="T9"/>
                  </a:cxn>
                </a:cxnLst>
                <a:rect l="T15" t="T16" r="T17" b="T18"/>
                <a:pathLst>
                  <a:path w="37" h="218">
                    <a:moveTo>
                      <a:pt x="28" y="212"/>
                    </a:moveTo>
                    <a:lnTo>
                      <a:pt x="36" y="0"/>
                    </a:lnTo>
                    <a:lnTo>
                      <a:pt x="7" y="0"/>
                    </a:lnTo>
                    <a:lnTo>
                      <a:pt x="0" y="217"/>
                    </a:lnTo>
                    <a:lnTo>
                      <a:pt x="28" y="212"/>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86" name="Freeform 294">
                <a:extLst>
                  <a:ext uri="{FF2B5EF4-FFF2-40B4-BE49-F238E27FC236}">
                    <a16:creationId xmlns:a16="http://schemas.microsoft.com/office/drawing/2014/main" id="{ADD71764-154C-E54D-8434-FABF9F8CEAE3}"/>
                  </a:ext>
                </a:extLst>
              </p:cNvPr>
              <p:cNvSpPr>
                <a:spLocks/>
              </p:cNvSpPr>
              <p:nvPr/>
            </p:nvSpPr>
            <p:spPr bwMode="auto">
              <a:xfrm>
                <a:off x="3842" y="2869"/>
                <a:ext cx="37" cy="218"/>
              </a:xfrm>
              <a:custGeom>
                <a:avLst/>
                <a:gdLst>
                  <a:gd name="T0" fmla="*/ 28 w 37"/>
                  <a:gd name="T1" fmla="*/ 212 h 218"/>
                  <a:gd name="T2" fmla="*/ 36 w 37"/>
                  <a:gd name="T3" fmla="*/ 0 h 218"/>
                  <a:gd name="T4" fmla="*/ 7 w 37"/>
                  <a:gd name="T5" fmla="*/ 0 h 218"/>
                  <a:gd name="T6" fmla="*/ 0 w 37"/>
                  <a:gd name="T7" fmla="*/ 217 h 218"/>
                  <a:gd name="T8" fmla="*/ 28 w 37"/>
                  <a:gd name="T9" fmla="*/ 212 h 218"/>
                  <a:gd name="T10" fmla="*/ 0 60000 65536"/>
                  <a:gd name="T11" fmla="*/ 0 60000 65536"/>
                  <a:gd name="T12" fmla="*/ 0 60000 65536"/>
                  <a:gd name="T13" fmla="*/ 0 60000 65536"/>
                  <a:gd name="T14" fmla="*/ 0 60000 65536"/>
                  <a:gd name="T15" fmla="*/ 0 w 37"/>
                  <a:gd name="T16" fmla="*/ 0 h 218"/>
                  <a:gd name="T17" fmla="*/ 37 w 37"/>
                  <a:gd name="T18" fmla="*/ 218 h 218"/>
                </a:gdLst>
                <a:ahLst/>
                <a:cxnLst>
                  <a:cxn ang="T10">
                    <a:pos x="T0" y="T1"/>
                  </a:cxn>
                  <a:cxn ang="T11">
                    <a:pos x="T2" y="T3"/>
                  </a:cxn>
                  <a:cxn ang="T12">
                    <a:pos x="T4" y="T5"/>
                  </a:cxn>
                  <a:cxn ang="T13">
                    <a:pos x="T6" y="T7"/>
                  </a:cxn>
                  <a:cxn ang="T14">
                    <a:pos x="T8" y="T9"/>
                  </a:cxn>
                </a:cxnLst>
                <a:rect l="T15" t="T16" r="T17" b="T18"/>
                <a:pathLst>
                  <a:path w="37" h="218">
                    <a:moveTo>
                      <a:pt x="28" y="212"/>
                    </a:moveTo>
                    <a:lnTo>
                      <a:pt x="36" y="0"/>
                    </a:lnTo>
                    <a:lnTo>
                      <a:pt x="7" y="0"/>
                    </a:lnTo>
                    <a:lnTo>
                      <a:pt x="0" y="217"/>
                    </a:lnTo>
                    <a:lnTo>
                      <a:pt x="28" y="2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7" name="Freeform 295">
                <a:extLst>
                  <a:ext uri="{FF2B5EF4-FFF2-40B4-BE49-F238E27FC236}">
                    <a16:creationId xmlns:a16="http://schemas.microsoft.com/office/drawing/2014/main" id="{C6BFB18D-C465-7943-A30A-CA314C860273}"/>
                  </a:ext>
                </a:extLst>
              </p:cNvPr>
              <p:cNvSpPr>
                <a:spLocks/>
              </p:cNvSpPr>
              <p:nvPr/>
            </p:nvSpPr>
            <p:spPr bwMode="auto">
              <a:xfrm>
                <a:off x="3531" y="2863"/>
                <a:ext cx="30" cy="176"/>
              </a:xfrm>
              <a:custGeom>
                <a:avLst/>
                <a:gdLst>
                  <a:gd name="T0" fmla="*/ 29 w 30"/>
                  <a:gd name="T1" fmla="*/ 175 h 176"/>
                  <a:gd name="T2" fmla="*/ 29 w 30"/>
                  <a:gd name="T3" fmla="*/ 1 h 176"/>
                  <a:gd name="T4" fmla="*/ 0 w 30"/>
                  <a:gd name="T5" fmla="*/ 0 h 176"/>
                  <a:gd name="T6" fmla="*/ 2 w 30"/>
                  <a:gd name="T7" fmla="*/ 170 h 176"/>
                  <a:gd name="T8" fmla="*/ 29 w 30"/>
                  <a:gd name="T9" fmla="*/ 175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5"/>
                    </a:moveTo>
                    <a:lnTo>
                      <a:pt x="29" y="1"/>
                    </a:lnTo>
                    <a:lnTo>
                      <a:pt x="0" y="0"/>
                    </a:lnTo>
                    <a:lnTo>
                      <a:pt x="2" y="170"/>
                    </a:lnTo>
                    <a:lnTo>
                      <a:pt x="29" y="175"/>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88" name="Freeform 296">
                <a:extLst>
                  <a:ext uri="{FF2B5EF4-FFF2-40B4-BE49-F238E27FC236}">
                    <a16:creationId xmlns:a16="http://schemas.microsoft.com/office/drawing/2014/main" id="{4632EEDD-3431-9543-A075-C7948A84F4D2}"/>
                  </a:ext>
                </a:extLst>
              </p:cNvPr>
              <p:cNvSpPr>
                <a:spLocks/>
              </p:cNvSpPr>
              <p:nvPr/>
            </p:nvSpPr>
            <p:spPr bwMode="auto">
              <a:xfrm>
                <a:off x="3531" y="2863"/>
                <a:ext cx="30" cy="176"/>
              </a:xfrm>
              <a:custGeom>
                <a:avLst/>
                <a:gdLst>
                  <a:gd name="T0" fmla="*/ 29 w 30"/>
                  <a:gd name="T1" fmla="*/ 175 h 176"/>
                  <a:gd name="T2" fmla="*/ 29 w 30"/>
                  <a:gd name="T3" fmla="*/ 1 h 176"/>
                  <a:gd name="T4" fmla="*/ 0 w 30"/>
                  <a:gd name="T5" fmla="*/ 0 h 176"/>
                  <a:gd name="T6" fmla="*/ 2 w 30"/>
                  <a:gd name="T7" fmla="*/ 170 h 176"/>
                  <a:gd name="T8" fmla="*/ 29 w 30"/>
                  <a:gd name="T9" fmla="*/ 175 h 176"/>
                  <a:gd name="T10" fmla="*/ 0 60000 65536"/>
                  <a:gd name="T11" fmla="*/ 0 60000 65536"/>
                  <a:gd name="T12" fmla="*/ 0 60000 65536"/>
                  <a:gd name="T13" fmla="*/ 0 60000 65536"/>
                  <a:gd name="T14" fmla="*/ 0 60000 65536"/>
                  <a:gd name="T15" fmla="*/ 0 w 30"/>
                  <a:gd name="T16" fmla="*/ 0 h 176"/>
                  <a:gd name="T17" fmla="*/ 30 w 30"/>
                  <a:gd name="T18" fmla="*/ 176 h 176"/>
                </a:gdLst>
                <a:ahLst/>
                <a:cxnLst>
                  <a:cxn ang="T10">
                    <a:pos x="T0" y="T1"/>
                  </a:cxn>
                  <a:cxn ang="T11">
                    <a:pos x="T2" y="T3"/>
                  </a:cxn>
                  <a:cxn ang="T12">
                    <a:pos x="T4" y="T5"/>
                  </a:cxn>
                  <a:cxn ang="T13">
                    <a:pos x="T6" y="T7"/>
                  </a:cxn>
                  <a:cxn ang="T14">
                    <a:pos x="T8" y="T9"/>
                  </a:cxn>
                </a:cxnLst>
                <a:rect l="T15" t="T16" r="T17" b="T18"/>
                <a:pathLst>
                  <a:path w="30" h="176">
                    <a:moveTo>
                      <a:pt x="29" y="175"/>
                    </a:moveTo>
                    <a:lnTo>
                      <a:pt x="29" y="1"/>
                    </a:lnTo>
                    <a:lnTo>
                      <a:pt x="0" y="0"/>
                    </a:lnTo>
                    <a:lnTo>
                      <a:pt x="2" y="170"/>
                    </a:lnTo>
                    <a:lnTo>
                      <a:pt x="29" y="17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9" name="Freeform 297">
                <a:extLst>
                  <a:ext uri="{FF2B5EF4-FFF2-40B4-BE49-F238E27FC236}">
                    <a16:creationId xmlns:a16="http://schemas.microsoft.com/office/drawing/2014/main" id="{07CF498D-326B-F242-A6E0-116070EAE456}"/>
                  </a:ext>
                </a:extLst>
              </p:cNvPr>
              <p:cNvSpPr>
                <a:spLocks/>
              </p:cNvSpPr>
              <p:nvPr/>
            </p:nvSpPr>
            <p:spPr bwMode="auto">
              <a:xfrm>
                <a:off x="3590" y="2884"/>
                <a:ext cx="33" cy="165"/>
              </a:xfrm>
              <a:custGeom>
                <a:avLst/>
                <a:gdLst>
                  <a:gd name="T0" fmla="*/ 29 w 33"/>
                  <a:gd name="T1" fmla="*/ 164 h 165"/>
                  <a:gd name="T2" fmla="*/ 32 w 33"/>
                  <a:gd name="T3" fmla="*/ 0 h 165"/>
                  <a:gd name="T4" fmla="*/ 0 w 33"/>
                  <a:gd name="T5" fmla="*/ 0 h 165"/>
                  <a:gd name="T6" fmla="*/ 0 w 33"/>
                  <a:gd name="T7" fmla="*/ 157 h 165"/>
                  <a:gd name="T8" fmla="*/ 29 w 33"/>
                  <a:gd name="T9" fmla="*/ 164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29" y="164"/>
                    </a:moveTo>
                    <a:lnTo>
                      <a:pt x="32" y="0"/>
                    </a:lnTo>
                    <a:lnTo>
                      <a:pt x="0" y="0"/>
                    </a:lnTo>
                    <a:lnTo>
                      <a:pt x="0" y="157"/>
                    </a:lnTo>
                    <a:lnTo>
                      <a:pt x="29" y="164"/>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90" name="Freeform 298">
                <a:extLst>
                  <a:ext uri="{FF2B5EF4-FFF2-40B4-BE49-F238E27FC236}">
                    <a16:creationId xmlns:a16="http://schemas.microsoft.com/office/drawing/2014/main" id="{E2BBC8C1-0104-F54D-A0A5-85E1C8C00E5C}"/>
                  </a:ext>
                </a:extLst>
              </p:cNvPr>
              <p:cNvSpPr>
                <a:spLocks/>
              </p:cNvSpPr>
              <p:nvPr/>
            </p:nvSpPr>
            <p:spPr bwMode="auto">
              <a:xfrm>
                <a:off x="3590" y="2884"/>
                <a:ext cx="33" cy="165"/>
              </a:xfrm>
              <a:custGeom>
                <a:avLst/>
                <a:gdLst>
                  <a:gd name="T0" fmla="*/ 29 w 33"/>
                  <a:gd name="T1" fmla="*/ 164 h 165"/>
                  <a:gd name="T2" fmla="*/ 32 w 33"/>
                  <a:gd name="T3" fmla="*/ 0 h 165"/>
                  <a:gd name="T4" fmla="*/ 0 w 33"/>
                  <a:gd name="T5" fmla="*/ 0 h 165"/>
                  <a:gd name="T6" fmla="*/ 0 w 33"/>
                  <a:gd name="T7" fmla="*/ 157 h 165"/>
                  <a:gd name="T8" fmla="*/ 29 w 33"/>
                  <a:gd name="T9" fmla="*/ 164 h 165"/>
                  <a:gd name="T10" fmla="*/ 0 60000 65536"/>
                  <a:gd name="T11" fmla="*/ 0 60000 65536"/>
                  <a:gd name="T12" fmla="*/ 0 60000 65536"/>
                  <a:gd name="T13" fmla="*/ 0 60000 65536"/>
                  <a:gd name="T14" fmla="*/ 0 60000 65536"/>
                  <a:gd name="T15" fmla="*/ 0 w 33"/>
                  <a:gd name="T16" fmla="*/ 0 h 165"/>
                  <a:gd name="T17" fmla="*/ 33 w 33"/>
                  <a:gd name="T18" fmla="*/ 165 h 165"/>
                </a:gdLst>
                <a:ahLst/>
                <a:cxnLst>
                  <a:cxn ang="T10">
                    <a:pos x="T0" y="T1"/>
                  </a:cxn>
                  <a:cxn ang="T11">
                    <a:pos x="T2" y="T3"/>
                  </a:cxn>
                  <a:cxn ang="T12">
                    <a:pos x="T4" y="T5"/>
                  </a:cxn>
                  <a:cxn ang="T13">
                    <a:pos x="T6" y="T7"/>
                  </a:cxn>
                  <a:cxn ang="T14">
                    <a:pos x="T8" y="T9"/>
                  </a:cxn>
                </a:cxnLst>
                <a:rect l="T15" t="T16" r="T17" b="T18"/>
                <a:pathLst>
                  <a:path w="33" h="165">
                    <a:moveTo>
                      <a:pt x="29" y="164"/>
                    </a:moveTo>
                    <a:lnTo>
                      <a:pt x="32" y="0"/>
                    </a:lnTo>
                    <a:lnTo>
                      <a:pt x="0" y="0"/>
                    </a:lnTo>
                    <a:lnTo>
                      <a:pt x="0" y="157"/>
                    </a:lnTo>
                    <a:lnTo>
                      <a:pt x="29" y="16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91" name="Freeform 299">
                <a:extLst>
                  <a:ext uri="{FF2B5EF4-FFF2-40B4-BE49-F238E27FC236}">
                    <a16:creationId xmlns:a16="http://schemas.microsoft.com/office/drawing/2014/main" id="{77F2CC66-954B-8641-A474-71CF62C12B1C}"/>
                  </a:ext>
                </a:extLst>
              </p:cNvPr>
              <p:cNvSpPr>
                <a:spLocks/>
              </p:cNvSpPr>
              <p:nvPr/>
            </p:nvSpPr>
            <p:spPr bwMode="auto">
              <a:xfrm>
                <a:off x="3652" y="2821"/>
                <a:ext cx="38" cy="239"/>
              </a:xfrm>
              <a:custGeom>
                <a:avLst/>
                <a:gdLst>
                  <a:gd name="T0" fmla="*/ 31 w 38"/>
                  <a:gd name="T1" fmla="*/ 238 h 239"/>
                  <a:gd name="T2" fmla="*/ 37 w 38"/>
                  <a:gd name="T3" fmla="*/ 0 h 239"/>
                  <a:gd name="T4" fmla="*/ 2 w 38"/>
                  <a:gd name="T5" fmla="*/ 0 h 239"/>
                  <a:gd name="T6" fmla="*/ 0 w 38"/>
                  <a:gd name="T7" fmla="*/ 232 h 239"/>
                  <a:gd name="T8" fmla="*/ 31 w 38"/>
                  <a:gd name="T9" fmla="*/ 238 h 239"/>
                  <a:gd name="T10" fmla="*/ 0 60000 65536"/>
                  <a:gd name="T11" fmla="*/ 0 60000 65536"/>
                  <a:gd name="T12" fmla="*/ 0 60000 65536"/>
                  <a:gd name="T13" fmla="*/ 0 60000 65536"/>
                  <a:gd name="T14" fmla="*/ 0 60000 65536"/>
                  <a:gd name="T15" fmla="*/ 0 w 38"/>
                  <a:gd name="T16" fmla="*/ 0 h 239"/>
                  <a:gd name="T17" fmla="*/ 38 w 38"/>
                  <a:gd name="T18" fmla="*/ 239 h 239"/>
                </a:gdLst>
                <a:ahLst/>
                <a:cxnLst>
                  <a:cxn ang="T10">
                    <a:pos x="T0" y="T1"/>
                  </a:cxn>
                  <a:cxn ang="T11">
                    <a:pos x="T2" y="T3"/>
                  </a:cxn>
                  <a:cxn ang="T12">
                    <a:pos x="T4" y="T5"/>
                  </a:cxn>
                  <a:cxn ang="T13">
                    <a:pos x="T6" y="T7"/>
                  </a:cxn>
                  <a:cxn ang="T14">
                    <a:pos x="T8" y="T9"/>
                  </a:cxn>
                </a:cxnLst>
                <a:rect l="T15" t="T16" r="T17" b="T18"/>
                <a:pathLst>
                  <a:path w="38" h="239">
                    <a:moveTo>
                      <a:pt x="31" y="238"/>
                    </a:moveTo>
                    <a:lnTo>
                      <a:pt x="37" y="0"/>
                    </a:lnTo>
                    <a:lnTo>
                      <a:pt x="2" y="0"/>
                    </a:lnTo>
                    <a:lnTo>
                      <a:pt x="0" y="232"/>
                    </a:lnTo>
                    <a:lnTo>
                      <a:pt x="31" y="238"/>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92" name="Freeform 300">
                <a:extLst>
                  <a:ext uri="{FF2B5EF4-FFF2-40B4-BE49-F238E27FC236}">
                    <a16:creationId xmlns:a16="http://schemas.microsoft.com/office/drawing/2014/main" id="{6960E9D8-9C16-2140-8ED7-D423A29B3EA9}"/>
                  </a:ext>
                </a:extLst>
              </p:cNvPr>
              <p:cNvSpPr>
                <a:spLocks/>
              </p:cNvSpPr>
              <p:nvPr/>
            </p:nvSpPr>
            <p:spPr bwMode="auto">
              <a:xfrm>
                <a:off x="3652" y="2821"/>
                <a:ext cx="38" cy="239"/>
              </a:xfrm>
              <a:custGeom>
                <a:avLst/>
                <a:gdLst>
                  <a:gd name="T0" fmla="*/ 31 w 38"/>
                  <a:gd name="T1" fmla="*/ 238 h 239"/>
                  <a:gd name="T2" fmla="*/ 37 w 38"/>
                  <a:gd name="T3" fmla="*/ 0 h 239"/>
                  <a:gd name="T4" fmla="*/ 2 w 38"/>
                  <a:gd name="T5" fmla="*/ 0 h 239"/>
                  <a:gd name="T6" fmla="*/ 0 w 38"/>
                  <a:gd name="T7" fmla="*/ 232 h 239"/>
                  <a:gd name="T8" fmla="*/ 31 w 38"/>
                  <a:gd name="T9" fmla="*/ 238 h 239"/>
                  <a:gd name="T10" fmla="*/ 0 60000 65536"/>
                  <a:gd name="T11" fmla="*/ 0 60000 65536"/>
                  <a:gd name="T12" fmla="*/ 0 60000 65536"/>
                  <a:gd name="T13" fmla="*/ 0 60000 65536"/>
                  <a:gd name="T14" fmla="*/ 0 60000 65536"/>
                  <a:gd name="T15" fmla="*/ 0 w 38"/>
                  <a:gd name="T16" fmla="*/ 0 h 239"/>
                  <a:gd name="T17" fmla="*/ 38 w 38"/>
                  <a:gd name="T18" fmla="*/ 239 h 239"/>
                </a:gdLst>
                <a:ahLst/>
                <a:cxnLst>
                  <a:cxn ang="T10">
                    <a:pos x="T0" y="T1"/>
                  </a:cxn>
                  <a:cxn ang="T11">
                    <a:pos x="T2" y="T3"/>
                  </a:cxn>
                  <a:cxn ang="T12">
                    <a:pos x="T4" y="T5"/>
                  </a:cxn>
                  <a:cxn ang="T13">
                    <a:pos x="T6" y="T7"/>
                  </a:cxn>
                  <a:cxn ang="T14">
                    <a:pos x="T8" y="T9"/>
                  </a:cxn>
                </a:cxnLst>
                <a:rect l="T15" t="T16" r="T17" b="T18"/>
                <a:pathLst>
                  <a:path w="38" h="239">
                    <a:moveTo>
                      <a:pt x="31" y="238"/>
                    </a:moveTo>
                    <a:lnTo>
                      <a:pt x="37" y="0"/>
                    </a:lnTo>
                    <a:lnTo>
                      <a:pt x="2" y="0"/>
                    </a:lnTo>
                    <a:lnTo>
                      <a:pt x="0" y="232"/>
                    </a:lnTo>
                    <a:lnTo>
                      <a:pt x="31" y="23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93" name="Freeform 301">
                <a:extLst>
                  <a:ext uri="{FF2B5EF4-FFF2-40B4-BE49-F238E27FC236}">
                    <a16:creationId xmlns:a16="http://schemas.microsoft.com/office/drawing/2014/main" id="{549B3339-E283-844C-96DA-79B205D8E456}"/>
                  </a:ext>
                </a:extLst>
              </p:cNvPr>
              <p:cNvSpPr>
                <a:spLocks/>
              </p:cNvSpPr>
              <p:nvPr/>
            </p:nvSpPr>
            <p:spPr bwMode="auto">
              <a:xfrm>
                <a:off x="3720" y="2844"/>
                <a:ext cx="44" cy="229"/>
              </a:xfrm>
              <a:custGeom>
                <a:avLst/>
                <a:gdLst>
                  <a:gd name="T0" fmla="*/ 38 w 44"/>
                  <a:gd name="T1" fmla="*/ 228 h 229"/>
                  <a:gd name="T2" fmla="*/ 43 w 44"/>
                  <a:gd name="T3" fmla="*/ 0 h 229"/>
                  <a:gd name="T4" fmla="*/ 4 w 44"/>
                  <a:gd name="T5" fmla="*/ 0 h 229"/>
                  <a:gd name="T6" fmla="*/ 0 w 44"/>
                  <a:gd name="T7" fmla="*/ 220 h 229"/>
                  <a:gd name="T8" fmla="*/ 38 w 44"/>
                  <a:gd name="T9" fmla="*/ 228 h 229"/>
                  <a:gd name="T10" fmla="*/ 0 60000 65536"/>
                  <a:gd name="T11" fmla="*/ 0 60000 65536"/>
                  <a:gd name="T12" fmla="*/ 0 60000 65536"/>
                  <a:gd name="T13" fmla="*/ 0 60000 65536"/>
                  <a:gd name="T14" fmla="*/ 0 60000 65536"/>
                  <a:gd name="T15" fmla="*/ 0 w 44"/>
                  <a:gd name="T16" fmla="*/ 0 h 229"/>
                  <a:gd name="T17" fmla="*/ 44 w 44"/>
                  <a:gd name="T18" fmla="*/ 229 h 229"/>
                </a:gdLst>
                <a:ahLst/>
                <a:cxnLst>
                  <a:cxn ang="T10">
                    <a:pos x="T0" y="T1"/>
                  </a:cxn>
                  <a:cxn ang="T11">
                    <a:pos x="T2" y="T3"/>
                  </a:cxn>
                  <a:cxn ang="T12">
                    <a:pos x="T4" y="T5"/>
                  </a:cxn>
                  <a:cxn ang="T13">
                    <a:pos x="T6" y="T7"/>
                  </a:cxn>
                  <a:cxn ang="T14">
                    <a:pos x="T8" y="T9"/>
                  </a:cxn>
                </a:cxnLst>
                <a:rect l="T15" t="T16" r="T17" b="T18"/>
                <a:pathLst>
                  <a:path w="44" h="229">
                    <a:moveTo>
                      <a:pt x="38" y="228"/>
                    </a:moveTo>
                    <a:lnTo>
                      <a:pt x="43" y="0"/>
                    </a:lnTo>
                    <a:lnTo>
                      <a:pt x="4" y="0"/>
                    </a:lnTo>
                    <a:lnTo>
                      <a:pt x="0" y="220"/>
                    </a:lnTo>
                    <a:lnTo>
                      <a:pt x="38" y="228"/>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94" name="Freeform 302">
                <a:extLst>
                  <a:ext uri="{FF2B5EF4-FFF2-40B4-BE49-F238E27FC236}">
                    <a16:creationId xmlns:a16="http://schemas.microsoft.com/office/drawing/2014/main" id="{DCE29648-68A3-D746-8B59-9C87BCA709DA}"/>
                  </a:ext>
                </a:extLst>
              </p:cNvPr>
              <p:cNvSpPr>
                <a:spLocks/>
              </p:cNvSpPr>
              <p:nvPr/>
            </p:nvSpPr>
            <p:spPr bwMode="auto">
              <a:xfrm>
                <a:off x="3720" y="2844"/>
                <a:ext cx="44" cy="229"/>
              </a:xfrm>
              <a:custGeom>
                <a:avLst/>
                <a:gdLst>
                  <a:gd name="T0" fmla="*/ 38 w 44"/>
                  <a:gd name="T1" fmla="*/ 228 h 229"/>
                  <a:gd name="T2" fmla="*/ 43 w 44"/>
                  <a:gd name="T3" fmla="*/ 0 h 229"/>
                  <a:gd name="T4" fmla="*/ 4 w 44"/>
                  <a:gd name="T5" fmla="*/ 0 h 229"/>
                  <a:gd name="T6" fmla="*/ 0 w 44"/>
                  <a:gd name="T7" fmla="*/ 220 h 229"/>
                  <a:gd name="T8" fmla="*/ 38 w 44"/>
                  <a:gd name="T9" fmla="*/ 228 h 229"/>
                  <a:gd name="T10" fmla="*/ 0 60000 65536"/>
                  <a:gd name="T11" fmla="*/ 0 60000 65536"/>
                  <a:gd name="T12" fmla="*/ 0 60000 65536"/>
                  <a:gd name="T13" fmla="*/ 0 60000 65536"/>
                  <a:gd name="T14" fmla="*/ 0 60000 65536"/>
                  <a:gd name="T15" fmla="*/ 0 w 44"/>
                  <a:gd name="T16" fmla="*/ 0 h 229"/>
                  <a:gd name="T17" fmla="*/ 44 w 44"/>
                  <a:gd name="T18" fmla="*/ 229 h 229"/>
                </a:gdLst>
                <a:ahLst/>
                <a:cxnLst>
                  <a:cxn ang="T10">
                    <a:pos x="T0" y="T1"/>
                  </a:cxn>
                  <a:cxn ang="T11">
                    <a:pos x="T2" y="T3"/>
                  </a:cxn>
                  <a:cxn ang="T12">
                    <a:pos x="T4" y="T5"/>
                  </a:cxn>
                  <a:cxn ang="T13">
                    <a:pos x="T6" y="T7"/>
                  </a:cxn>
                  <a:cxn ang="T14">
                    <a:pos x="T8" y="T9"/>
                  </a:cxn>
                </a:cxnLst>
                <a:rect l="T15" t="T16" r="T17" b="T18"/>
                <a:pathLst>
                  <a:path w="44" h="229">
                    <a:moveTo>
                      <a:pt x="38" y="228"/>
                    </a:moveTo>
                    <a:lnTo>
                      <a:pt x="43" y="0"/>
                    </a:lnTo>
                    <a:lnTo>
                      <a:pt x="4" y="0"/>
                    </a:lnTo>
                    <a:lnTo>
                      <a:pt x="0" y="220"/>
                    </a:lnTo>
                    <a:lnTo>
                      <a:pt x="38" y="2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95" name="Freeform 303">
                <a:extLst>
                  <a:ext uri="{FF2B5EF4-FFF2-40B4-BE49-F238E27FC236}">
                    <a16:creationId xmlns:a16="http://schemas.microsoft.com/office/drawing/2014/main" id="{50C8C3D0-AC38-0344-B73C-B125D5D4FF0F}"/>
                  </a:ext>
                </a:extLst>
              </p:cNvPr>
              <p:cNvSpPr>
                <a:spLocks/>
              </p:cNvSpPr>
              <p:nvPr/>
            </p:nvSpPr>
            <p:spPr bwMode="auto">
              <a:xfrm>
                <a:off x="3799" y="2869"/>
                <a:ext cx="51" cy="218"/>
              </a:xfrm>
              <a:custGeom>
                <a:avLst/>
                <a:gdLst>
                  <a:gd name="T0" fmla="*/ 42 w 51"/>
                  <a:gd name="T1" fmla="*/ 217 h 218"/>
                  <a:gd name="T2" fmla="*/ 50 w 51"/>
                  <a:gd name="T3" fmla="*/ 0 h 218"/>
                  <a:gd name="T4" fmla="*/ 7 w 51"/>
                  <a:gd name="T5" fmla="*/ 0 h 218"/>
                  <a:gd name="T6" fmla="*/ 0 w 51"/>
                  <a:gd name="T7" fmla="*/ 211 h 218"/>
                  <a:gd name="T8" fmla="*/ 42 w 51"/>
                  <a:gd name="T9" fmla="*/ 217 h 218"/>
                  <a:gd name="T10" fmla="*/ 0 60000 65536"/>
                  <a:gd name="T11" fmla="*/ 0 60000 65536"/>
                  <a:gd name="T12" fmla="*/ 0 60000 65536"/>
                  <a:gd name="T13" fmla="*/ 0 60000 65536"/>
                  <a:gd name="T14" fmla="*/ 0 60000 65536"/>
                  <a:gd name="T15" fmla="*/ 0 w 51"/>
                  <a:gd name="T16" fmla="*/ 0 h 218"/>
                  <a:gd name="T17" fmla="*/ 51 w 51"/>
                  <a:gd name="T18" fmla="*/ 218 h 218"/>
                </a:gdLst>
                <a:ahLst/>
                <a:cxnLst>
                  <a:cxn ang="T10">
                    <a:pos x="T0" y="T1"/>
                  </a:cxn>
                  <a:cxn ang="T11">
                    <a:pos x="T2" y="T3"/>
                  </a:cxn>
                  <a:cxn ang="T12">
                    <a:pos x="T4" y="T5"/>
                  </a:cxn>
                  <a:cxn ang="T13">
                    <a:pos x="T6" y="T7"/>
                  </a:cxn>
                  <a:cxn ang="T14">
                    <a:pos x="T8" y="T9"/>
                  </a:cxn>
                </a:cxnLst>
                <a:rect l="T15" t="T16" r="T17" b="T18"/>
                <a:pathLst>
                  <a:path w="51" h="218">
                    <a:moveTo>
                      <a:pt x="42" y="217"/>
                    </a:moveTo>
                    <a:lnTo>
                      <a:pt x="50" y="0"/>
                    </a:lnTo>
                    <a:lnTo>
                      <a:pt x="7" y="0"/>
                    </a:lnTo>
                    <a:lnTo>
                      <a:pt x="0" y="211"/>
                    </a:lnTo>
                    <a:lnTo>
                      <a:pt x="42" y="217"/>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96" name="Freeform 304">
                <a:extLst>
                  <a:ext uri="{FF2B5EF4-FFF2-40B4-BE49-F238E27FC236}">
                    <a16:creationId xmlns:a16="http://schemas.microsoft.com/office/drawing/2014/main" id="{E84F10AC-27C4-5344-8333-69050DE66BFF}"/>
                  </a:ext>
                </a:extLst>
              </p:cNvPr>
              <p:cNvSpPr>
                <a:spLocks/>
              </p:cNvSpPr>
              <p:nvPr/>
            </p:nvSpPr>
            <p:spPr bwMode="auto">
              <a:xfrm>
                <a:off x="3799" y="2869"/>
                <a:ext cx="51" cy="218"/>
              </a:xfrm>
              <a:custGeom>
                <a:avLst/>
                <a:gdLst>
                  <a:gd name="T0" fmla="*/ 42 w 51"/>
                  <a:gd name="T1" fmla="*/ 217 h 218"/>
                  <a:gd name="T2" fmla="*/ 50 w 51"/>
                  <a:gd name="T3" fmla="*/ 0 h 218"/>
                  <a:gd name="T4" fmla="*/ 7 w 51"/>
                  <a:gd name="T5" fmla="*/ 0 h 218"/>
                  <a:gd name="T6" fmla="*/ 0 w 51"/>
                  <a:gd name="T7" fmla="*/ 211 h 218"/>
                  <a:gd name="T8" fmla="*/ 42 w 51"/>
                  <a:gd name="T9" fmla="*/ 217 h 218"/>
                  <a:gd name="T10" fmla="*/ 0 60000 65536"/>
                  <a:gd name="T11" fmla="*/ 0 60000 65536"/>
                  <a:gd name="T12" fmla="*/ 0 60000 65536"/>
                  <a:gd name="T13" fmla="*/ 0 60000 65536"/>
                  <a:gd name="T14" fmla="*/ 0 60000 65536"/>
                  <a:gd name="T15" fmla="*/ 0 w 51"/>
                  <a:gd name="T16" fmla="*/ 0 h 218"/>
                  <a:gd name="T17" fmla="*/ 51 w 51"/>
                  <a:gd name="T18" fmla="*/ 218 h 218"/>
                </a:gdLst>
                <a:ahLst/>
                <a:cxnLst>
                  <a:cxn ang="T10">
                    <a:pos x="T0" y="T1"/>
                  </a:cxn>
                  <a:cxn ang="T11">
                    <a:pos x="T2" y="T3"/>
                  </a:cxn>
                  <a:cxn ang="T12">
                    <a:pos x="T4" y="T5"/>
                  </a:cxn>
                  <a:cxn ang="T13">
                    <a:pos x="T6" y="T7"/>
                  </a:cxn>
                  <a:cxn ang="T14">
                    <a:pos x="T8" y="T9"/>
                  </a:cxn>
                </a:cxnLst>
                <a:rect l="T15" t="T16" r="T17" b="T18"/>
                <a:pathLst>
                  <a:path w="51" h="218">
                    <a:moveTo>
                      <a:pt x="42" y="217"/>
                    </a:moveTo>
                    <a:lnTo>
                      <a:pt x="50" y="0"/>
                    </a:lnTo>
                    <a:lnTo>
                      <a:pt x="7" y="0"/>
                    </a:lnTo>
                    <a:lnTo>
                      <a:pt x="0" y="211"/>
                    </a:lnTo>
                    <a:lnTo>
                      <a:pt x="42" y="2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97" name="Freeform 305">
                <a:extLst>
                  <a:ext uri="{FF2B5EF4-FFF2-40B4-BE49-F238E27FC236}">
                    <a16:creationId xmlns:a16="http://schemas.microsoft.com/office/drawing/2014/main" id="{B71ED08B-13D2-B244-99EC-7E7C47B5B12E}"/>
                  </a:ext>
                </a:extLst>
              </p:cNvPr>
              <p:cNvSpPr>
                <a:spLocks/>
              </p:cNvSpPr>
              <p:nvPr/>
            </p:nvSpPr>
            <p:spPr bwMode="auto">
              <a:xfrm>
                <a:off x="3532" y="2863"/>
                <a:ext cx="59" cy="17"/>
              </a:xfrm>
              <a:custGeom>
                <a:avLst/>
                <a:gdLst>
                  <a:gd name="T0" fmla="*/ 58 w 59"/>
                  <a:gd name="T1" fmla="*/ 0 h 17"/>
                  <a:gd name="T2" fmla="*/ 29 w 59"/>
                  <a:gd name="T3" fmla="*/ 16 h 17"/>
                  <a:gd name="T4" fmla="*/ 0 w 59"/>
                  <a:gd name="T5" fmla="*/ 0 h 17"/>
                  <a:gd name="T6" fmla="*/ 31 w 59"/>
                  <a:gd name="T7" fmla="*/ 0 h 17"/>
                  <a:gd name="T8" fmla="*/ 58 w 59"/>
                  <a:gd name="T9" fmla="*/ 0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0"/>
                    </a:moveTo>
                    <a:lnTo>
                      <a:pt x="29" y="16"/>
                    </a:lnTo>
                    <a:lnTo>
                      <a:pt x="0" y="0"/>
                    </a:lnTo>
                    <a:lnTo>
                      <a:pt x="31" y="0"/>
                    </a:lnTo>
                    <a:lnTo>
                      <a:pt x="58"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298" name="Freeform 306">
                <a:extLst>
                  <a:ext uri="{FF2B5EF4-FFF2-40B4-BE49-F238E27FC236}">
                    <a16:creationId xmlns:a16="http://schemas.microsoft.com/office/drawing/2014/main" id="{9CC4EA64-2E8E-5945-8F9C-A759EB2BF7A3}"/>
                  </a:ext>
                </a:extLst>
              </p:cNvPr>
              <p:cNvSpPr>
                <a:spLocks/>
              </p:cNvSpPr>
              <p:nvPr/>
            </p:nvSpPr>
            <p:spPr bwMode="auto">
              <a:xfrm>
                <a:off x="3532" y="2863"/>
                <a:ext cx="59" cy="17"/>
              </a:xfrm>
              <a:custGeom>
                <a:avLst/>
                <a:gdLst>
                  <a:gd name="T0" fmla="*/ 58 w 59"/>
                  <a:gd name="T1" fmla="*/ 0 h 17"/>
                  <a:gd name="T2" fmla="*/ 29 w 59"/>
                  <a:gd name="T3" fmla="*/ 16 h 17"/>
                  <a:gd name="T4" fmla="*/ 0 w 59"/>
                  <a:gd name="T5" fmla="*/ 0 h 17"/>
                  <a:gd name="T6" fmla="*/ 31 w 59"/>
                  <a:gd name="T7" fmla="*/ 0 h 17"/>
                  <a:gd name="T8" fmla="*/ 58 w 59"/>
                  <a:gd name="T9" fmla="*/ 0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0"/>
                    </a:moveTo>
                    <a:lnTo>
                      <a:pt x="29" y="16"/>
                    </a:lnTo>
                    <a:lnTo>
                      <a:pt x="0" y="0"/>
                    </a:lnTo>
                    <a:lnTo>
                      <a:pt x="31" y="0"/>
                    </a:lnTo>
                    <a:lnTo>
                      <a:pt x="5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99" name="Freeform 307">
                <a:extLst>
                  <a:ext uri="{FF2B5EF4-FFF2-40B4-BE49-F238E27FC236}">
                    <a16:creationId xmlns:a16="http://schemas.microsoft.com/office/drawing/2014/main" id="{38CF3F0F-BB1A-D743-9DAA-9CC4DBC9DB90}"/>
                  </a:ext>
                </a:extLst>
              </p:cNvPr>
              <p:cNvSpPr>
                <a:spLocks/>
              </p:cNvSpPr>
              <p:nvPr/>
            </p:nvSpPr>
            <p:spPr bwMode="auto">
              <a:xfrm>
                <a:off x="3589" y="2883"/>
                <a:ext cx="62" cy="17"/>
              </a:xfrm>
              <a:custGeom>
                <a:avLst/>
                <a:gdLst>
                  <a:gd name="T0" fmla="*/ 61 w 62"/>
                  <a:gd name="T1" fmla="*/ 0 h 17"/>
                  <a:gd name="T2" fmla="*/ 32 w 62"/>
                  <a:gd name="T3" fmla="*/ 16 h 17"/>
                  <a:gd name="T4" fmla="*/ 0 w 62"/>
                  <a:gd name="T5" fmla="*/ 0 h 17"/>
                  <a:gd name="T6" fmla="*/ 29 w 62"/>
                  <a:gd name="T7" fmla="*/ 0 h 17"/>
                  <a:gd name="T8" fmla="*/ 61 w 62"/>
                  <a:gd name="T9" fmla="*/ 0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61" y="0"/>
                    </a:moveTo>
                    <a:lnTo>
                      <a:pt x="32" y="16"/>
                    </a:lnTo>
                    <a:lnTo>
                      <a:pt x="0" y="0"/>
                    </a:lnTo>
                    <a:lnTo>
                      <a:pt x="29" y="0"/>
                    </a:lnTo>
                    <a:lnTo>
                      <a:pt x="61"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00" name="Freeform 308">
                <a:extLst>
                  <a:ext uri="{FF2B5EF4-FFF2-40B4-BE49-F238E27FC236}">
                    <a16:creationId xmlns:a16="http://schemas.microsoft.com/office/drawing/2014/main" id="{60ED8AB1-2999-4946-913C-FD57810B351A}"/>
                  </a:ext>
                </a:extLst>
              </p:cNvPr>
              <p:cNvSpPr>
                <a:spLocks/>
              </p:cNvSpPr>
              <p:nvPr/>
            </p:nvSpPr>
            <p:spPr bwMode="auto">
              <a:xfrm>
                <a:off x="3589" y="2883"/>
                <a:ext cx="62" cy="17"/>
              </a:xfrm>
              <a:custGeom>
                <a:avLst/>
                <a:gdLst>
                  <a:gd name="T0" fmla="*/ 61 w 62"/>
                  <a:gd name="T1" fmla="*/ 0 h 17"/>
                  <a:gd name="T2" fmla="*/ 32 w 62"/>
                  <a:gd name="T3" fmla="*/ 16 h 17"/>
                  <a:gd name="T4" fmla="*/ 0 w 62"/>
                  <a:gd name="T5" fmla="*/ 0 h 17"/>
                  <a:gd name="T6" fmla="*/ 29 w 62"/>
                  <a:gd name="T7" fmla="*/ 0 h 17"/>
                  <a:gd name="T8" fmla="*/ 61 w 62"/>
                  <a:gd name="T9" fmla="*/ 0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61" y="0"/>
                    </a:moveTo>
                    <a:lnTo>
                      <a:pt x="32" y="16"/>
                    </a:lnTo>
                    <a:lnTo>
                      <a:pt x="0" y="0"/>
                    </a:lnTo>
                    <a:lnTo>
                      <a:pt x="29" y="0"/>
                    </a:lnTo>
                    <a:lnTo>
                      <a:pt x="6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01" name="Freeform 309">
                <a:extLst>
                  <a:ext uri="{FF2B5EF4-FFF2-40B4-BE49-F238E27FC236}">
                    <a16:creationId xmlns:a16="http://schemas.microsoft.com/office/drawing/2014/main" id="{BFB08F5F-7823-5243-8F2D-EAAB01E2F578}"/>
                  </a:ext>
                </a:extLst>
              </p:cNvPr>
              <p:cNvSpPr>
                <a:spLocks/>
              </p:cNvSpPr>
              <p:nvPr/>
            </p:nvSpPr>
            <p:spPr bwMode="auto">
              <a:xfrm>
                <a:off x="3806" y="2866"/>
                <a:ext cx="73" cy="17"/>
              </a:xfrm>
              <a:custGeom>
                <a:avLst/>
                <a:gdLst>
                  <a:gd name="T0" fmla="*/ 72 w 73"/>
                  <a:gd name="T1" fmla="*/ 16 h 17"/>
                  <a:gd name="T2" fmla="*/ 43 w 73"/>
                  <a:gd name="T3" fmla="*/ 16 h 17"/>
                  <a:gd name="T4" fmla="*/ 0 w 73"/>
                  <a:gd name="T5" fmla="*/ 16 h 17"/>
                  <a:gd name="T6" fmla="*/ 28 w 73"/>
                  <a:gd name="T7" fmla="*/ 0 h 17"/>
                  <a:gd name="T8" fmla="*/ 72 w 73"/>
                  <a:gd name="T9" fmla="*/ 1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16"/>
                    </a:moveTo>
                    <a:lnTo>
                      <a:pt x="43" y="16"/>
                    </a:lnTo>
                    <a:lnTo>
                      <a:pt x="0" y="16"/>
                    </a:lnTo>
                    <a:lnTo>
                      <a:pt x="28" y="0"/>
                    </a:lnTo>
                    <a:lnTo>
                      <a:pt x="72" y="16"/>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02" name="Freeform 310">
                <a:extLst>
                  <a:ext uri="{FF2B5EF4-FFF2-40B4-BE49-F238E27FC236}">
                    <a16:creationId xmlns:a16="http://schemas.microsoft.com/office/drawing/2014/main" id="{23CE8A87-7541-884B-A748-FBE44CC98B82}"/>
                  </a:ext>
                </a:extLst>
              </p:cNvPr>
              <p:cNvSpPr>
                <a:spLocks/>
              </p:cNvSpPr>
              <p:nvPr/>
            </p:nvSpPr>
            <p:spPr bwMode="auto">
              <a:xfrm>
                <a:off x="3806" y="2866"/>
                <a:ext cx="73" cy="17"/>
              </a:xfrm>
              <a:custGeom>
                <a:avLst/>
                <a:gdLst>
                  <a:gd name="T0" fmla="*/ 72 w 73"/>
                  <a:gd name="T1" fmla="*/ 16 h 17"/>
                  <a:gd name="T2" fmla="*/ 43 w 73"/>
                  <a:gd name="T3" fmla="*/ 16 h 17"/>
                  <a:gd name="T4" fmla="*/ 0 w 73"/>
                  <a:gd name="T5" fmla="*/ 16 h 17"/>
                  <a:gd name="T6" fmla="*/ 28 w 73"/>
                  <a:gd name="T7" fmla="*/ 0 h 17"/>
                  <a:gd name="T8" fmla="*/ 72 w 73"/>
                  <a:gd name="T9" fmla="*/ 1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16"/>
                    </a:moveTo>
                    <a:lnTo>
                      <a:pt x="43" y="16"/>
                    </a:lnTo>
                    <a:lnTo>
                      <a:pt x="0" y="16"/>
                    </a:lnTo>
                    <a:lnTo>
                      <a:pt x="28" y="0"/>
                    </a:lnTo>
                    <a:lnTo>
                      <a:pt x="72"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03" name="Freeform 311">
                <a:extLst>
                  <a:ext uri="{FF2B5EF4-FFF2-40B4-BE49-F238E27FC236}">
                    <a16:creationId xmlns:a16="http://schemas.microsoft.com/office/drawing/2014/main" id="{5883FAB9-6EC5-054E-8CF3-07D3740632D9}"/>
                  </a:ext>
                </a:extLst>
              </p:cNvPr>
              <p:cNvSpPr>
                <a:spLocks/>
              </p:cNvSpPr>
              <p:nvPr/>
            </p:nvSpPr>
            <p:spPr bwMode="auto">
              <a:xfrm>
                <a:off x="3498" y="2902"/>
                <a:ext cx="33" cy="145"/>
              </a:xfrm>
              <a:custGeom>
                <a:avLst/>
                <a:gdLst>
                  <a:gd name="T0" fmla="*/ 32 w 33"/>
                  <a:gd name="T1" fmla="*/ 139 h 145"/>
                  <a:gd name="T2" fmla="*/ 32 w 33"/>
                  <a:gd name="T3" fmla="*/ 0 h 145"/>
                  <a:gd name="T4" fmla="*/ 0 w 33"/>
                  <a:gd name="T5" fmla="*/ 1 h 145"/>
                  <a:gd name="T6" fmla="*/ 0 w 33"/>
                  <a:gd name="T7" fmla="*/ 144 h 145"/>
                  <a:gd name="T8" fmla="*/ 32 w 33"/>
                  <a:gd name="T9" fmla="*/ 139 h 145"/>
                  <a:gd name="T10" fmla="*/ 0 60000 65536"/>
                  <a:gd name="T11" fmla="*/ 0 60000 65536"/>
                  <a:gd name="T12" fmla="*/ 0 60000 65536"/>
                  <a:gd name="T13" fmla="*/ 0 60000 65536"/>
                  <a:gd name="T14" fmla="*/ 0 60000 65536"/>
                  <a:gd name="T15" fmla="*/ 0 w 33"/>
                  <a:gd name="T16" fmla="*/ 0 h 145"/>
                  <a:gd name="T17" fmla="*/ 33 w 33"/>
                  <a:gd name="T18" fmla="*/ 145 h 145"/>
                </a:gdLst>
                <a:ahLst/>
                <a:cxnLst>
                  <a:cxn ang="T10">
                    <a:pos x="T0" y="T1"/>
                  </a:cxn>
                  <a:cxn ang="T11">
                    <a:pos x="T2" y="T3"/>
                  </a:cxn>
                  <a:cxn ang="T12">
                    <a:pos x="T4" y="T5"/>
                  </a:cxn>
                  <a:cxn ang="T13">
                    <a:pos x="T6" y="T7"/>
                  </a:cxn>
                  <a:cxn ang="T14">
                    <a:pos x="T8" y="T9"/>
                  </a:cxn>
                </a:cxnLst>
                <a:rect l="T15" t="T16" r="T17" b="T18"/>
                <a:pathLst>
                  <a:path w="33" h="145">
                    <a:moveTo>
                      <a:pt x="32" y="139"/>
                    </a:moveTo>
                    <a:lnTo>
                      <a:pt x="32" y="0"/>
                    </a:lnTo>
                    <a:lnTo>
                      <a:pt x="0" y="1"/>
                    </a:lnTo>
                    <a:lnTo>
                      <a:pt x="0" y="144"/>
                    </a:lnTo>
                    <a:lnTo>
                      <a:pt x="32" y="139"/>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04" name="Freeform 312">
                <a:extLst>
                  <a:ext uri="{FF2B5EF4-FFF2-40B4-BE49-F238E27FC236}">
                    <a16:creationId xmlns:a16="http://schemas.microsoft.com/office/drawing/2014/main" id="{4B45A72B-14F0-3447-A7D9-C9E66C09D92F}"/>
                  </a:ext>
                </a:extLst>
              </p:cNvPr>
              <p:cNvSpPr>
                <a:spLocks/>
              </p:cNvSpPr>
              <p:nvPr/>
            </p:nvSpPr>
            <p:spPr bwMode="auto">
              <a:xfrm>
                <a:off x="3498" y="2902"/>
                <a:ext cx="33" cy="145"/>
              </a:xfrm>
              <a:custGeom>
                <a:avLst/>
                <a:gdLst>
                  <a:gd name="T0" fmla="*/ 32 w 33"/>
                  <a:gd name="T1" fmla="*/ 139 h 145"/>
                  <a:gd name="T2" fmla="*/ 32 w 33"/>
                  <a:gd name="T3" fmla="*/ 0 h 145"/>
                  <a:gd name="T4" fmla="*/ 0 w 33"/>
                  <a:gd name="T5" fmla="*/ 1 h 145"/>
                  <a:gd name="T6" fmla="*/ 0 w 33"/>
                  <a:gd name="T7" fmla="*/ 144 h 145"/>
                  <a:gd name="T8" fmla="*/ 32 w 33"/>
                  <a:gd name="T9" fmla="*/ 139 h 145"/>
                  <a:gd name="T10" fmla="*/ 0 60000 65536"/>
                  <a:gd name="T11" fmla="*/ 0 60000 65536"/>
                  <a:gd name="T12" fmla="*/ 0 60000 65536"/>
                  <a:gd name="T13" fmla="*/ 0 60000 65536"/>
                  <a:gd name="T14" fmla="*/ 0 60000 65536"/>
                  <a:gd name="T15" fmla="*/ 0 w 33"/>
                  <a:gd name="T16" fmla="*/ 0 h 145"/>
                  <a:gd name="T17" fmla="*/ 33 w 33"/>
                  <a:gd name="T18" fmla="*/ 145 h 145"/>
                </a:gdLst>
                <a:ahLst/>
                <a:cxnLst>
                  <a:cxn ang="T10">
                    <a:pos x="T0" y="T1"/>
                  </a:cxn>
                  <a:cxn ang="T11">
                    <a:pos x="T2" y="T3"/>
                  </a:cxn>
                  <a:cxn ang="T12">
                    <a:pos x="T4" y="T5"/>
                  </a:cxn>
                  <a:cxn ang="T13">
                    <a:pos x="T6" y="T7"/>
                  </a:cxn>
                  <a:cxn ang="T14">
                    <a:pos x="T8" y="T9"/>
                  </a:cxn>
                </a:cxnLst>
                <a:rect l="T15" t="T16" r="T17" b="T18"/>
                <a:pathLst>
                  <a:path w="33" h="145">
                    <a:moveTo>
                      <a:pt x="32" y="139"/>
                    </a:moveTo>
                    <a:lnTo>
                      <a:pt x="32" y="0"/>
                    </a:lnTo>
                    <a:lnTo>
                      <a:pt x="0" y="1"/>
                    </a:lnTo>
                    <a:lnTo>
                      <a:pt x="0" y="144"/>
                    </a:lnTo>
                    <a:lnTo>
                      <a:pt x="32" y="13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05" name="Freeform 313">
                <a:extLst>
                  <a:ext uri="{FF2B5EF4-FFF2-40B4-BE49-F238E27FC236}">
                    <a16:creationId xmlns:a16="http://schemas.microsoft.com/office/drawing/2014/main" id="{BA28D3CF-C30C-6D43-B6F7-315B832ED336}"/>
                  </a:ext>
                </a:extLst>
              </p:cNvPr>
              <p:cNvSpPr>
                <a:spLocks/>
              </p:cNvSpPr>
              <p:nvPr/>
            </p:nvSpPr>
            <p:spPr bwMode="auto">
              <a:xfrm>
                <a:off x="3556" y="2928"/>
                <a:ext cx="35" cy="129"/>
              </a:xfrm>
              <a:custGeom>
                <a:avLst/>
                <a:gdLst>
                  <a:gd name="T0" fmla="*/ 34 w 35"/>
                  <a:gd name="T1" fmla="*/ 123 h 129"/>
                  <a:gd name="T2" fmla="*/ 34 w 35"/>
                  <a:gd name="T3" fmla="*/ 0 h 129"/>
                  <a:gd name="T4" fmla="*/ 0 w 35"/>
                  <a:gd name="T5" fmla="*/ 2 h 129"/>
                  <a:gd name="T6" fmla="*/ 0 w 35"/>
                  <a:gd name="T7" fmla="*/ 128 h 129"/>
                  <a:gd name="T8" fmla="*/ 34 w 35"/>
                  <a:gd name="T9" fmla="*/ 123 h 129"/>
                  <a:gd name="T10" fmla="*/ 0 60000 65536"/>
                  <a:gd name="T11" fmla="*/ 0 60000 65536"/>
                  <a:gd name="T12" fmla="*/ 0 60000 65536"/>
                  <a:gd name="T13" fmla="*/ 0 60000 65536"/>
                  <a:gd name="T14" fmla="*/ 0 60000 65536"/>
                  <a:gd name="T15" fmla="*/ 0 w 35"/>
                  <a:gd name="T16" fmla="*/ 0 h 129"/>
                  <a:gd name="T17" fmla="*/ 35 w 35"/>
                  <a:gd name="T18" fmla="*/ 129 h 129"/>
                </a:gdLst>
                <a:ahLst/>
                <a:cxnLst>
                  <a:cxn ang="T10">
                    <a:pos x="T0" y="T1"/>
                  </a:cxn>
                  <a:cxn ang="T11">
                    <a:pos x="T2" y="T3"/>
                  </a:cxn>
                  <a:cxn ang="T12">
                    <a:pos x="T4" y="T5"/>
                  </a:cxn>
                  <a:cxn ang="T13">
                    <a:pos x="T6" y="T7"/>
                  </a:cxn>
                  <a:cxn ang="T14">
                    <a:pos x="T8" y="T9"/>
                  </a:cxn>
                </a:cxnLst>
                <a:rect l="T15" t="T16" r="T17" b="T18"/>
                <a:pathLst>
                  <a:path w="35" h="129">
                    <a:moveTo>
                      <a:pt x="34" y="123"/>
                    </a:moveTo>
                    <a:lnTo>
                      <a:pt x="34" y="0"/>
                    </a:lnTo>
                    <a:lnTo>
                      <a:pt x="0" y="2"/>
                    </a:lnTo>
                    <a:lnTo>
                      <a:pt x="0" y="128"/>
                    </a:lnTo>
                    <a:lnTo>
                      <a:pt x="34" y="123"/>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06" name="Freeform 314">
                <a:extLst>
                  <a:ext uri="{FF2B5EF4-FFF2-40B4-BE49-F238E27FC236}">
                    <a16:creationId xmlns:a16="http://schemas.microsoft.com/office/drawing/2014/main" id="{C3534C2C-CC83-9740-B3C9-EA84D6F79306}"/>
                  </a:ext>
                </a:extLst>
              </p:cNvPr>
              <p:cNvSpPr>
                <a:spLocks/>
              </p:cNvSpPr>
              <p:nvPr/>
            </p:nvSpPr>
            <p:spPr bwMode="auto">
              <a:xfrm>
                <a:off x="3556" y="2928"/>
                <a:ext cx="35" cy="129"/>
              </a:xfrm>
              <a:custGeom>
                <a:avLst/>
                <a:gdLst>
                  <a:gd name="T0" fmla="*/ 34 w 35"/>
                  <a:gd name="T1" fmla="*/ 123 h 129"/>
                  <a:gd name="T2" fmla="*/ 34 w 35"/>
                  <a:gd name="T3" fmla="*/ 0 h 129"/>
                  <a:gd name="T4" fmla="*/ 0 w 35"/>
                  <a:gd name="T5" fmla="*/ 2 h 129"/>
                  <a:gd name="T6" fmla="*/ 0 w 35"/>
                  <a:gd name="T7" fmla="*/ 128 h 129"/>
                  <a:gd name="T8" fmla="*/ 34 w 35"/>
                  <a:gd name="T9" fmla="*/ 123 h 129"/>
                  <a:gd name="T10" fmla="*/ 0 60000 65536"/>
                  <a:gd name="T11" fmla="*/ 0 60000 65536"/>
                  <a:gd name="T12" fmla="*/ 0 60000 65536"/>
                  <a:gd name="T13" fmla="*/ 0 60000 65536"/>
                  <a:gd name="T14" fmla="*/ 0 60000 65536"/>
                  <a:gd name="T15" fmla="*/ 0 w 35"/>
                  <a:gd name="T16" fmla="*/ 0 h 129"/>
                  <a:gd name="T17" fmla="*/ 35 w 35"/>
                  <a:gd name="T18" fmla="*/ 129 h 129"/>
                </a:gdLst>
                <a:ahLst/>
                <a:cxnLst>
                  <a:cxn ang="T10">
                    <a:pos x="T0" y="T1"/>
                  </a:cxn>
                  <a:cxn ang="T11">
                    <a:pos x="T2" y="T3"/>
                  </a:cxn>
                  <a:cxn ang="T12">
                    <a:pos x="T4" y="T5"/>
                  </a:cxn>
                  <a:cxn ang="T13">
                    <a:pos x="T6" y="T7"/>
                  </a:cxn>
                  <a:cxn ang="T14">
                    <a:pos x="T8" y="T9"/>
                  </a:cxn>
                </a:cxnLst>
                <a:rect l="T15" t="T16" r="T17" b="T18"/>
                <a:pathLst>
                  <a:path w="35" h="129">
                    <a:moveTo>
                      <a:pt x="34" y="123"/>
                    </a:moveTo>
                    <a:lnTo>
                      <a:pt x="34" y="0"/>
                    </a:lnTo>
                    <a:lnTo>
                      <a:pt x="0" y="2"/>
                    </a:lnTo>
                    <a:lnTo>
                      <a:pt x="0" y="128"/>
                    </a:lnTo>
                    <a:lnTo>
                      <a:pt x="34" y="12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07" name="Freeform 315">
                <a:extLst>
                  <a:ext uri="{FF2B5EF4-FFF2-40B4-BE49-F238E27FC236}">
                    <a16:creationId xmlns:a16="http://schemas.microsoft.com/office/drawing/2014/main" id="{8E7AC598-63B2-7A47-B573-25E6F7126227}"/>
                  </a:ext>
                </a:extLst>
              </p:cNvPr>
              <p:cNvSpPr>
                <a:spLocks/>
              </p:cNvSpPr>
              <p:nvPr/>
            </p:nvSpPr>
            <p:spPr bwMode="auto">
              <a:xfrm>
                <a:off x="3621" y="2954"/>
                <a:ext cx="34" cy="117"/>
              </a:xfrm>
              <a:custGeom>
                <a:avLst/>
                <a:gdLst>
                  <a:gd name="T0" fmla="*/ 33 w 34"/>
                  <a:gd name="T1" fmla="*/ 109 h 117"/>
                  <a:gd name="T2" fmla="*/ 33 w 34"/>
                  <a:gd name="T3" fmla="*/ 0 h 117"/>
                  <a:gd name="T4" fmla="*/ 2 w 34"/>
                  <a:gd name="T5" fmla="*/ 3 h 117"/>
                  <a:gd name="T6" fmla="*/ 0 w 34"/>
                  <a:gd name="T7" fmla="*/ 116 h 117"/>
                  <a:gd name="T8" fmla="*/ 33 w 34"/>
                  <a:gd name="T9" fmla="*/ 109 h 117"/>
                  <a:gd name="T10" fmla="*/ 0 60000 65536"/>
                  <a:gd name="T11" fmla="*/ 0 60000 65536"/>
                  <a:gd name="T12" fmla="*/ 0 60000 65536"/>
                  <a:gd name="T13" fmla="*/ 0 60000 65536"/>
                  <a:gd name="T14" fmla="*/ 0 60000 65536"/>
                  <a:gd name="T15" fmla="*/ 0 w 34"/>
                  <a:gd name="T16" fmla="*/ 0 h 117"/>
                  <a:gd name="T17" fmla="*/ 34 w 34"/>
                  <a:gd name="T18" fmla="*/ 117 h 117"/>
                </a:gdLst>
                <a:ahLst/>
                <a:cxnLst>
                  <a:cxn ang="T10">
                    <a:pos x="T0" y="T1"/>
                  </a:cxn>
                  <a:cxn ang="T11">
                    <a:pos x="T2" y="T3"/>
                  </a:cxn>
                  <a:cxn ang="T12">
                    <a:pos x="T4" y="T5"/>
                  </a:cxn>
                  <a:cxn ang="T13">
                    <a:pos x="T6" y="T7"/>
                  </a:cxn>
                  <a:cxn ang="T14">
                    <a:pos x="T8" y="T9"/>
                  </a:cxn>
                </a:cxnLst>
                <a:rect l="T15" t="T16" r="T17" b="T18"/>
                <a:pathLst>
                  <a:path w="34" h="117">
                    <a:moveTo>
                      <a:pt x="33" y="109"/>
                    </a:moveTo>
                    <a:lnTo>
                      <a:pt x="33" y="0"/>
                    </a:lnTo>
                    <a:lnTo>
                      <a:pt x="2" y="3"/>
                    </a:lnTo>
                    <a:lnTo>
                      <a:pt x="0" y="116"/>
                    </a:lnTo>
                    <a:lnTo>
                      <a:pt x="33" y="109"/>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08" name="Freeform 316">
                <a:extLst>
                  <a:ext uri="{FF2B5EF4-FFF2-40B4-BE49-F238E27FC236}">
                    <a16:creationId xmlns:a16="http://schemas.microsoft.com/office/drawing/2014/main" id="{1E0B710D-881F-3043-BA86-3C0127807EA0}"/>
                  </a:ext>
                </a:extLst>
              </p:cNvPr>
              <p:cNvSpPr>
                <a:spLocks/>
              </p:cNvSpPr>
              <p:nvPr/>
            </p:nvSpPr>
            <p:spPr bwMode="auto">
              <a:xfrm>
                <a:off x="3621" y="2954"/>
                <a:ext cx="34" cy="117"/>
              </a:xfrm>
              <a:custGeom>
                <a:avLst/>
                <a:gdLst>
                  <a:gd name="T0" fmla="*/ 33 w 34"/>
                  <a:gd name="T1" fmla="*/ 109 h 117"/>
                  <a:gd name="T2" fmla="*/ 33 w 34"/>
                  <a:gd name="T3" fmla="*/ 0 h 117"/>
                  <a:gd name="T4" fmla="*/ 2 w 34"/>
                  <a:gd name="T5" fmla="*/ 3 h 117"/>
                  <a:gd name="T6" fmla="*/ 0 w 34"/>
                  <a:gd name="T7" fmla="*/ 116 h 117"/>
                  <a:gd name="T8" fmla="*/ 33 w 34"/>
                  <a:gd name="T9" fmla="*/ 109 h 117"/>
                  <a:gd name="T10" fmla="*/ 0 60000 65536"/>
                  <a:gd name="T11" fmla="*/ 0 60000 65536"/>
                  <a:gd name="T12" fmla="*/ 0 60000 65536"/>
                  <a:gd name="T13" fmla="*/ 0 60000 65536"/>
                  <a:gd name="T14" fmla="*/ 0 60000 65536"/>
                  <a:gd name="T15" fmla="*/ 0 w 34"/>
                  <a:gd name="T16" fmla="*/ 0 h 117"/>
                  <a:gd name="T17" fmla="*/ 34 w 34"/>
                  <a:gd name="T18" fmla="*/ 117 h 117"/>
                </a:gdLst>
                <a:ahLst/>
                <a:cxnLst>
                  <a:cxn ang="T10">
                    <a:pos x="T0" y="T1"/>
                  </a:cxn>
                  <a:cxn ang="T11">
                    <a:pos x="T2" y="T3"/>
                  </a:cxn>
                  <a:cxn ang="T12">
                    <a:pos x="T4" y="T5"/>
                  </a:cxn>
                  <a:cxn ang="T13">
                    <a:pos x="T6" y="T7"/>
                  </a:cxn>
                  <a:cxn ang="T14">
                    <a:pos x="T8" y="T9"/>
                  </a:cxn>
                </a:cxnLst>
                <a:rect l="T15" t="T16" r="T17" b="T18"/>
                <a:pathLst>
                  <a:path w="34" h="117">
                    <a:moveTo>
                      <a:pt x="33" y="109"/>
                    </a:moveTo>
                    <a:lnTo>
                      <a:pt x="33" y="0"/>
                    </a:lnTo>
                    <a:lnTo>
                      <a:pt x="2" y="3"/>
                    </a:lnTo>
                    <a:lnTo>
                      <a:pt x="0" y="116"/>
                    </a:lnTo>
                    <a:lnTo>
                      <a:pt x="33" y="10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09" name="Freeform 317">
                <a:extLst>
                  <a:ext uri="{FF2B5EF4-FFF2-40B4-BE49-F238E27FC236}">
                    <a16:creationId xmlns:a16="http://schemas.microsoft.com/office/drawing/2014/main" id="{C183AB45-DFF5-4B41-8BC1-13E5DE5AD93C}"/>
                  </a:ext>
                </a:extLst>
              </p:cNvPr>
              <p:cNvSpPr>
                <a:spLocks/>
              </p:cNvSpPr>
              <p:nvPr/>
            </p:nvSpPr>
            <p:spPr bwMode="auto">
              <a:xfrm>
                <a:off x="3695" y="2939"/>
                <a:ext cx="37" cy="145"/>
              </a:xfrm>
              <a:custGeom>
                <a:avLst/>
                <a:gdLst>
                  <a:gd name="T0" fmla="*/ 33 w 37"/>
                  <a:gd name="T1" fmla="*/ 138 h 145"/>
                  <a:gd name="T2" fmla="*/ 36 w 37"/>
                  <a:gd name="T3" fmla="*/ 0 h 145"/>
                  <a:gd name="T4" fmla="*/ 2 w 37"/>
                  <a:gd name="T5" fmla="*/ 2 h 145"/>
                  <a:gd name="T6" fmla="*/ 0 w 37"/>
                  <a:gd name="T7" fmla="*/ 144 h 145"/>
                  <a:gd name="T8" fmla="*/ 33 w 37"/>
                  <a:gd name="T9" fmla="*/ 138 h 145"/>
                  <a:gd name="T10" fmla="*/ 0 60000 65536"/>
                  <a:gd name="T11" fmla="*/ 0 60000 65536"/>
                  <a:gd name="T12" fmla="*/ 0 60000 65536"/>
                  <a:gd name="T13" fmla="*/ 0 60000 65536"/>
                  <a:gd name="T14" fmla="*/ 0 60000 65536"/>
                  <a:gd name="T15" fmla="*/ 0 w 37"/>
                  <a:gd name="T16" fmla="*/ 0 h 145"/>
                  <a:gd name="T17" fmla="*/ 37 w 37"/>
                  <a:gd name="T18" fmla="*/ 145 h 145"/>
                </a:gdLst>
                <a:ahLst/>
                <a:cxnLst>
                  <a:cxn ang="T10">
                    <a:pos x="T0" y="T1"/>
                  </a:cxn>
                  <a:cxn ang="T11">
                    <a:pos x="T2" y="T3"/>
                  </a:cxn>
                  <a:cxn ang="T12">
                    <a:pos x="T4" y="T5"/>
                  </a:cxn>
                  <a:cxn ang="T13">
                    <a:pos x="T6" y="T7"/>
                  </a:cxn>
                  <a:cxn ang="T14">
                    <a:pos x="T8" y="T9"/>
                  </a:cxn>
                </a:cxnLst>
                <a:rect l="T15" t="T16" r="T17" b="T18"/>
                <a:pathLst>
                  <a:path w="37" h="145">
                    <a:moveTo>
                      <a:pt x="33" y="138"/>
                    </a:moveTo>
                    <a:lnTo>
                      <a:pt x="36" y="0"/>
                    </a:lnTo>
                    <a:lnTo>
                      <a:pt x="2" y="2"/>
                    </a:lnTo>
                    <a:lnTo>
                      <a:pt x="0" y="144"/>
                    </a:lnTo>
                    <a:lnTo>
                      <a:pt x="33" y="138"/>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10" name="Freeform 318">
                <a:extLst>
                  <a:ext uri="{FF2B5EF4-FFF2-40B4-BE49-F238E27FC236}">
                    <a16:creationId xmlns:a16="http://schemas.microsoft.com/office/drawing/2014/main" id="{E73DEF49-4C3E-5848-A19F-3037300A502A}"/>
                  </a:ext>
                </a:extLst>
              </p:cNvPr>
              <p:cNvSpPr>
                <a:spLocks/>
              </p:cNvSpPr>
              <p:nvPr/>
            </p:nvSpPr>
            <p:spPr bwMode="auto">
              <a:xfrm>
                <a:off x="3695" y="2939"/>
                <a:ext cx="37" cy="145"/>
              </a:xfrm>
              <a:custGeom>
                <a:avLst/>
                <a:gdLst>
                  <a:gd name="T0" fmla="*/ 33 w 37"/>
                  <a:gd name="T1" fmla="*/ 138 h 145"/>
                  <a:gd name="T2" fmla="*/ 36 w 37"/>
                  <a:gd name="T3" fmla="*/ 0 h 145"/>
                  <a:gd name="T4" fmla="*/ 2 w 37"/>
                  <a:gd name="T5" fmla="*/ 2 h 145"/>
                  <a:gd name="T6" fmla="*/ 0 w 37"/>
                  <a:gd name="T7" fmla="*/ 144 h 145"/>
                  <a:gd name="T8" fmla="*/ 33 w 37"/>
                  <a:gd name="T9" fmla="*/ 138 h 145"/>
                  <a:gd name="T10" fmla="*/ 0 60000 65536"/>
                  <a:gd name="T11" fmla="*/ 0 60000 65536"/>
                  <a:gd name="T12" fmla="*/ 0 60000 65536"/>
                  <a:gd name="T13" fmla="*/ 0 60000 65536"/>
                  <a:gd name="T14" fmla="*/ 0 60000 65536"/>
                  <a:gd name="T15" fmla="*/ 0 w 37"/>
                  <a:gd name="T16" fmla="*/ 0 h 145"/>
                  <a:gd name="T17" fmla="*/ 37 w 37"/>
                  <a:gd name="T18" fmla="*/ 145 h 145"/>
                </a:gdLst>
                <a:ahLst/>
                <a:cxnLst>
                  <a:cxn ang="T10">
                    <a:pos x="T0" y="T1"/>
                  </a:cxn>
                  <a:cxn ang="T11">
                    <a:pos x="T2" y="T3"/>
                  </a:cxn>
                  <a:cxn ang="T12">
                    <a:pos x="T4" y="T5"/>
                  </a:cxn>
                  <a:cxn ang="T13">
                    <a:pos x="T6" y="T7"/>
                  </a:cxn>
                  <a:cxn ang="T14">
                    <a:pos x="T8" y="T9"/>
                  </a:cxn>
                </a:cxnLst>
                <a:rect l="T15" t="T16" r="T17" b="T18"/>
                <a:pathLst>
                  <a:path w="37" h="145">
                    <a:moveTo>
                      <a:pt x="33" y="138"/>
                    </a:moveTo>
                    <a:lnTo>
                      <a:pt x="36" y="0"/>
                    </a:lnTo>
                    <a:lnTo>
                      <a:pt x="2" y="2"/>
                    </a:lnTo>
                    <a:lnTo>
                      <a:pt x="0" y="144"/>
                    </a:lnTo>
                    <a:lnTo>
                      <a:pt x="33" y="13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1" name="Freeform 319">
                <a:extLst>
                  <a:ext uri="{FF2B5EF4-FFF2-40B4-BE49-F238E27FC236}">
                    <a16:creationId xmlns:a16="http://schemas.microsoft.com/office/drawing/2014/main" id="{0B380984-7EA9-5C49-9261-7650929CC3CB}"/>
                  </a:ext>
                </a:extLst>
              </p:cNvPr>
              <p:cNvSpPr>
                <a:spLocks/>
              </p:cNvSpPr>
              <p:nvPr/>
            </p:nvSpPr>
            <p:spPr bwMode="auto">
              <a:xfrm>
                <a:off x="3776" y="2970"/>
                <a:ext cx="36" cy="131"/>
              </a:xfrm>
              <a:custGeom>
                <a:avLst/>
                <a:gdLst>
                  <a:gd name="T0" fmla="*/ 33 w 36"/>
                  <a:gd name="T1" fmla="*/ 122 h 131"/>
                  <a:gd name="T2" fmla="*/ 35 w 36"/>
                  <a:gd name="T3" fmla="*/ 0 h 131"/>
                  <a:gd name="T4" fmla="*/ 4 w 36"/>
                  <a:gd name="T5" fmla="*/ 3 h 131"/>
                  <a:gd name="T6" fmla="*/ 0 w 36"/>
                  <a:gd name="T7" fmla="*/ 130 h 131"/>
                  <a:gd name="T8" fmla="*/ 33 w 36"/>
                  <a:gd name="T9" fmla="*/ 122 h 131"/>
                  <a:gd name="T10" fmla="*/ 0 60000 65536"/>
                  <a:gd name="T11" fmla="*/ 0 60000 65536"/>
                  <a:gd name="T12" fmla="*/ 0 60000 65536"/>
                  <a:gd name="T13" fmla="*/ 0 60000 65536"/>
                  <a:gd name="T14" fmla="*/ 0 60000 65536"/>
                  <a:gd name="T15" fmla="*/ 0 w 36"/>
                  <a:gd name="T16" fmla="*/ 0 h 131"/>
                  <a:gd name="T17" fmla="*/ 36 w 36"/>
                  <a:gd name="T18" fmla="*/ 131 h 131"/>
                </a:gdLst>
                <a:ahLst/>
                <a:cxnLst>
                  <a:cxn ang="T10">
                    <a:pos x="T0" y="T1"/>
                  </a:cxn>
                  <a:cxn ang="T11">
                    <a:pos x="T2" y="T3"/>
                  </a:cxn>
                  <a:cxn ang="T12">
                    <a:pos x="T4" y="T5"/>
                  </a:cxn>
                  <a:cxn ang="T13">
                    <a:pos x="T6" y="T7"/>
                  </a:cxn>
                  <a:cxn ang="T14">
                    <a:pos x="T8" y="T9"/>
                  </a:cxn>
                </a:cxnLst>
                <a:rect l="T15" t="T16" r="T17" b="T18"/>
                <a:pathLst>
                  <a:path w="36" h="131">
                    <a:moveTo>
                      <a:pt x="33" y="122"/>
                    </a:moveTo>
                    <a:lnTo>
                      <a:pt x="35" y="0"/>
                    </a:lnTo>
                    <a:lnTo>
                      <a:pt x="4" y="3"/>
                    </a:lnTo>
                    <a:lnTo>
                      <a:pt x="0" y="130"/>
                    </a:lnTo>
                    <a:lnTo>
                      <a:pt x="33" y="122"/>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12" name="Freeform 320">
                <a:extLst>
                  <a:ext uri="{FF2B5EF4-FFF2-40B4-BE49-F238E27FC236}">
                    <a16:creationId xmlns:a16="http://schemas.microsoft.com/office/drawing/2014/main" id="{1F05B776-E60F-424C-A607-4C48E0712FB5}"/>
                  </a:ext>
                </a:extLst>
              </p:cNvPr>
              <p:cNvSpPr>
                <a:spLocks/>
              </p:cNvSpPr>
              <p:nvPr/>
            </p:nvSpPr>
            <p:spPr bwMode="auto">
              <a:xfrm>
                <a:off x="3776" y="2970"/>
                <a:ext cx="36" cy="131"/>
              </a:xfrm>
              <a:custGeom>
                <a:avLst/>
                <a:gdLst>
                  <a:gd name="T0" fmla="*/ 33 w 36"/>
                  <a:gd name="T1" fmla="*/ 122 h 131"/>
                  <a:gd name="T2" fmla="*/ 35 w 36"/>
                  <a:gd name="T3" fmla="*/ 0 h 131"/>
                  <a:gd name="T4" fmla="*/ 4 w 36"/>
                  <a:gd name="T5" fmla="*/ 3 h 131"/>
                  <a:gd name="T6" fmla="*/ 0 w 36"/>
                  <a:gd name="T7" fmla="*/ 130 h 131"/>
                  <a:gd name="T8" fmla="*/ 33 w 36"/>
                  <a:gd name="T9" fmla="*/ 122 h 131"/>
                  <a:gd name="T10" fmla="*/ 0 60000 65536"/>
                  <a:gd name="T11" fmla="*/ 0 60000 65536"/>
                  <a:gd name="T12" fmla="*/ 0 60000 65536"/>
                  <a:gd name="T13" fmla="*/ 0 60000 65536"/>
                  <a:gd name="T14" fmla="*/ 0 60000 65536"/>
                  <a:gd name="T15" fmla="*/ 0 w 36"/>
                  <a:gd name="T16" fmla="*/ 0 h 131"/>
                  <a:gd name="T17" fmla="*/ 36 w 36"/>
                  <a:gd name="T18" fmla="*/ 131 h 131"/>
                </a:gdLst>
                <a:ahLst/>
                <a:cxnLst>
                  <a:cxn ang="T10">
                    <a:pos x="T0" y="T1"/>
                  </a:cxn>
                  <a:cxn ang="T11">
                    <a:pos x="T2" y="T3"/>
                  </a:cxn>
                  <a:cxn ang="T12">
                    <a:pos x="T4" y="T5"/>
                  </a:cxn>
                  <a:cxn ang="T13">
                    <a:pos x="T6" y="T7"/>
                  </a:cxn>
                  <a:cxn ang="T14">
                    <a:pos x="T8" y="T9"/>
                  </a:cxn>
                </a:cxnLst>
                <a:rect l="T15" t="T16" r="T17" b="T18"/>
                <a:pathLst>
                  <a:path w="36" h="131">
                    <a:moveTo>
                      <a:pt x="33" y="122"/>
                    </a:moveTo>
                    <a:lnTo>
                      <a:pt x="35" y="0"/>
                    </a:lnTo>
                    <a:lnTo>
                      <a:pt x="4" y="3"/>
                    </a:lnTo>
                    <a:lnTo>
                      <a:pt x="0" y="130"/>
                    </a:lnTo>
                    <a:lnTo>
                      <a:pt x="33" y="12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3" name="Freeform 321">
                <a:extLst>
                  <a:ext uri="{FF2B5EF4-FFF2-40B4-BE49-F238E27FC236}">
                    <a16:creationId xmlns:a16="http://schemas.microsoft.com/office/drawing/2014/main" id="{BA643012-EF9B-C940-890B-A09E64C056D5}"/>
                  </a:ext>
                </a:extLst>
              </p:cNvPr>
              <p:cNvSpPr>
                <a:spLocks/>
              </p:cNvSpPr>
              <p:nvPr/>
            </p:nvSpPr>
            <p:spPr bwMode="auto">
              <a:xfrm>
                <a:off x="3472" y="2902"/>
                <a:ext cx="27" cy="145"/>
              </a:xfrm>
              <a:custGeom>
                <a:avLst/>
                <a:gdLst>
                  <a:gd name="T0" fmla="*/ 26 w 27"/>
                  <a:gd name="T1" fmla="*/ 144 h 145"/>
                  <a:gd name="T2" fmla="*/ 26 w 27"/>
                  <a:gd name="T3" fmla="*/ 1 h 145"/>
                  <a:gd name="T4" fmla="*/ 0 w 27"/>
                  <a:gd name="T5" fmla="*/ 0 h 145"/>
                  <a:gd name="T6" fmla="*/ 0 w 27"/>
                  <a:gd name="T7" fmla="*/ 139 h 145"/>
                  <a:gd name="T8" fmla="*/ 26 w 27"/>
                  <a:gd name="T9" fmla="*/ 144 h 145"/>
                  <a:gd name="T10" fmla="*/ 0 60000 65536"/>
                  <a:gd name="T11" fmla="*/ 0 60000 65536"/>
                  <a:gd name="T12" fmla="*/ 0 60000 65536"/>
                  <a:gd name="T13" fmla="*/ 0 60000 65536"/>
                  <a:gd name="T14" fmla="*/ 0 60000 65536"/>
                  <a:gd name="T15" fmla="*/ 0 w 27"/>
                  <a:gd name="T16" fmla="*/ 0 h 145"/>
                  <a:gd name="T17" fmla="*/ 27 w 27"/>
                  <a:gd name="T18" fmla="*/ 145 h 145"/>
                </a:gdLst>
                <a:ahLst/>
                <a:cxnLst>
                  <a:cxn ang="T10">
                    <a:pos x="T0" y="T1"/>
                  </a:cxn>
                  <a:cxn ang="T11">
                    <a:pos x="T2" y="T3"/>
                  </a:cxn>
                  <a:cxn ang="T12">
                    <a:pos x="T4" y="T5"/>
                  </a:cxn>
                  <a:cxn ang="T13">
                    <a:pos x="T6" y="T7"/>
                  </a:cxn>
                  <a:cxn ang="T14">
                    <a:pos x="T8" y="T9"/>
                  </a:cxn>
                </a:cxnLst>
                <a:rect l="T15" t="T16" r="T17" b="T18"/>
                <a:pathLst>
                  <a:path w="27" h="145">
                    <a:moveTo>
                      <a:pt x="26" y="144"/>
                    </a:moveTo>
                    <a:lnTo>
                      <a:pt x="26" y="1"/>
                    </a:lnTo>
                    <a:lnTo>
                      <a:pt x="0" y="0"/>
                    </a:lnTo>
                    <a:lnTo>
                      <a:pt x="0" y="139"/>
                    </a:lnTo>
                    <a:lnTo>
                      <a:pt x="26" y="144"/>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14" name="Freeform 322">
                <a:extLst>
                  <a:ext uri="{FF2B5EF4-FFF2-40B4-BE49-F238E27FC236}">
                    <a16:creationId xmlns:a16="http://schemas.microsoft.com/office/drawing/2014/main" id="{74F123D3-2927-EA41-8A7B-279FB2C5D24A}"/>
                  </a:ext>
                </a:extLst>
              </p:cNvPr>
              <p:cNvSpPr>
                <a:spLocks/>
              </p:cNvSpPr>
              <p:nvPr/>
            </p:nvSpPr>
            <p:spPr bwMode="auto">
              <a:xfrm>
                <a:off x="3472" y="2902"/>
                <a:ext cx="27" cy="145"/>
              </a:xfrm>
              <a:custGeom>
                <a:avLst/>
                <a:gdLst>
                  <a:gd name="T0" fmla="*/ 26 w 27"/>
                  <a:gd name="T1" fmla="*/ 144 h 145"/>
                  <a:gd name="T2" fmla="*/ 26 w 27"/>
                  <a:gd name="T3" fmla="*/ 1 h 145"/>
                  <a:gd name="T4" fmla="*/ 0 w 27"/>
                  <a:gd name="T5" fmla="*/ 0 h 145"/>
                  <a:gd name="T6" fmla="*/ 0 w 27"/>
                  <a:gd name="T7" fmla="*/ 139 h 145"/>
                  <a:gd name="T8" fmla="*/ 26 w 27"/>
                  <a:gd name="T9" fmla="*/ 144 h 145"/>
                  <a:gd name="T10" fmla="*/ 0 60000 65536"/>
                  <a:gd name="T11" fmla="*/ 0 60000 65536"/>
                  <a:gd name="T12" fmla="*/ 0 60000 65536"/>
                  <a:gd name="T13" fmla="*/ 0 60000 65536"/>
                  <a:gd name="T14" fmla="*/ 0 60000 65536"/>
                  <a:gd name="T15" fmla="*/ 0 w 27"/>
                  <a:gd name="T16" fmla="*/ 0 h 145"/>
                  <a:gd name="T17" fmla="*/ 27 w 27"/>
                  <a:gd name="T18" fmla="*/ 145 h 145"/>
                </a:gdLst>
                <a:ahLst/>
                <a:cxnLst>
                  <a:cxn ang="T10">
                    <a:pos x="T0" y="T1"/>
                  </a:cxn>
                  <a:cxn ang="T11">
                    <a:pos x="T2" y="T3"/>
                  </a:cxn>
                  <a:cxn ang="T12">
                    <a:pos x="T4" y="T5"/>
                  </a:cxn>
                  <a:cxn ang="T13">
                    <a:pos x="T6" y="T7"/>
                  </a:cxn>
                  <a:cxn ang="T14">
                    <a:pos x="T8" y="T9"/>
                  </a:cxn>
                </a:cxnLst>
                <a:rect l="T15" t="T16" r="T17" b="T18"/>
                <a:pathLst>
                  <a:path w="27" h="145">
                    <a:moveTo>
                      <a:pt x="26" y="144"/>
                    </a:moveTo>
                    <a:lnTo>
                      <a:pt x="26" y="1"/>
                    </a:lnTo>
                    <a:lnTo>
                      <a:pt x="0" y="0"/>
                    </a:lnTo>
                    <a:lnTo>
                      <a:pt x="0" y="139"/>
                    </a:lnTo>
                    <a:lnTo>
                      <a:pt x="26" y="14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5" name="Freeform 323">
                <a:extLst>
                  <a:ext uri="{FF2B5EF4-FFF2-40B4-BE49-F238E27FC236}">
                    <a16:creationId xmlns:a16="http://schemas.microsoft.com/office/drawing/2014/main" id="{39F2E30E-B9C9-5D40-82D0-AB9884A686B5}"/>
                  </a:ext>
                </a:extLst>
              </p:cNvPr>
              <p:cNvSpPr>
                <a:spLocks/>
              </p:cNvSpPr>
              <p:nvPr/>
            </p:nvSpPr>
            <p:spPr bwMode="auto">
              <a:xfrm>
                <a:off x="3526" y="2928"/>
                <a:ext cx="30" cy="129"/>
              </a:xfrm>
              <a:custGeom>
                <a:avLst/>
                <a:gdLst>
                  <a:gd name="T0" fmla="*/ 29 w 30"/>
                  <a:gd name="T1" fmla="*/ 128 h 129"/>
                  <a:gd name="T2" fmla="*/ 29 w 30"/>
                  <a:gd name="T3" fmla="*/ 2 h 129"/>
                  <a:gd name="T4" fmla="*/ 0 w 30"/>
                  <a:gd name="T5" fmla="*/ 0 h 129"/>
                  <a:gd name="T6" fmla="*/ 0 w 30"/>
                  <a:gd name="T7" fmla="*/ 123 h 129"/>
                  <a:gd name="T8" fmla="*/ 29 w 30"/>
                  <a:gd name="T9" fmla="*/ 128 h 129"/>
                  <a:gd name="T10" fmla="*/ 0 60000 65536"/>
                  <a:gd name="T11" fmla="*/ 0 60000 65536"/>
                  <a:gd name="T12" fmla="*/ 0 60000 65536"/>
                  <a:gd name="T13" fmla="*/ 0 60000 65536"/>
                  <a:gd name="T14" fmla="*/ 0 60000 65536"/>
                  <a:gd name="T15" fmla="*/ 0 w 30"/>
                  <a:gd name="T16" fmla="*/ 0 h 129"/>
                  <a:gd name="T17" fmla="*/ 30 w 30"/>
                  <a:gd name="T18" fmla="*/ 129 h 129"/>
                </a:gdLst>
                <a:ahLst/>
                <a:cxnLst>
                  <a:cxn ang="T10">
                    <a:pos x="T0" y="T1"/>
                  </a:cxn>
                  <a:cxn ang="T11">
                    <a:pos x="T2" y="T3"/>
                  </a:cxn>
                  <a:cxn ang="T12">
                    <a:pos x="T4" y="T5"/>
                  </a:cxn>
                  <a:cxn ang="T13">
                    <a:pos x="T6" y="T7"/>
                  </a:cxn>
                  <a:cxn ang="T14">
                    <a:pos x="T8" y="T9"/>
                  </a:cxn>
                </a:cxnLst>
                <a:rect l="T15" t="T16" r="T17" b="T18"/>
                <a:pathLst>
                  <a:path w="30" h="129">
                    <a:moveTo>
                      <a:pt x="29" y="128"/>
                    </a:moveTo>
                    <a:lnTo>
                      <a:pt x="29" y="2"/>
                    </a:lnTo>
                    <a:lnTo>
                      <a:pt x="0" y="0"/>
                    </a:lnTo>
                    <a:lnTo>
                      <a:pt x="0" y="123"/>
                    </a:lnTo>
                    <a:lnTo>
                      <a:pt x="29" y="128"/>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16" name="Freeform 324">
                <a:extLst>
                  <a:ext uri="{FF2B5EF4-FFF2-40B4-BE49-F238E27FC236}">
                    <a16:creationId xmlns:a16="http://schemas.microsoft.com/office/drawing/2014/main" id="{8D1AC586-42CD-5845-B658-E24C2D2B6BF1}"/>
                  </a:ext>
                </a:extLst>
              </p:cNvPr>
              <p:cNvSpPr>
                <a:spLocks/>
              </p:cNvSpPr>
              <p:nvPr/>
            </p:nvSpPr>
            <p:spPr bwMode="auto">
              <a:xfrm>
                <a:off x="3526" y="2928"/>
                <a:ext cx="30" cy="129"/>
              </a:xfrm>
              <a:custGeom>
                <a:avLst/>
                <a:gdLst>
                  <a:gd name="T0" fmla="*/ 29 w 30"/>
                  <a:gd name="T1" fmla="*/ 128 h 129"/>
                  <a:gd name="T2" fmla="*/ 29 w 30"/>
                  <a:gd name="T3" fmla="*/ 2 h 129"/>
                  <a:gd name="T4" fmla="*/ 0 w 30"/>
                  <a:gd name="T5" fmla="*/ 0 h 129"/>
                  <a:gd name="T6" fmla="*/ 0 w 30"/>
                  <a:gd name="T7" fmla="*/ 123 h 129"/>
                  <a:gd name="T8" fmla="*/ 29 w 30"/>
                  <a:gd name="T9" fmla="*/ 128 h 129"/>
                  <a:gd name="T10" fmla="*/ 0 60000 65536"/>
                  <a:gd name="T11" fmla="*/ 0 60000 65536"/>
                  <a:gd name="T12" fmla="*/ 0 60000 65536"/>
                  <a:gd name="T13" fmla="*/ 0 60000 65536"/>
                  <a:gd name="T14" fmla="*/ 0 60000 65536"/>
                  <a:gd name="T15" fmla="*/ 0 w 30"/>
                  <a:gd name="T16" fmla="*/ 0 h 129"/>
                  <a:gd name="T17" fmla="*/ 30 w 30"/>
                  <a:gd name="T18" fmla="*/ 129 h 129"/>
                </a:gdLst>
                <a:ahLst/>
                <a:cxnLst>
                  <a:cxn ang="T10">
                    <a:pos x="T0" y="T1"/>
                  </a:cxn>
                  <a:cxn ang="T11">
                    <a:pos x="T2" y="T3"/>
                  </a:cxn>
                  <a:cxn ang="T12">
                    <a:pos x="T4" y="T5"/>
                  </a:cxn>
                  <a:cxn ang="T13">
                    <a:pos x="T6" y="T7"/>
                  </a:cxn>
                  <a:cxn ang="T14">
                    <a:pos x="T8" y="T9"/>
                  </a:cxn>
                </a:cxnLst>
                <a:rect l="T15" t="T16" r="T17" b="T18"/>
                <a:pathLst>
                  <a:path w="30" h="129">
                    <a:moveTo>
                      <a:pt x="29" y="128"/>
                    </a:moveTo>
                    <a:lnTo>
                      <a:pt x="29" y="2"/>
                    </a:lnTo>
                    <a:lnTo>
                      <a:pt x="0" y="0"/>
                    </a:lnTo>
                    <a:lnTo>
                      <a:pt x="0" y="123"/>
                    </a:lnTo>
                    <a:lnTo>
                      <a:pt x="29" y="1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7" name="Freeform 325">
                <a:extLst>
                  <a:ext uri="{FF2B5EF4-FFF2-40B4-BE49-F238E27FC236}">
                    <a16:creationId xmlns:a16="http://schemas.microsoft.com/office/drawing/2014/main" id="{3B90394F-611C-A24D-9E8D-B0389C4CF61C}"/>
                  </a:ext>
                </a:extLst>
              </p:cNvPr>
              <p:cNvSpPr>
                <a:spLocks/>
              </p:cNvSpPr>
              <p:nvPr/>
            </p:nvSpPr>
            <p:spPr bwMode="auto">
              <a:xfrm>
                <a:off x="3588" y="2954"/>
                <a:ext cx="37" cy="117"/>
              </a:xfrm>
              <a:custGeom>
                <a:avLst/>
                <a:gdLst>
                  <a:gd name="T0" fmla="*/ 33 w 37"/>
                  <a:gd name="T1" fmla="*/ 116 h 117"/>
                  <a:gd name="T2" fmla="*/ 36 w 37"/>
                  <a:gd name="T3" fmla="*/ 3 h 117"/>
                  <a:gd name="T4" fmla="*/ 1 w 37"/>
                  <a:gd name="T5" fmla="*/ 0 h 117"/>
                  <a:gd name="T6" fmla="*/ 0 w 37"/>
                  <a:gd name="T7" fmla="*/ 107 h 117"/>
                  <a:gd name="T8" fmla="*/ 33 w 37"/>
                  <a:gd name="T9" fmla="*/ 116 h 117"/>
                  <a:gd name="T10" fmla="*/ 0 60000 65536"/>
                  <a:gd name="T11" fmla="*/ 0 60000 65536"/>
                  <a:gd name="T12" fmla="*/ 0 60000 65536"/>
                  <a:gd name="T13" fmla="*/ 0 60000 65536"/>
                  <a:gd name="T14" fmla="*/ 0 60000 65536"/>
                  <a:gd name="T15" fmla="*/ 0 w 37"/>
                  <a:gd name="T16" fmla="*/ 0 h 117"/>
                  <a:gd name="T17" fmla="*/ 37 w 37"/>
                  <a:gd name="T18" fmla="*/ 117 h 117"/>
                </a:gdLst>
                <a:ahLst/>
                <a:cxnLst>
                  <a:cxn ang="T10">
                    <a:pos x="T0" y="T1"/>
                  </a:cxn>
                  <a:cxn ang="T11">
                    <a:pos x="T2" y="T3"/>
                  </a:cxn>
                  <a:cxn ang="T12">
                    <a:pos x="T4" y="T5"/>
                  </a:cxn>
                  <a:cxn ang="T13">
                    <a:pos x="T6" y="T7"/>
                  </a:cxn>
                  <a:cxn ang="T14">
                    <a:pos x="T8" y="T9"/>
                  </a:cxn>
                </a:cxnLst>
                <a:rect l="T15" t="T16" r="T17" b="T18"/>
                <a:pathLst>
                  <a:path w="37" h="117">
                    <a:moveTo>
                      <a:pt x="33" y="116"/>
                    </a:moveTo>
                    <a:lnTo>
                      <a:pt x="36" y="3"/>
                    </a:lnTo>
                    <a:lnTo>
                      <a:pt x="1" y="0"/>
                    </a:lnTo>
                    <a:lnTo>
                      <a:pt x="0" y="107"/>
                    </a:lnTo>
                    <a:lnTo>
                      <a:pt x="33" y="116"/>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18" name="Freeform 326">
                <a:extLst>
                  <a:ext uri="{FF2B5EF4-FFF2-40B4-BE49-F238E27FC236}">
                    <a16:creationId xmlns:a16="http://schemas.microsoft.com/office/drawing/2014/main" id="{5FDA9B4C-71F0-784A-A383-8402E4C7F848}"/>
                  </a:ext>
                </a:extLst>
              </p:cNvPr>
              <p:cNvSpPr>
                <a:spLocks/>
              </p:cNvSpPr>
              <p:nvPr/>
            </p:nvSpPr>
            <p:spPr bwMode="auto">
              <a:xfrm>
                <a:off x="3588" y="2954"/>
                <a:ext cx="37" cy="117"/>
              </a:xfrm>
              <a:custGeom>
                <a:avLst/>
                <a:gdLst>
                  <a:gd name="T0" fmla="*/ 33 w 37"/>
                  <a:gd name="T1" fmla="*/ 116 h 117"/>
                  <a:gd name="T2" fmla="*/ 36 w 37"/>
                  <a:gd name="T3" fmla="*/ 3 h 117"/>
                  <a:gd name="T4" fmla="*/ 1 w 37"/>
                  <a:gd name="T5" fmla="*/ 0 h 117"/>
                  <a:gd name="T6" fmla="*/ 0 w 37"/>
                  <a:gd name="T7" fmla="*/ 107 h 117"/>
                  <a:gd name="T8" fmla="*/ 33 w 37"/>
                  <a:gd name="T9" fmla="*/ 116 h 117"/>
                  <a:gd name="T10" fmla="*/ 0 60000 65536"/>
                  <a:gd name="T11" fmla="*/ 0 60000 65536"/>
                  <a:gd name="T12" fmla="*/ 0 60000 65536"/>
                  <a:gd name="T13" fmla="*/ 0 60000 65536"/>
                  <a:gd name="T14" fmla="*/ 0 60000 65536"/>
                  <a:gd name="T15" fmla="*/ 0 w 37"/>
                  <a:gd name="T16" fmla="*/ 0 h 117"/>
                  <a:gd name="T17" fmla="*/ 37 w 37"/>
                  <a:gd name="T18" fmla="*/ 117 h 117"/>
                </a:gdLst>
                <a:ahLst/>
                <a:cxnLst>
                  <a:cxn ang="T10">
                    <a:pos x="T0" y="T1"/>
                  </a:cxn>
                  <a:cxn ang="T11">
                    <a:pos x="T2" y="T3"/>
                  </a:cxn>
                  <a:cxn ang="T12">
                    <a:pos x="T4" y="T5"/>
                  </a:cxn>
                  <a:cxn ang="T13">
                    <a:pos x="T6" y="T7"/>
                  </a:cxn>
                  <a:cxn ang="T14">
                    <a:pos x="T8" y="T9"/>
                  </a:cxn>
                </a:cxnLst>
                <a:rect l="T15" t="T16" r="T17" b="T18"/>
                <a:pathLst>
                  <a:path w="37" h="117">
                    <a:moveTo>
                      <a:pt x="33" y="116"/>
                    </a:moveTo>
                    <a:lnTo>
                      <a:pt x="36" y="3"/>
                    </a:lnTo>
                    <a:lnTo>
                      <a:pt x="1" y="0"/>
                    </a:lnTo>
                    <a:lnTo>
                      <a:pt x="0" y="107"/>
                    </a:lnTo>
                    <a:lnTo>
                      <a:pt x="33" y="1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9" name="Freeform 327">
                <a:extLst>
                  <a:ext uri="{FF2B5EF4-FFF2-40B4-BE49-F238E27FC236}">
                    <a16:creationId xmlns:a16="http://schemas.microsoft.com/office/drawing/2014/main" id="{E2F94EB9-0E32-0543-A9AE-47061C3C3D1F}"/>
                  </a:ext>
                </a:extLst>
              </p:cNvPr>
              <p:cNvSpPr>
                <a:spLocks/>
              </p:cNvSpPr>
              <p:nvPr/>
            </p:nvSpPr>
            <p:spPr bwMode="auto">
              <a:xfrm>
                <a:off x="3658" y="2939"/>
                <a:ext cx="40" cy="145"/>
              </a:xfrm>
              <a:custGeom>
                <a:avLst/>
                <a:gdLst>
                  <a:gd name="T0" fmla="*/ 36 w 40"/>
                  <a:gd name="T1" fmla="*/ 144 h 145"/>
                  <a:gd name="T2" fmla="*/ 39 w 40"/>
                  <a:gd name="T3" fmla="*/ 2 h 145"/>
                  <a:gd name="T4" fmla="*/ 0 w 40"/>
                  <a:gd name="T5" fmla="*/ 0 h 145"/>
                  <a:gd name="T6" fmla="*/ 0 w 40"/>
                  <a:gd name="T7" fmla="*/ 136 h 145"/>
                  <a:gd name="T8" fmla="*/ 36 w 40"/>
                  <a:gd name="T9" fmla="*/ 144 h 145"/>
                  <a:gd name="T10" fmla="*/ 0 60000 65536"/>
                  <a:gd name="T11" fmla="*/ 0 60000 65536"/>
                  <a:gd name="T12" fmla="*/ 0 60000 65536"/>
                  <a:gd name="T13" fmla="*/ 0 60000 65536"/>
                  <a:gd name="T14" fmla="*/ 0 60000 65536"/>
                  <a:gd name="T15" fmla="*/ 0 w 40"/>
                  <a:gd name="T16" fmla="*/ 0 h 145"/>
                  <a:gd name="T17" fmla="*/ 40 w 40"/>
                  <a:gd name="T18" fmla="*/ 145 h 145"/>
                </a:gdLst>
                <a:ahLst/>
                <a:cxnLst>
                  <a:cxn ang="T10">
                    <a:pos x="T0" y="T1"/>
                  </a:cxn>
                  <a:cxn ang="T11">
                    <a:pos x="T2" y="T3"/>
                  </a:cxn>
                  <a:cxn ang="T12">
                    <a:pos x="T4" y="T5"/>
                  </a:cxn>
                  <a:cxn ang="T13">
                    <a:pos x="T6" y="T7"/>
                  </a:cxn>
                  <a:cxn ang="T14">
                    <a:pos x="T8" y="T9"/>
                  </a:cxn>
                </a:cxnLst>
                <a:rect l="T15" t="T16" r="T17" b="T18"/>
                <a:pathLst>
                  <a:path w="40" h="145">
                    <a:moveTo>
                      <a:pt x="36" y="144"/>
                    </a:moveTo>
                    <a:lnTo>
                      <a:pt x="39" y="2"/>
                    </a:lnTo>
                    <a:lnTo>
                      <a:pt x="0" y="0"/>
                    </a:lnTo>
                    <a:lnTo>
                      <a:pt x="0" y="136"/>
                    </a:lnTo>
                    <a:lnTo>
                      <a:pt x="36" y="144"/>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20" name="Freeform 328">
                <a:extLst>
                  <a:ext uri="{FF2B5EF4-FFF2-40B4-BE49-F238E27FC236}">
                    <a16:creationId xmlns:a16="http://schemas.microsoft.com/office/drawing/2014/main" id="{41FD864E-B0C0-CD44-9DD3-0ADE12171FA9}"/>
                  </a:ext>
                </a:extLst>
              </p:cNvPr>
              <p:cNvSpPr>
                <a:spLocks/>
              </p:cNvSpPr>
              <p:nvPr/>
            </p:nvSpPr>
            <p:spPr bwMode="auto">
              <a:xfrm>
                <a:off x="3658" y="2939"/>
                <a:ext cx="40" cy="145"/>
              </a:xfrm>
              <a:custGeom>
                <a:avLst/>
                <a:gdLst>
                  <a:gd name="T0" fmla="*/ 36 w 40"/>
                  <a:gd name="T1" fmla="*/ 144 h 145"/>
                  <a:gd name="T2" fmla="*/ 39 w 40"/>
                  <a:gd name="T3" fmla="*/ 2 h 145"/>
                  <a:gd name="T4" fmla="*/ 0 w 40"/>
                  <a:gd name="T5" fmla="*/ 0 h 145"/>
                  <a:gd name="T6" fmla="*/ 0 w 40"/>
                  <a:gd name="T7" fmla="*/ 136 h 145"/>
                  <a:gd name="T8" fmla="*/ 36 w 40"/>
                  <a:gd name="T9" fmla="*/ 144 h 145"/>
                  <a:gd name="T10" fmla="*/ 0 60000 65536"/>
                  <a:gd name="T11" fmla="*/ 0 60000 65536"/>
                  <a:gd name="T12" fmla="*/ 0 60000 65536"/>
                  <a:gd name="T13" fmla="*/ 0 60000 65536"/>
                  <a:gd name="T14" fmla="*/ 0 60000 65536"/>
                  <a:gd name="T15" fmla="*/ 0 w 40"/>
                  <a:gd name="T16" fmla="*/ 0 h 145"/>
                  <a:gd name="T17" fmla="*/ 40 w 40"/>
                  <a:gd name="T18" fmla="*/ 145 h 145"/>
                </a:gdLst>
                <a:ahLst/>
                <a:cxnLst>
                  <a:cxn ang="T10">
                    <a:pos x="T0" y="T1"/>
                  </a:cxn>
                  <a:cxn ang="T11">
                    <a:pos x="T2" y="T3"/>
                  </a:cxn>
                  <a:cxn ang="T12">
                    <a:pos x="T4" y="T5"/>
                  </a:cxn>
                  <a:cxn ang="T13">
                    <a:pos x="T6" y="T7"/>
                  </a:cxn>
                  <a:cxn ang="T14">
                    <a:pos x="T8" y="T9"/>
                  </a:cxn>
                </a:cxnLst>
                <a:rect l="T15" t="T16" r="T17" b="T18"/>
                <a:pathLst>
                  <a:path w="40" h="145">
                    <a:moveTo>
                      <a:pt x="36" y="144"/>
                    </a:moveTo>
                    <a:lnTo>
                      <a:pt x="39" y="2"/>
                    </a:lnTo>
                    <a:lnTo>
                      <a:pt x="0" y="0"/>
                    </a:lnTo>
                    <a:lnTo>
                      <a:pt x="0" y="136"/>
                    </a:lnTo>
                    <a:lnTo>
                      <a:pt x="36" y="14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21" name="Freeform 329">
                <a:extLst>
                  <a:ext uri="{FF2B5EF4-FFF2-40B4-BE49-F238E27FC236}">
                    <a16:creationId xmlns:a16="http://schemas.microsoft.com/office/drawing/2014/main" id="{74DE7DBB-744A-994E-916A-9D4B30BE6FCF}"/>
                  </a:ext>
                </a:extLst>
              </p:cNvPr>
              <p:cNvSpPr>
                <a:spLocks/>
              </p:cNvSpPr>
              <p:nvPr/>
            </p:nvSpPr>
            <p:spPr bwMode="auto">
              <a:xfrm>
                <a:off x="3734" y="2970"/>
                <a:ext cx="48" cy="131"/>
              </a:xfrm>
              <a:custGeom>
                <a:avLst/>
                <a:gdLst>
                  <a:gd name="T0" fmla="*/ 42 w 48"/>
                  <a:gd name="T1" fmla="*/ 130 h 131"/>
                  <a:gd name="T2" fmla="*/ 47 w 48"/>
                  <a:gd name="T3" fmla="*/ 3 h 131"/>
                  <a:gd name="T4" fmla="*/ 2 w 48"/>
                  <a:gd name="T5" fmla="*/ 0 h 131"/>
                  <a:gd name="T6" fmla="*/ 0 w 48"/>
                  <a:gd name="T7" fmla="*/ 121 h 131"/>
                  <a:gd name="T8" fmla="*/ 42 w 48"/>
                  <a:gd name="T9" fmla="*/ 130 h 131"/>
                  <a:gd name="T10" fmla="*/ 0 60000 65536"/>
                  <a:gd name="T11" fmla="*/ 0 60000 65536"/>
                  <a:gd name="T12" fmla="*/ 0 60000 65536"/>
                  <a:gd name="T13" fmla="*/ 0 60000 65536"/>
                  <a:gd name="T14" fmla="*/ 0 60000 65536"/>
                  <a:gd name="T15" fmla="*/ 0 w 48"/>
                  <a:gd name="T16" fmla="*/ 0 h 131"/>
                  <a:gd name="T17" fmla="*/ 48 w 48"/>
                  <a:gd name="T18" fmla="*/ 131 h 131"/>
                </a:gdLst>
                <a:ahLst/>
                <a:cxnLst>
                  <a:cxn ang="T10">
                    <a:pos x="T0" y="T1"/>
                  </a:cxn>
                  <a:cxn ang="T11">
                    <a:pos x="T2" y="T3"/>
                  </a:cxn>
                  <a:cxn ang="T12">
                    <a:pos x="T4" y="T5"/>
                  </a:cxn>
                  <a:cxn ang="T13">
                    <a:pos x="T6" y="T7"/>
                  </a:cxn>
                  <a:cxn ang="T14">
                    <a:pos x="T8" y="T9"/>
                  </a:cxn>
                </a:cxnLst>
                <a:rect l="T15" t="T16" r="T17" b="T18"/>
                <a:pathLst>
                  <a:path w="48" h="131">
                    <a:moveTo>
                      <a:pt x="42" y="130"/>
                    </a:moveTo>
                    <a:lnTo>
                      <a:pt x="47" y="3"/>
                    </a:lnTo>
                    <a:lnTo>
                      <a:pt x="2" y="0"/>
                    </a:lnTo>
                    <a:lnTo>
                      <a:pt x="0" y="121"/>
                    </a:lnTo>
                    <a:lnTo>
                      <a:pt x="42" y="130"/>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22" name="Freeform 330">
                <a:extLst>
                  <a:ext uri="{FF2B5EF4-FFF2-40B4-BE49-F238E27FC236}">
                    <a16:creationId xmlns:a16="http://schemas.microsoft.com/office/drawing/2014/main" id="{B8EE3DA5-6E1F-C440-AA04-16D548C525E2}"/>
                  </a:ext>
                </a:extLst>
              </p:cNvPr>
              <p:cNvSpPr>
                <a:spLocks/>
              </p:cNvSpPr>
              <p:nvPr/>
            </p:nvSpPr>
            <p:spPr bwMode="auto">
              <a:xfrm>
                <a:off x="3734" y="2970"/>
                <a:ext cx="48" cy="131"/>
              </a:xfrm>
              <a:custGeom>
                <a:avLst/>
                <a:gdLst>
                  <a:gd name="T0" fmla="*/ 42 w 48"/>
                  <a:gd name="T1" fmla="*/ 130 h 131"/>
                  <a:gd name="T2" fmla="*/ 47 w 48"/>
                  <a:gd name="T3" fmla="*/ 3 h 131"/>
                  <a:gd name="T4" fmla="*/ 2 w 48"/>
                  <a:gd name="T5" fmla="*/ 0 h 131"/>
                  <a:gd name="T6" fmla="*/ 0 w 48"/>
                  <a:gd name="T7" fmla="*/ 121 h 131"/>
                  <a:gd name="T8" fmla="*/ 42 w 48"/>
                  <a:gd name="T9" fmla="*/ 130 h 131"/>
                  <a:gd name="T10" fmla="*/ 0 60000 65536"/>
                  <a:gd name="T11" fmla="*/ 0 60000 65536"/>
                  <a:gd name="T12" fmla="*/ 0 60000 65536"/>
                  <a:gd name="T13" fmla="*/ 0 60000 65536"/>
                  <a:gd name="T14" fmla="*/ 0 60000 65536"/>
                  <a:gd name="T15" fmla="*/ 0 w 48"/>
                  <a:gd name="T16" fmla="*/ 0 h 131"/>
                  <a:gd name="T17" fmla="*/ 48 w 48"/>
                  <a:gd name="T18" fmla="*/ 131 h 131"/>
                </a:gdLst>
                <a:ahLst/>
                <a:cxnLst>
                  <a:cxn ang="T10">
                    <a:pos x="T0" y="T1"/>
                  </a:cxn>
                  <a:cxn ang="T11">
                    <a:pos x="T2" y="T3"/>
                  </a:cxn>
                  <a:cxn ang="T12">
                    <a:pos x="T4" y="T5"/>
                  </a:cxn>
                  <a:cxn ang="T13">
                    <a:pos x="T6" y="T7"/>
                  </a:cxn>
                  <a:cxn ang="T14">
                    <a:pos x="T8" y="T9"/>
                  </a:cxn>
                </a:cxnLst>
                <a:rect l="T15" t="T16" r="T17" b="T18"/>
                <a:pathLst>
                  <a:path w="48" h="131">
                    <a:moveTo>
                      <a:pt x="42" y="130"/>
                    </a:moveTo>
                    <a:lnTo>
                      <a:pt x="47" y="3"/>
                    </a:lnTo>
                    <a:lnTo>
                      <a:pt x="2" y="0"/>
                    </a:lnTo>
                    <a:lnTo>
                      <a:pt x="0" y="121"/>
                    </a:lnTo>
                    <a:lnTo>
                      <a:pt x="42" y="13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23" name="Freeform 331">
                <a:extLst>
                  <a:ext uri="{FF2B5EF4-FFF2-40B4-BE49-F238E27FC236}">
                    <a16:creationId xmlns:a16="http://schemas.microsoft.com/office/drawing/2014/main" id="{62B72621-33B4-AF43-B76B-791887E7198E}"/>
                  </a:ext>
                </a:extLst>
              </p:cNvPr>
              <p:cNvSpPr>
                <a:spLocks/>
              </p:cNvSpPr>
              <p:nvPr/>
            </p:nvSpPr>
            <p:spPr bwMode="auto">
              <a:xfrm>
                <a:off x="3658" y="2936"/>
                <a:ext cx="74" cy="17"/>
              </a:xfrm>
              <a:custGeom>
                <a:avLst/>
                <a:gdLst>
                  <a:gd name="T0" fmla="*/ 73 w 74"/>
                  <a:gd name="T1" fmla="*/ 6 h 17"/>
                  <a:gd name="T2" fmla="*/ 39 w 74"/>
                  <a:gd name="T3" fmla="*/ 16 h 17"/>
                  <a:gd name="T4" fmla="*/ 0 w 74"/>
                  <a:gd name="T5" fmla="*/ 6 h 17"/>
                  <a:gd name="T6" fmla="*/ 34 w 74"/>
                  <a:gd name="T7" fmla="*/ 0 h 17"/>
                  <a:gd name="T8" fmla="*/ 73 w 74"/>
                  <a:gd name="T9" fmla="*/ 6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6"/>
                    </a:moveTo>
                    <a:lnTo>
                      <a:pt x="39" y="16"/>
                    </a:lnTo>
                    <a:lnTo>
                      <a:pt x="0" y="6"/>
                    </a:lnTo>
                    <a:lnTo>
                      <a:pt x="34" y="0"/>
                    </a:lnTo>
                    <a:lnTo>
                      <a:pt x="73" y="6"/>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24" name="Freeform 332">
                <a:extLst>
                  <a:ext uri="{FF2B5EF4-FFF2-40B4-BE49-F238E27FC236}">
                    <a16:creationId xmlns:a16="http://schemas.microsoft.com/office/drawing/2014/main" id="{C22778B1-B617-364B-8CBD-D216E8D971FD}"/>
                  </a:ext>
                </a:extLst>
              </p:cNvPr>
              <p:cNvSpPr>
                <a:spLocks/>
              </p:cNvSpPr>
              <p:nvPr/>
            </p:nvSpPr>
            <p:spPr bwMode="auto">
              <a:xfrm>
                <a:off x="3658" y="2936"/>
                <a:ext cx="74" cy="17"/>
              </a:xfrm>
              <a:custGeom>
                <a:avLst/>
                <a:gdLst>
                  <a:gd name="T0" fmla="*/ 73 w 74"/>
                  <a:gd name="T1" fmla="*/ 6 h 17"/>
                  <a:gd name="T2" fmla="*/ 39 w 74"/>
                  <a:gd name="T3" fmla="*/ 16 h 17"/>
                  <a:gd name="T4" fmla="*/ 0 w 74"/>
                  <a:gd name="T5" fmla="*/ 6 h 17"/>
                  <a:gd name="T6" fmla="*/ 34 w 74"/>
                  <a:gd name="T7" fmla="*/ 0 h 17"/>
                  <a:gd name="T8" fmla="*/ 73 w 74"/>
                  <a:gd name="T9" fmla="*/ 6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6"/>
                    </a:moveTo>
                    <a:lnTo>
                      <a:pt x="39" y="16"/>
                    </a:lnTo>
                    <a:lnTo>
                      <a:pt x="0" y="6"/>
                    </a:lnTo>
                    <a:lnTo>
                      <a:pt x="34" y="0"/>
                    </a:lnTo>
                    <a:lnTo>
                      <a:pt x="73" y="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25" name="Freeform 333">
                <a:extLst>
                  <a:ext uri="{FF2B5EF4-FFF2-40B4-BE49-F238E27FC236}">
                    <a16:creationId xmlns:a16="http://schemas.microsoft.com/office/drawing/2014/main" id="{DB58F7A4-A210-6C49-95D2-D3D5C3AC87EE}"/>
                  </a:ext>
                </a:extLst>
              </p:cNvPr>
              <p:cNvSpPr>
                <a:spLocks/>
              </p:cNvSpPr>
              <p:nvPr/>
            </p:nvSpPr>
            <p:spPr bwMode="auto">
              <a:xfrm>
                <a:off x="3472" y="2901"/>
                <a:ext cx="59" cy="17"/>
              </a:xfrm>
              <a:custGeom>
                <a:avLst/>
                <a:gdLst>
                  <a:gd name="T0" fmla="*/ 58 w 59"/>
                  <a:gd name="T1" fmla="*/ 8 h 17"/>
                  <a:gd name="T2" fmla="*/ 26 w 59"/>
                  <a:gd name="T3" fmla="*/ 16 h 17"/>
                  <a:gd name="T4" fmla="*/ 0 w 59"/>
                  <a:gd name="T5" fmla="*/ 8 h 17"/>
                  <a:gd name="T6" fmla="*/ 31 w 59"/>
                  <a:gd name="T7" fmla="*/ 0 h 17"/>
                  <a:gd name="T8" fmla="*/ 58 w 59"/>
                  <a:gd name="T9" fmla="*/ 8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8"/>
                    </a:moveTo>
                    <a:lnTo>
                      <a:pt x="26" y="16"/>
                    </a:lnTo>
                    <a:lnTo>
                      <a:pt x="0" y="8"/>
                    </a:lnTo>
                    <a:lnTo>
                      <a:pt x="31" y="0"/>
                    </a:lnTo>
                    <a:lnTo>
                      <a:pt x="58" y="8"/>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26" name="Freeform 334">
                <a:extLst>
                  <a:ext uri="{FF2B5EF4-FFF2-40B4-BE49-F238E27FC236}">
                    <a16:creationId xmlns:a16="http://schemas.microsoft.com/office/drawing/2014/main" id="{125502AA-14C2-AE42-A5CC-D40A5181100D}"/>
                  </a:ext>
                </a:extLst>
              </p:cNvPr>
              <p:cNvSpPr>
                <a:spLocks/>
              </p:cNvSpPr>
              <p:nvPr/>
            </p:nvSpPr>
            <p:spPr bwMode="auto">
              <a:xfrm>
                <a:off x="3472" y="2901"/>
                <a:ext cx="59" cy="17"/>
              </a:xfrm>
              <a:custGeom>
                <a:avLst/>
                <a:gdLst>
                  <a:gd name="T0" fmla="*/ 58 w 59"/>
                  <a:gd name="T1" fmla="*/ 8 h 17"/>
                  <a:gd name="T2" fmla="*/ 26 w 59"/>
                  <a:gd name="T3" fmla="*/ 16 h 17"/>
                  <a:gd name="T4" fmla="*/ 0 w 59"/>
                  <a:gd name="T5" fmla="*/ 8 h 17"/>
                  <a:gd name="T6" fmla="*/ 31 w 59"/>
                  <a:gd name="T7" fmla="*/ 0 h 17"/>
                  <a:gd name="T8" fmla="*/ 58 w 59"/>
                  <a:gd name="T9" fmla="*/ 8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58" y="8"/>
                    </a:moveTo>
                    <a:lnTo>
                      <a:pt x="26" y="16"/>
                    </a:lnTo>
                    <a:lnTo>
                      <a:pt x="0" y="8"/>
                    </a:lnTo>
                    <a:lnTo>
                      <a:pt x="31" y="0"/>
                    </a:lnTo>
                    <a:lnTo>
                      <a:pt x="58"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27" name="Freeform 335">
                <a:extLst>
                  <a:ext uri="{FF2B5EF4-FFF2-40B4-BE49-F238E27FC236}">
                    <a16:creationId xmlns:a16="http://schemas.microsoft.com/office/drawing/2014/main" id="{4FCD0861-0B45-EC46-8FDF-7BFD1F6241BB}"/>
                  </a:ext>
                </a:extLst>
              </p:cNvPr>
              <p:cNvSpPr>
                <a:spLocks/>
              </p:cNvSpPr>
              <p:nvPr/>
            </p:nvSpPr>
            <p:spPr bwMode="auto">
              <a:xfrm>
                <a:off x="3526" y="2925"/>
                <a:ext cx="64" cy="17"/>
              </a:xfrm>
              <a:custGeom>
                <a:avLst/>
                <a:gdLst>
                  <a:gd name="T0" fmla="*/ 63 w 64"/>
                  <a:gd name="T1" fmla="*/ 8 h 17"/>
                  <a:gd name="T2" fmla="*/ 29 w 64"/>
                  <a:gd name="T3" fmla="*/ 16 h 17"/>
                  <a:gd name="T4" fmla="*/ 0 w 64"/>
                  <a:gd name="T5" fmla="*/ 8 h 17"/>
                  <a:gd name="T6" fmla="*/ 32 w 64"/>
                  <a:gd name="T7" fmla="*/ 0 h 17"/>
                  <a:gd name="T8" fmla="*/ 63 w 64"/>
                  <a:gd name="T9" fmla="*/ 8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8"/>
                    </a:moveTo>
                    <a:lnTo>
                      <a:pt x="29" y="16"/>
                    </a:lnTo>
                    <a:lnTo>
                      <a:pt x="0" y="8"/>
                    </a:lnTo>
                    <a:lnTo>
                      <a:pt x="32" y="0"/>
                    </a:lnTo>
                    <a:lnTo>
                      <a:pt x="63" y="8"/>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28" name="Freeform 336">
                <a:extLst>
                  <a:ext uri="{FF2B5EF4-FFF2-40B4-BE49-F238E27FC236}">
                    <a16:creationId xmlns:a16="http://schemas.microsoft.com/office/drawing/2014/main" id="{A5BEB154-F763-C447-A3A3-CF3201FEFD02}"/>
                  </a:ext>
                </a:extLst>
              </p:cNvPr>
              <p:cNvSpPr>
                <a:spLocks/>
              </p:cNvSpPr>
              <p:nvPr/>
            </p:nvSpPr>
            <p:spPr bwMode="auto">
              <a:xfrm>
                <a:off x="3526" y="2925"/>
                <a:ext cx="64" cy="17"/>
              </a:xfrm>
              <a:custGeom>
                <a:avLst/>
                <a:gdLst>
                  <a:gd name="T0" fmla="*/ 63 w 64"/>
                  <a:gd name="T1" fmla="*/ 8 h 17"/>
                  <a:gd name="T2" fmla="*/ 29 w 64"/>
                  <a:gd name="T3" fmla="*/ 16 h 17"/>
                  <a:gd name="T4" fmla="*/ 0 w 64"/>
                  <a:gd name="T5" fmla="*/ 8 h 17"/>
                  <a:gd name="T6" fmla="*/ 32 w 64"/>
                  <a:gd name="T7" fmla="*/ 0 h 17"/>
                  <a:gd name="T8" fmla="*/ 63 w 64"/>
                  <a:gd name="T9" fmla="*/ 8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8"/>
                    </a:moveTo>
                    <a:lnTo>
                      <a:pt x="29" y="16"/>
                    </a:lnTo>
                    <a:lnTo>
                      <a:pt x="0" y="8"/>
                    </a:lnTo>
                    <a:lnTo>
                      <a:pt x="32" y="0"/>
                    </a:lnTo>
                    <a:lnTo>
                      <a:pt x="63"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29" name="Freeform 337">
                <a:extLst>
                  <a:ext uri="{FF2B5EF4-FFF2-40B4-BE49-F238E27FC236}">
                    <a16:creationId xmlns:a16="http://schemas.microsoft.com/office/drawing/2014/main" id="{902F129E-DEEE-A443-8C8E-35F88DD4E54E}"/>
                  </a:ext>
                </a:extLst>
              </p:cNvPr>
              <p:cNvSpPr>
                <a:spLocks/>
              </p:cNvSpPr>
              <p:nvPr/>
            </p:nvSpPr>
            <p:spPr bwMode="auto">
              <a:xfrm>
                <a:off x="3589" y="2951"/>
                <a:ext cx="66" cy="17"/>
              </a:xfrm>
              <a:custGeom>
                <a:avLst/>
                <a:gdLst>
                  <a:gd name="T0" fmla="*/ 65 w 66"/>
                  <a:gd name="T1" fmla="*/ 6 h 17"/>
                  <a:gd name="T2" fmla="*/ 34 w 66"/>
                  <a:gd name="T3" fmla="*/ 16 h 17"/>
                  <a:gd name="T4" fmla="*/ 0 w 66"/>
                  <a:gd name="T5" fmla="*/ 6 h 17"/>
                  <a:gd name="T6" fmla="*/ 31 w 66"/>
                  <a:gd name="T7" fmla="*/ 0 h 17"/>
                  <a:gd name="T8" fmla="*/ 65 w 66"/>
                  <a:gd name="T9" fmla="*/ 6 h 17"/>
                  <a:gd name="T10" fmla="*/ 0 60000 65536"/>
                  <a:gd name="T11" fmla="*/ 0 60000 65536"/>
                  <a:gd name="T12" fmla="*/ 0 60000 65536"/>
                  <a:gd name="T13" fmla="*/ 0 60000 65536"/>
                  <a:gd name="T14" fmla="*/ 0 60000 65536"/>
                  <a:gd name="T15" fmla="*/ 0 w 66"/>
                  <a:gd name="T16" fmla="*/ 0 h 17"/>
                  <a:gd name="T17" fmla="*/ 66 w 66"/>
                  <a:gd name="T18" fmla="*/ 17 h 17"/>
                </a:gdLst>
                <a:ahLst/>
                <a:cxnLst>
                  <a:cxn ang="T10">
                    <a:pos x="T0" y="T1"/>
                  </a:cxn>
                  <a:cxn ang="T11">
                    <a:pos x="T2" y="T3"/>
                  </a:cxn>
                  <a:cxn ang="T12">
                    <a:pos x="T4" y="T5"/>
                  </a:cxn>
                  <a:cxn ang="T13">
                    <a:pos x="T6" y="T7"/>
                  </a:cxn>
                  <a:cxn ang="T14">
                    <a:pos x="T8" y="T9"/>
                  </a:cxn>
                </a:cxnLst>
                <a:rect l="T15" t="T16" r="T17" b="T18"/>
                <a:pathLst>
                  <a:path w="66" h="17">
                    <a:moveTo>
                      <a:pt x="65" y="6"/>
                    </a:moveTo>
                    <a:lnTo>
                      <a:pt x="34" y="16"/>
                    </a:lnTo>
                    <a:lnTo>
                      <a:pt x="0" y="6"/>
                    </a:lnTo>
                    <a:lnTo>
                      <a:pt x="31" y="0"/>
                    </a:lnTo>
                    <a:lnTo>
                      <a:pt x="65" y="6"/>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30" name="Freeform 338">
                <a:extLst>
                  <a:ext uri="{FF2B5EF4-FFF2-40B4-BE49-F238E27FC236}">
                    <a16:creationId xmlns:a16="http://schemas.microsoft.com/office/drawing/2014/main" id="{2D9339E3-5FC2-1242-8487-B76B2CA175C2}"/>
                  </a:ext>
                </a:extLst>
              </p:cNvPr>
              <p:cNvSpPr>
                <a:spLocks/>
              </p:cNvSpPr>
              <p:nvPr/>
            </p:nvSpPr>
            <p:spPr bwMode="auto">
              <a:xfrm>
                <a:off x="3589" y="2951"/>
                <a:ext cx="66" cy="17"/>
              </a:xfrm>
              <a:custGeom>
                <a:avLst/>
                <a:gdLst>
                  <a:gd name="T0" fmla="*/ 65 w 66"/>
                  <a:gd name="T1" fmla="*/ 6 h 17"/>
                  <a:gd name="T2" fmla="*/ 34 w 66"/>
                  <a:gd name="T3" fmla="*/ 16 h 17"/>
                  <a:gd name="T4" fmla="*/ 0 w 66"/>
                  <a:gd name="T5" fmla="*/ 6 h 17"/>
                  <a:gd name="T6" fmla="*/ 31 w 66"/>
                  <a:gd name="T7" fmla="*/ 0 h 17"/>
                  <a:gd name="T8" fmla="*/ 65 w 66"/>
                  <a:gd name="T9" fmla="*/ 6 h 17"/>
                  <a:gd name="T10" fmla="*/ 0 60000 65536"/>
                  <a:gd name="T11" fmla="*/ 0 60000 65536"/>
                  <a:gd name="T12" fmla="*/ 0 60000 65536"/>
                  <a:gd name="T13" fmla="*/ 0 60000 65536"/>
                  <a:gd name="T14" fmla="*/ 0 60000 65536"/>
                  <a:gd name="T15" fmla="*/ 0 w 66"/>
                  <a:gd name="T16" fmla="*/ 0 h 17"/>
                  <a:gd name="T17" fmla="*/ 66 w 66"/>
                  <a:gd name="T18" fmla="*/ 17 h 17"/>
                </a:gdLst>
                <a:ahLst/>
                <a:cxnLst>
                  <a:cxn ang="T10">
                    <a:pos x="T0" y="T1"/>
                  </a:cxn>
                  <a:cxn ang="T11">
                    <a:pos x="T2" y="T3"/>
                  </a:cxn>
                  <a:cxn ang="T12">
                    <a:pos x="T4" y="T5"/>
                  </a:cxn>
                  <a:cxn ang="T13">
                    <a:pos x="T6" y="T7"/>
                  </a:cxn>
                  <a:cxn ang="T14">
                    <a:pos x="T8" y="T9"/>
                  </a:cxn>
                </a:cxnLst>
                <a:rect l="T15" t="T16" r="T17" b="T18"/>
                <a:pathLst>
                  <a:path w="66" h="17">
                    <a:moveTo>
                      <a:pt x="65" y="6"/>
                    </a:moveTo>
                    <a:lnTo>
                      <a:pt x="34" y="16"/>
                    </a:lnTo>
                    <a:lnTo>
                      <a:pt x="0" y="6"/>
                    </a:lnTo>
                    <a:lnTo>
                      <a:pt x="31" y="0"/>
                    </a:lnTo>
                    <a:lnTo>
                      <a:pt x="65" y="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31" name="Freeform 339">
                <a:extLst>
                  <a:ext uri="{FF2B5EF4-FFF2-40B4-BE49-F238E27FC236}">
                    <a16:creationId xmlns:a16="http://schemas.microsoft.com/office/drawing/2014/main" id="{0F8039A5-B505-D748-AE33-06CD7A7EB160}"/>
                  </a:ext>
                </a:extLst>
              </p:cNvPr>
              <p:cNvSpPr>
                <a:spLocks/>
              </p:cNvSpPr>
              <p:nvPr/>
            </p:nvSpPr>
            <p:spPr bwMode="auto">
              <a:xfrm>
                <a:off x="3738" y="2968"/>
                <a:ext cx="75" cy="17"/>
              </a:xfrm>
              <a:custGeom>
                <a:avLst/>
                <a:gdLst>
                  <a:gd name="T0" fmla="*/ 74 w 75"/>
                  <a:gd name="T1" fmla="*/ 6 h 17"/>
                  <a:gd name="T2" fmla="*/ 43 w 75"/>
                  <a:gd name="T3" fmla="*/ 16 h 17"/>
                  <a:gd name="T4" fmla="*/ 0 w 75"/>
                  <a:gd name="T5" fmla="*/ 6 h 17"/>
                  <a:gd name="T6" fmla="*/ 33 w 75"/>
                  <a:gd name="T7" fmla="*/ 0 h 17"/>
                  <a:gd name="T8" fmla="*/ 74 w 75"/>
                  <a:gd name="T9" fmla="*/ 6 h 17"/>
                  <a:gd name="T10" fmla="*/ 0 60000 65536"/>
                  <a:gd name="T11" fmla="*/ 0 60000 65536"/>
                  <a:gd name="T12" fmla="*/ 0 60000 65536"/>
                  <a:gd name="T13" fmla="*/ 0 60000 65536"/>
                  <a:gd name="T14" fmla="*/ 0 60000 65536"/>
                  <a:gd name="T15" fmla="*/ 0 w 75"/>
                  <a:gd name="T16" fmla="*/ 0 h 17"/>
                  <a:gd name="T17" fmla="*/ 75 w 75"/>
                  <a:gd name="T18" fmla="*/ 17 h 17"/>
                </a:gdLst>
                <a:ahLst/>
                <a:cxnLst>
                  <a:cxn ang="T10">
                    <a:pos x="T0" y="T1"/>
                  </a:cxn>
                  <a:cxn ang="T11">
                    <a:pos x="T2" y="T3"/>
                  </a:cxn>
                  <a:cxn ang="T12">
                    <a:pos x="T4" y="T5"/>
                  </a:cxn>
                  <a:cxn ang="T13">
                    <a:pos x="T6" y="T7"/>
                  </a:cxn>
                  <a:cxn ang="T14">
                    <a:pos x="T8" y="T9"/>
                  </a:cxn>
                </a:cxnLst>
                <a:rect l="T15" t="T16" r="T17" b="T18"/>
                <a:pathLst>
                  <a:path w="75" h="17">
                    <a:moveTo>
                      <a:pt x="74" y="6"/>
                    </a:moveTo>
                    <a:lnTo>
                      <a:pt x="43" y="16"/>
                    </a:lnTo>
                    <a:lnTo>
                      <a:pt x="0" y="6"/>
                    </a:lnTo>
                    <a:lnTo>
                      <a:pt x="33" y="0"/>
                    </a:lnTo>
                    <a:lnTo>
                      <a:pt x="74" y="6"/>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32" name="Freeform 340">
                <a:extLst>
                  <a:ext uri="{FF2B5EF4-FFF2-40B4-BE49-F238E27FC236}">
                    <a16:creationId xmlns:a16="http://schemas.microsoft.com/office/drawing/2014/main" id="{BBBFACEF-2B1A-724F-B233-51EBBBB5FA9B}"/>
                  </a:ext>
                </a:extLst>
              </p:cNvPr>
              <p:cNvSpPr>
                <a:spLocks/>
              </p:cNvSpPr>
              <p:nvPr/>
            </p:nvSpPr>
            <p:spPr bwMode="auto">
              <a:xfrm>
                <a:off x="3738" y="2968"/>
                <a:ext cx="75" cy="17"/>
              </a:xfrm>
              <a:custGeom>
                <a:avLst/>
                <a:gdLst>
                  <a:gd name="T0" fmla="*/ 74 w 75"/>
                  <a:gd name="T1" fmla="*/ 6 h 17"/>
                  <a:gd name="T2" fmla="*/ 43 w 75"/>
                  <a:gd name="T3" fmla="*/ 16 h 17"/>
                  <a:gd name="T4" fmla="*/ 0 w 75"/>
                  <a:gd name="T5" fmla="*/ 6 h 17"/>
                  <a:gd name="T6" fmla="*/ 33 w 75"/>
                  <a:gd name="T7" fmla="*/ 0 h 17"/>
                  <a:gd name="T8" fmla="*/ 74 w 75"/>
                  <a:gd name="T9" fmla="*/ 6 h 17"/>
                  <a:gd name="T10" fmla="*/ 0 60000 65536"/>
                  <a:gd name="T11" fmla="*/ 0 60000 65536"/>
                  <a:gd name="T12" fmla="*/ 0 60000 65536"/>
                  <a:gd name="T13" fmla="*/ 0 60000 65536"/>
                  <a:gd name="T14" fmla="*/ 0 60000 65536"/>
                  <a:gd name="T15" fmla="*/ 0 w 75"/>
                  <a:gd name="T16" fmla="*/ 0 h 17"/>
                  <a:gd name="T17" fmla="*/ 75 w 75"/>
                  <a:gd name="T18" fmla="*/ 17 h 17"/>
                </a:gdLst>
                <a:ahLst/>
                <a:cxnLst>
                  <a:cxn ang="T10">
                    <a:pos x="T0" y="T1"/>
                  </a:cxn>
                  <a:cxn ang="T11">
                    <a:pos x="T2" y="T3"/>
                  </a:cxn>
                  <a:cxn ang="T12">
                    <a:pos x="T4" y="T5"/>
                  </a:cxn>
                  <a:cxn ang="T13">
                    <a:pos x="T6" y="T7"/>
                  </a:cxn>
                  <a:cxn ang="T14">
                    <a:pos x="T8" y="T9"/>
                  </a:cxn>
                </a:cxnLst>
                <a:rect l="T15" t="T16" r="T17" b="T18"/>
                <a:pathLst>
                  <a:path w="75" h="17">
                    <a:moveTo>
                      <a:pt x="74" y="6"/>
                    </a:moveTo>
                    <a:lnTo>
                      <a:pt x="43" y="16"/>
                    </a:lnTo>
                    <a:lnTo>
                      <a:pt x="0" y="6"/>
                    </a:lnTo>
                    <a:lnTo>
                      <a:pt x="33" y="0"/>
                    </a:lnTo>
                    <a:lnTo>
                      <a:pt x="74" y="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33" name="Freeform 341">
                <a:extLst>
                  <a:ext uri="{FF2B5EF4-FFF2-40B4-BE49-F238E27FC236}">
                    <a16:creationId xmlns:a16="http://schemas.microsoft.com/office/drawing/2014/main" id="{EE3CB147-0603-2249-927B-6EB010988F63}"/>
                  </a:ext>
                </a:extLst>
              </p:cNvPr>
              <p:cNvSpPr>
                <a:spLocks/>
              </p:cNvSpPr>
              <p:nvPr/>
            </p:nvSpPr>
            <p:spPr bwMode="auto">
              <a:xfrm>
                <a:off x="3334" y="3036"/>
                <a:ext cx="27" cy="29"/>
              </a:xfrm>
              <a:custGeom>
                <a:avLst/>
                <a:gdLst>
                  <a:gd name="T0" fmla="*/ 26 w 27"/>
                  <a:gd name="T1" fmla="*/ 28 h 29"/>
                  <a:gd name="T2" fmla="*/ 23 w 27"/>
                  <a:gd name="T3" fmla="*/ 4 h 29"/>
                  <a:gd name="T4" fmla="*/ 0 w 27"/>
                  <a:gd name="T5" fmla="*/ 0 h 29"/>
                  <a:gd name="T6" fmla="*/ 0 w 27"/>
                  <a:gd name="T7" fmla="*/ 20 h 29"/>
                  <a:gd name="T8" fmla="*/ 26 w 27"/>
                  <a:gd name="T9" fmla="*/ 28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26" y="28"/>
                    </a:moveTo>
                    <a:lnTo>
                      <a:pt x="23" y="4"/>
                    </a:lnTo>
                    <a:lnTo>
                      <a:pt x="0" y="0"/>
                    </a:lnTo>
                    <a:lnTo>
                      <a:pt x="0" y="20"/>
                    </a:lnTo>
                    <a:lnTo>
                      <a:pt x="26" y="28"/>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34" name="Freeform 342">
                <a:extLst>
                  <a:ext uri="{FF2B5EF4-FFF2-40B4-BE49-F238E27FC236}">
                    <a16:creationId xmlns:a16="http://schemas.microsoft.com/office/drawing/2014/main" id="{E44A8250-E773-BD40-869D-E0AB70BD51C4}"/>
                  </a:ext>
                </a:extLst>
              </p:cNvPr>
              <p:cNvSpPr>
                <a:spLocks/>
              </p:cNvSpPr>
              <p:nvPr/>
            </p:nvSpPr>
            <p:spPr bwMode="auto">
              <a:xfrm>
                <a:off x="3334" y="3036"/>
                <a:ext cx="27" cy="29"/>
              </a:xfrm>
              <a:custGeom>
                <a:avLst/>
                <a:gdLst>
                  <a:gd name="T0" fmla="*/ 26 w 27"/>
                  <a:gd name="T1" fmla="*/ 28 h 29"/>
                  <a:gd name="T2" fmla="*/ 23 w 27"/>
                  <a:gd name="T3" fmla="*/ 4 h 29"/>
                  <a:gd name="T4" fmla="*/ 0 w 27"/>
                  <a:gd name="T5" fmla="*/ 0 h 29"/>
                  <a:gd name="T6" fmla="*/ 0 w 27"/>
                  <a:gd name="T7" fmla="*/ 20 h 29"/>
                  <a:gd name="T8" fmla="*/ 26 w 27"/>
                  <a:gd name="T9" fmla="*/ 28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26" y="28"/>
                    </a:moveTo>
                    <a:lnTo>
                      <a:pt x="23" y="4"/>
                    </a:lnTo>
                    <a:lnTo>
                      <a:pt x="0" y="0"/>
                    </a:lnTo>
                    <a:lnTo>
                      <a:pt x="0" y="20"/>
                    </a:lnTo>
                    <a:lnTo>
                      <a:pt x="26" y="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35" name="Freeform 343">
                <a:extLst>
                  <a:ext uri="{FF2B5EF4-FFF2-40B4-BE49-F238E27FC236}">
                    <a16:creationId xmlns:a16="http://schemas.microsoft.com/office/drawing/2014/main" id="{FDF8BEB5-1097-6E49-B6CB-2E8F7FC409BC}"/>
                  </a:ext>
                </a:extLst>
              </p:cNvPr>
              <p:cNvSpPr>
                <a:spLocks/>
              </p:cNvSpPr>
              <p:nvPr/>
            </p:nvSpPr>
            <p:spPr bwMode="auto">
              <a:xfrm>
                <a:off x="3406" y="3008"/>
                <a:ext cx="28" cy="46"/>
              </a:xfrm>
              <a:custGeom>
                <a:avLst/>
                <a:gdLst>
                  <a:gd name="T0" fmla="*/ 27 w 28"/>
                  <a:gd name="T1" fmla="*/ 45 h 46"/>
                  <a:gd name="T2" fmla="*/ 24 w 28"/>
                  <a:gd name="T3" fmla="*/ 4 h 46"/>
                  <a:gd name="T4" fmla="*/ 0 w 28"/>
                  <a:gd name="T5" fmla="*/ 0 h 46"/>
                  <a:gd name="T6" fmla="*/ 0 w 28"/>
                  <a:gd name="T7" fmla="*/ 40 h 46"/>
                  <a:gd name="T8" fmla="*/ 27 w 28"/>
                  <a:gd name="T9" fmla="*/ 45 h 46"/>
                  <a:gd name="T10" fmla="*/ 0 60000 65536"/>
                  <a:gd name="T11" fmla="*/ 0 60000 65536"/>
                  <a:gd name="T12" fmla="*/ 0 60000 65536"/>
                  <a:gd name="T13" fmla="*/ 0 60000 65536"/>
                  <a:gd name="T14" fmla="*/ 0 60000 65536"/>
                  <a:gd name="T15" fmla="*/ 0 w 28"/>
                  <a:gd name="T16" fmla="*/ 0 h 46"/>
                  <a:gd name="T17" fmla="*/ 28 w 28"/>
                  <a:gd name="T18" fmla="*/ 46 h 46"/>
                </a:gdLst>
                <a:ahLst/>
                <a:cxnLst>
                  <a:cxn ang="T10">
                    <a:pos x="T0" y="T1"/>
                  </a:cxn>
                  <a:cxn ang="T11">
                    <a:pos x="T2" y="T3"/>
                  </a:cxn>
                  <a:cxn ang="T12">
                    <a:pos x="T4" y="T5"/>
                  </a:cxn>
                  <a:cxn ang="T13">
                    <a:pos x="T6" y="T7"/>
                  </a:cxn>
                  <a:cxn ang="T14">
                    <a:pos x="T8" y="T9"/>
                  </a:cxn>
                </a:cxnLst>
                <a:rect l="T15" t="T16" r="T17" b="T18"/>
                <a:pathLst>
                  <a:path w="28" h="46">
                    <a:moveTo>
                      <a:pt x="27" y="45"/>
                    </a:moveTo>
                    <a:lnTo>
                      <a:pt x="24" y="4"/>
                    </a:lnTo>
                    <a:lnTo>
                      <a:pt x="0" y="0"/>
                    </a:lnTo>
                    <a:lnTo>
                      <a:pt x="0" y="40"/>
                    </a:lnTo>
                    <a:lnTo>
                      <a:pt x="27" y="45"/>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36" name="Freeform 344">
                <a:extLst>
                  <a:ext uri="{FF2B5EF4-FFF2-40B4-BE49-F238E27FC236}">
                    <a16:creationId xmlns:a16="http://schemas.microsoft.com/office/drawing/2014/main" id="{DD72F1E6-F564-F04C-A634-0EC686E96FC9}"/>
                  </a:ext>
                </a:extLst>
              </p:cNvPr>
              <p:cNvSpPr>
                <a:spLocks/>
              </p:cNvSpPr>
              <p:nvPr/>
            </p:nvSpPr>
            <p:spPr bwMode="auto">
              <a:xfrm>
                <a:off x="3406" y="3008"/>
                <a:ext cx="28" cy="46"/>
              </a:xfrm>
              <a:custGeom>
                <a:avLst/>
                <a:gdLst>
                  <a:gd name="T0" fmla="*/ 27 w 28"/>
                  <a:gd name="T1" fmla="*/ 45 h 46"/>
                  <a:gd name="T2" fmla="*/ 24 w 28"/>
                  <a:gd name="T3" fmla="*/ 4 h 46"/>
                  <a:gd name="T4" fmla="*/ 0 w 28"/>
                  <a:gd name="T5" fmla="*/ 0 h 46"/>
                  <a:gd name="T6" fmla="*/ 0 w 28"/>
                  <a:gd name="T7" fmla="*/ 40 h 46"/>
                  <a:gd name="T8" fmla="*/ 27 w 28"/>
                  <a:gd name="T9" fmla="*/ 45 h 46"/>
                  <a:gd name="T10" fmla="*/ 0 60000 65536"/>
                  <a:gd name="T11" fmla="*/ 0 60000 65536"/>
                  <a:gd name="T12" fmla="*/ 0 60000 65536"/>
                  <a:gd name="T13" fmla="*/ 0 60000 65536"/>
                  <a:gd name="T14" fmla="*/ 0 60000 65536"/>
                  <a:gd name="T15" fmla="*/ 0 w 28"/>
                  <a:gd name="T16" fmla="*/ 0 h 46"/>
                  <a:gd name="T17" fmla="*/ 28 w 28"/>
                  <a:gd name="T18" fmla="*/ 46 h 46"/>
                </a:gdLst>
                <a:ahLst/>
                <a:cxnLst>
                  <a:cxn ang="T10">
                    <a:pos x="T0" y="T1"/>
                  </a:cxn>
                  <a:cxn ang="T11">
                    <a:pos x="T2" y="T3"/>
                  </a:cxn>
                  <a:cxn ang="T12">
                    <a:pos x="T4" y="T5"/>
                  </a:cxn>
                  <a:cxn ang="T13">
                    <a:pos x="T6" y="T7"/>
                  </a:cxn>
                  <a:cxn ang="T14">
                    <a:pos x="T8" y="T9"/>
                  </a:cxn>
                </a:cxnLst>
                <a:rect l="T15" t="T16" r="T17" b="T18"/>
                <a:pathLst>
                  <a:path w="28" h="46">
                    <a:moveTo>
                      <a:pt x="27" y="45"/>
                    </a:moveTo>
                    <a:lnTo>
                      <a:pt x="24" y="4"/>
                    </a:lnTo>
                    <a:lnTo>
                      <a:pt x="0" y="0"/>
                    </a:lnTo>
                    <a:lnTo>
                      <a:pt x="0" y="40"/>
                    </a:lnTo>
                    <a:lnTo>
                      <a:pt x="27" y="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37" name="Freeform 345">
                <a:extLst>
                  <a:ext uri="{FF2B5EF4-FFF2-40B4-BE49-F238E27FC236}">
                    <a16:creationId xmlns:a16="http://schemas.microsoft.com/office/drawing/2014/main" id="{6721ED7B-1DC7-7845-A5B4-D47EDB21F5C7}"/>
                  </a:ext>
                </a:extLst>
              </p:cNvPr>
              <p:cNvSpPr>
                <a:spLocks/>
              </p:cNvSpPr>
              <p:nvPr/>
            </p:nvSpPr>
            <p:spPr bwMode="auto">
              <a:xfrm>
                <a:off x="3458" y="2973"/>
                <a:ext cx="30" cy="95"/>
              </a:xfrm>
              <a:custGeom>
                <a:avLst/>
                <a:gdLst>
                  <a:gd name="T0" fmla="*/ 29 w 30"/>
                  <a:gd name="T1" fmla="*/ 94 h 95"/>
                  <a:gd name="T2" fmla="*/ 29 w 30"/>
                  <a:gd name="T3" fmla="*/ 4 h 95"/>
                  <a:gd name="T4" fmla="*/ 0 w 30"/>
                  <a:gd name="T5" fmla="*/ 0 h 95"/>
                  <a:gd name="T6" fmla="*/ 0 w 30"/>
                  <a:gd name="T7" fmla="*/ 85 h 95"/>
                  <a:gd name="T8" fmla="*/ 29 w 30"/>
                  <a:gd name="T9" fmla="*/ 94 h 95"/>
                  <a:gd name="T10" fmla="*/ 0 60000 65536"/>
                  <a:gd name="T11" fmla="*/ 0 60000 65536"/>
                  <a:gd name="T12" fmla="*/ 0 60000 65536"/>
                  <a:gd name="T13" fmla="*/ 0 60000 65536"/>
                  <a:gd name="T14" fmla="*/ 0 60000 65536"/>
                  <a:gd name="T15" fmla="*/ 0 w 30"/>
                  <a:gd name="T16" fmla="*/ 0 h 95"/>
                  <a:gd name="T17" fmla="*/ 30 w 30"/>
                  <a:gd name="T18" fmla="*/ 95 h 95"/>
                </a:gdLst>
                <a:ahLst/>
                <a:cxnLst>
                  <a:cxn ang="T10">
                    <a:pos x="T0" y="T1"/>
                  </a:cxn>
                  <a:cxn ang="T11">
                    <a:pos x="T2" y="T3"/>
                  </a:cxn>
                  <a:cxn ang="T12">
                    <a:pos x="T4" y="T5"/>
                  </a:cxn>
                  <a:cxn ang="T13">
                    <a:pos x="T6" y="T7"/>
                  </a:cxn>
                  <a:cxn ang="T14">
                    <a:pos x="T8" y="T9"/>
                  </a:cxn>
                </a:cxnLst>
                <a:rect l="T15" t="T16" r="T17" b="T18"/>
                <a:pathLst>
                  <a:path w="30" h="95">
                    <a:moveTo>
                      <a:pt x="29" y="94"/>
                    </a:moveTo>
                    <a:lnTo>
                      <a:pt x="29" y="4"/>
                    </a:lnTo>
                    <a:lnTo>
                      <a:pt x="0" y="0"/>
                    </a:lnTo>
                    <a:lnTo>
                      <a:pt x="0" y="85"/>
                    </a:lnTo>
                    <a:lnTo>
                      <a:pt x="29" y="94"/>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38" name="Freeform 346">
                <a:extLst>
                  <a:ext uri="{FF2B5EF4-FFF2-40B4-BE49-F238E27FC236}">
                    <a16:creationId xmlns:a16="http://schemas.microsoft.com/office/drawing/2014/main" id="{9C168156-217D-4240-BF01-68A1291E17BB}"/>
                  </a:ext>
                </a:extLst>
              </p:cNvPr>
              <p:cNvSpPr>
                <a:spLocks/>
              </p:cNvSpPr>
              <p:nvPr/>
            </p:nvSpPr>
            <p:spPr bwMode="auto">
              <a:xfrm>
                <a:off x="3458" y="2973"/>
                <a:ext cx="30" cy="95"/>
              </a:xfrm>
              <a:custGeom>
                <a:avLst/>
                <a:gdLst>
                  <a:gd name="T0" fmla="*/ 29 w 30"/>
                  <a:gd name="T1" fmla="*/ 94 h 95"/>
                  <a:gd name="T2" fmla="*/ 29 w 30"/>
                  <a:gd name="T3" fmla="*/ 4 h 95"/>
                  <a:gd name="T4" fmla="*/ 0 w 30"/>
                  <a:gd name="T5" fmla="*/ 0 h 95"/>
                  <a:gd name="T6" fmla="*/ 0 w 30"/>
                  <a:gd name="T7" fmla="*/ 85 h 95"/>
                  <a:gd name="T8" fmla="*/ 29 w 30"/>
                  <a:gd name="T9" fmla="*/ 94 h 95"/>
                  <a:gd name="T10" fmla="*/ 0 60000 65536"/>
                  <a:gd name="T11" fmla="*/ 0 60000 65536"/>
                  <a:gd name="T12" fmla="*/ 0 60000 65536"/>
                  <a:gd name="T13" fmla="*/ 0 60000 65536"/>
                  <a:gd name="T14" fmla="*/ 0 60000 65536"/>
                  <a:gd name="T15" fmla="*/ 0 w 30"/>
                  <a:gd name="T16" fmla="*/ 0 h 95"/>
                  <a:gd name="T17" fmla="*/ 30 w 30"/>
                  <a:gd name="T18" fmla="*/ 95 h 95"/>
                </a:gdLst>
                <a:ahLst/>
                <a:cxnLst>
                  <a:cxn ang="T10">
                    <a:pos x="T0" y="T1"/>
                  </a:cxn>
                  <a:cxn ang="T11">
                    <a:pos x="T2" y="T3"/>
                  </a:cxn>
                  <a:cxn ang="T12">
                    <a:pos x="T4" y="T5"/>
                  </a:cxn>
                  <a:cxn ang="T13">
                    <a:pos x="T6" y="T7"/>
                  </a:cxn>
                  <a:cxn ang="T14">
                    <a:pos x="T8" y="T9"/>
                  </a:cxn>
                </a:cxnLst>
                <a:rect l="T15" t="T16" r="T17" b="T18"/>
                <a:pathLst>
                  <a:path w="30" h="95">
                    <a:moveTo>
                      <a:pt x="29" y="94"/>
                    </a:moveTo>
                    <a:lnTo>
                      <a:pt x="29" y="4"/>
                    </a:lnTo>
                    <a:lnTo>
                      <a:pt x="0" y="0"/>
                    </a:lnTo>
                    <a:lnTo>
                      <a:pt x="0" y="85"/>
                    </a:lnTo>
                    <a:lnTo>
                      <a:pt x="29" y="9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39" name="Freeform 347">
                <a:extLst>
                  <a:ext uri="{FF2B5EF4-FFF2-40B4-BE49-F238E27FC236}">
                    <a16:creationId xmlns:a16="http://schemas.microsoft.com/office/drawing/2014/main" id="{3B60150E-2D3A-B749-B7B7-F87489C008F9}"/>
                  </a:ext>
                </a:extLst>
              </p:cNvPr>
              <p:cNvSpPr>
                <a:spLocks/>
              </p:cNvSpPr>
              <p:nvPr/>
            </p:nvSpPr>
            <p:spPr bwMode="auto">
              <a:xfrm>
                <a:off x="3520" y="2982"/>
                <a:ext cx="32" cy="99"/>
              </a:xfrm>
              <a:custGeom>
                <a:avLst/>
                <a:gdLst>
                  <a:gd name="T0" fmla="*/ 31 w 32"/>
                  <a:gd name="T1" fmla="*/ 98 h 99"/>
                  <a:gd name="T2" fmla="*/ 31 w 32"/>
                  <a:gd name="T3" fmla="*/ 4 h 99"/>
                  <a:gd name="T4" fmla="*/ 0 w 32"/>
                  <a:gd name="T5" fmla="*/ 0 h 99"/>
                  <a:gd name="T6" fmla="*/ 0 w 32"/>
                  <a:gd name="T7" fmla="*/ 90 h 99"/>
                  <a:gd name="T8" fmla="*/ 31 w 32"/>
                  <a:gd name="T9" fmla="*/ 98 h 99"/>
                  <a:gd name="T10" fmla="*/ 0 60000 65536"/>
                  <a:gd name="T11" fmla="*/ 0 60000 65536"/>
                  <a:gd name="T12" fmla="*/ 0 60000 65536"/>
                  <a:gd name="T13" fmla="*/ 0 60000 65536"/>
                  <a:gd name="T14" fmla="*/ 0 60000 65536"/>
                  <a:gd name="T15" fmla="*/ 0 w 32"/>
                  <a:gd name="T16" fmla="*/ 0 h 99"/>
                  <a:gd name="T17" fmla="*/ 32 w 32"/>
                  <a:gd name="T18" fmla="*/ 99 h 99"/>
                </a:gdLst>
                <a:ahLst/>
                <a:cxnLst>
                  <a:cxn ang="T10">
                    <a:pos x="T0" y="T1"/>
                  </a:cxn>
                  <a:cxn ang="T11">
                    <a:pos x="T2" y="T3"/>
                  </a:cxn>
                  <a:cxn ang="T12">
                    <a:pos x="T4" y="T5"/>
                  </a:cxn>
                  <a:cxn ang="T13">
                    <a:pos x="T6" y="T7"/>
                  </a:cxn>
                  <a:cxn ang="T14">
                    <a:pos x="T8" y="T9"/>
                  </a:cxn>
                </a:cxnLst>
                <a:rect l="T15" t="T16" r="T17" b="T18"/>
                <a:pathLst>
                  <a:path w="32" h="99">
                    <a:moveTo>
                      <a:pt x="31" y="98"/>
                    </a:moveTo>
                    <a:lnTo>
                      <a:pt x="31" y="4"/>
                    </a:lnTo>
                    <a:lnTo>
                      <a:pt x="0" y="0"/>
                    </a:lnTo>
                    <a:lnTo>
                      <a:pt x="0" y="90"/>
                    </a:lnTo>
                    <a:lnTo>
                      <a:pt x="31" y="98"/>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40" name="Freeform 348">
                <a:extLst>
                  <a:ext uri="{FF2B5EF4-FFF2-40B4-BE49-F238E27FC236}">
                    <a16:creationId xmlns:a16="http://schemas.microsoft.com/office/drawing/2014/main" id="{75A0B565-5422-5B4F-9061-A9F387446098}"/>
                  </a:ext>
                </a:extLst>
              </p:cNvPr>
              <p:cNvSpPr>
                <a:spLocks/>
              </p:cNvSpPr>
              <p:nvPr/>
            </p:nvSpPr>
            <p:spPr bwMode="auto">
              <a:xfrm>
                <a:off x="3520" y="2982"/>
                <a:ext cx="32" cy="99"/>
              </a:xfrm>
              <a:custGeom>
                <a:avLst/>
                <a:gdLst>
                  <a:gd name="T0" fmla="*/ 31 w 32"/>
                  <a:gd name="T1" fmla="*/ 98 h 99"/>
                  <a:gd name="T2" fmla="*/ 31 w 32"/>
                  <a:gd name="T3" fmla="*/ 4 h 99"/>
                  <a:gd name="T4" fmla="*/ 0 w 32"/>
                  <a:gd name="T5" fmla="*/ 0 h 99"/>
                  <a:gd name="T6" fmla="*/ 0 w 32"/>
                  <a:gd name="T7" fmla="*/ 90 h 99"/>
                  <a:gd name="T8" fmla="*/ 31 w 32"/>
                  <a:gd name="T9" fmla="*/ 98 h 99"/>
                  <a:gd name="T10" fmla="*/ 0 60000 65536"/>
                  <a:gd name="T11" fmla="*/ 0 60000 65536"/>
                  <a:gd name="T12" fmla="*/ 0 60000 65536"/>
                  <a:gd name="T13" fmla="*/ 0 60000 65536"/>
                  <a:gd name="T14" fmla="*/ 0 60000 65536"/>
                  <a:gd name="T15" fmla="*/ 0 w 32"/>
                  <a:gd name="T16" fmla="*/ 0 h 99"/>
                  <a:gd name="T17" fmla="*/ 32 w 32"/>
                  <a:gd name="T18" fmla="*/ 99 h 99"/>
                </a:gdLst>
                <a:ahLst/>
                <a:cxnLst>
                  <a:cxn ang="T10">
                    <a:pos x="T0" y="T1"/>
                  </a:cxn>
                  <a:cxn ang="T11">
                    <a:pos x="T2" y="T3"/>
                  </a:cxn>
                  <a:cxn ang="T12">
                    <a:pos x="T4" y="T5"/>
                  </a:cxn>
                  <a:cxn ang="T13">
                    <a:pos x="T6" y="T7"/>
                  </a:cxn>
                  <a:cxn ang="T14">
                    <a:pos x="T8" y="T9"/>
                  </a:cxn>
                </a:cxnLst>
                <a:rect l="T15" t="T16" r="T17" b="T18"/>
                <a:pathLst>
                  <a:path w="32" h="99">
                    <a:moveTo>
                      <a:pt x="31" y="98"/>
                    </a:moveTo>
                    <a:lnTo>
                      <a:pt x="31" y="4"/>
                    </a:lnTo>
                    <a:lnTo>
                      <a:pt x="0" y="0"/>
                    </a:lnTo>
                    <a:lnTo>
                      <a:pt x="0" y="90"/>
                    </a:lnTo>
                    <a:lnTo>
                      <a:pt x="31" y="9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41" name="Freeform 349">
                <a:extLst>
                  <a:ext uri="{FF2B5EF4-FFF2-40B4-BE49-F238E27FC236}">
                    <a16:creationId xmlns:a16="http://schemas.microsoft.com/office/drawing/2014/main" id="{50F7AFEA-D2A4-C449-BC18-E96A15C8911E}"/>
                  </a:ext>
                </a:extLst>
              </p:cNvPr>
              <p:cNvSpPr>
                <a:spLocks/>
              </p:cNvSpPr>
              <p:nvPr/>
            </p:nvSpPr>
            <p:spPr bwMode="auto">
              <a:xfrm>
                <a:off x="3588" y="3040"/>
                <a:ext cx="37" cy="57"/>
              </a:xfrm>
              <a:custGeom>
                <a:avLst/>
                <a:gdLst>
                  <a:gd name="T0" fmla="*/ 36 w 37"/>
                  <a:gd name="T1" fmla="*/ 56 h 57"/>
                  <a:gd name="T2" fmla="*/ 36 w 37"/>
                  <a:gd name="T3" fmla="*/ 6 h 57"/>
                  <a:gd name="T4" fmla="*/ 0 w 37"/>
                  <a:gd name="T5" fmla="*/ 0 h 57"/>
                  <a:gd name="T6" fmla="*/ 0 w 37"/>
                  <a:gd name="T7" fmla="*/ 48 h 57"/>
                  <a:gd name="T8" fmla="*/ 36 w 37"/>
                  <a:gd name="T9" fmla="*/ 56 h 57"/>
                  <a:gd name="T10" fmla="*/ 0 60000 65536"/>
                  <a:gd name="T11" fmla="*/ 0 60000 65536"/>
                  <a:gd name="T12" fmla="*/ 0 60000 65536"/>
                  <a:gd name="T13" fmla="*/ 0 60000 65536"/>
                  <a:gd name="T14" fmla="*/ 0 60000 65536"/>
                  <a:gd name="T15" fmla="*/ 0 w 37"/>
                  <a:gd name="T16" fmla="*/ 0 h 57"/>
                  <a:gd name="T17" fmla="*/ 37 w 37"/>
                  <a:gd name="T18" fmla="*/ 57 h 57"/>
                </a:gdLst>
                <a:ahLst/>
                <a:cxnLst>
                  <a:cxn ang="T10">
                    <a:pos x="T0" y="T1"/>
                  </a:cxn>
                  <a:cxn ang="T11">
                    <a:pos x="T2" y="T3"/>
                  </a:cxn>
                  <a:cxn ang="T12">
                    <a:pos x="T4" y="T5"/>
                  </a:cxn>
                  <a:cxn ang="T13">
                    <a:pos x="T6" y="T7"/>
                  </a:cxn>
                  <a:cxn ang="T14">
                    <a:pos x="T8" y="T9"/>
                  </a:cxn>
                </a:cxnLst>
                <a:rect l="T15" t="T16" r="T17" b="T18"/>
                <a:pathLst>
                  <a:path w="37" h="57">
                    <a:moveTo>
                      <a:pt x="36" y="56"/>
                    </a:moveTo>
                    <a:lnTo>
                      <a:pt x="36" y="6"/>
                    </a:lnTo>
                    <a:lnTo>
                      <a:pt x="0" y="0"/>
                    </a:lnTo>
                    <a:lnTo>
                      <a:pt x="0" y="48"/>
                    </a:lnTo>
                    <a:lnTo>
                      <a:pt x="36" y="56"/>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42" name="Freeform 350">
                <a:extLst>
                  <a:ext uri="{FF2B5EF4-FFF2-40B4-BE49-F238E27FC236}">
                    <a16:creationId xmlns:a16="http://schemas.microsoft.com/office/drawing/2014/main" id="{1EC7C8FF-FC3F-E242-91F7-A6E7923CF861}"/>
                  </a:ext>
                </a:extLst>
              </p:cNvPr>
              <p:cNvSpPr>
                <a:spLocks/>
              </p:cNvSpPr>
              <p:nvPr/>
            </p:nvSpPr>
            <p:spPr bwMode="auto">
              <a:xfrm>
                <a:off x="3588" y="3040"/>
                <a:ext cx="37" cy="57"/>
              </a:xfrm>
              <a:custGeom>
                <a:avLst/>
                <a:gdLst>
                  <a:gd name="T0" fmla="*/ 36 w 37"/>
                  <a:gd name="T1" fmla="*/ 56 h 57"/>
                  <a:gd name="T2" fmla="*/ 36 w 37"/>
                  <a:gd name="T3" fmla="*/ 6 h 57"/>
                  <a:gd name="T4" fmla="*/ 0 w 37"/>
                  <a:gd name="T5" fmla="*/ 0 h 57"/>
                  <a:gd name="T6" fmla="*/ 0 w 37"/>
                  <a:gd name="T7" fmla="*/ 48 h 57"/>
                  <a:gd name="T8" fmla="*/ 36 w 37"/>
                  <a:gd name="T9" fmla="*/ 56 h 57"/>
                  <a:gd name="T10" fmla="*/ 0 60000 65536"/>
                  <a:gd name="T11" fmla="*/ 0 60000 65536"/>
                  <a:gd name="T12" fmla="*/ 0 60000 65536"/>
                  <a:gd name="T13" fmla="*/ 0 60000 65536"/>
                  <a:gd name="T14" fmla="*/ 0 60000 65536"/>
                  <a:gd name="T15" fmla="*/ 0 w 37"/>
                  <a:gd name="T16" fmla="*/ 0 h 57"/>
                  <a:gd name="T17" fmla="*/ 37 w 37"/>
                  <a:gd name="T18" fmla="*/ 57 h 57"/>
                </a:gdLst>
                <a:ahLst/>
                <a:cxnLst>
                  <a:cxn ang="T10">
                    <a:pos x="T0" y="T1"/>
                  </a:cxn>
                  <a:cxn ang="T11">
                    <a:pos x="T2" y="T3"/>
                  </a:cxn>
                  <a:cxn ang="T12">
                    <a:pos x="T4" y="T5"/>
                  </a:cxn>
                  <a:cxn ang="T13">
                    <a:pos x="T6" y="T7"/>
                  </a:cxn>
                  <a:cxn ang="T14">
                    <a:pos x="T8" y="T9"/>
                  </a:cxn>
                </a:cxnLst>
                <a:rect l="T15" t="T16" r="T17" b="T18"/>
                <a:pathLst>
                  <a:path w="37" h="57">
                    <a:moveTo>
                      <a:pt x="36" y="56"/>
                    </a:moveTo>
                    <a:lnTo>
                      <a:pt x="36" y="6"/>
                    </a:lnTo>
                    <a:lnTo>
                      <a:pt x="0" y="0"/>
                    </a:lnTo>
                    <a:lnTo>
                      <a:pt x="0" y="48"/>
                    </a:lnTo>
                    <a:lnTo>
                      <a:pt x="36" y="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43" name="Freeform 351">
                <a:extLst>
                  <a:ext uri="{FF2B5EF4-FFF2-40B4-BE49-F238E27FC236}">
                    <a16:creationId xmlns:a16="http://schemas.microsoft.com/office/drawing/2014/main" id="{6A1CF62E-6B4F-B24A-BCB8-89FD8EEFB0E5}"/>
                  </a:ext>
                </a:extLst>
              </p:cNvPr>
              <p:cNvSpPr>
                <a:spLocks/>
              </p:cNvSpPr>
              <p:nvPr/>
            </p:nvSpPr>
            <p:spPr bwMode="auto">
              <a:xfrm>
                <a:off x="3665" y="3053"/>
                <a:ext cx="44" cy="61"/>
              </a:xfrm>
              <a:custGeom>
                <a:avLst/>
                <a:gdLst>
                  <a:gd name="T0" fmla="*/ 39 w 44"/>
                  <a:gd name="T1" fmla="*/ 60 h 61"/>
                  <a:gd name="T2" fmla="*/ 43 w 44"/>
                  <a:gd name="T3" fmla="*/ 7 h 61"/>
                  <a:gd name="T4" fmla="*/ 0 w 44"/>
                  <a:gd name="T5" fmla="*/ 0 h 61"/>
                  <a:gd name="T6" fmla="*/ 0 w 44"/>
                  <a:gd name="T7" fmla="*/ 51 h 61"/>
                  <a:gd name="T8" fmla="*/ 39 w 44"/>
                  <a:gd name="T9" fmla="*/ 60 h 61"/>
                  <a:gd name="T10" fmla="*/ 0 60000 65536"/>
                  <a:gd name="T11" fmla="*/ 0 60000 65536"/>
                  <a:gd name="T12" fmla="*/ 0 60000 65536"/>
                  <a:gd name="T13" fmla="*/ 0 60000 65536"/>
                  <a:gd name="T14" fmla="*/ 0 60000 65536"/>
                  <a:gd name="T15" fmla="*/ 0 w 44"/>
                  <a:gd name="T16" fmla="*/ 0 h 61"/>
                  <a:gd name="T17" fmla="*/ 44 w 44"/>
                  <a:gd name="T18" fmla="*/ 61 h 61"/>
                </a:gdLst>
                <a:ahLst/>
                <a:cxnLst>
                  <a:cxn ang="T10">
                    <a:pos x="T0" y="T1"/>
                  </a:cxn>
                  <a:cxn ang="T11">
                    <a:pos x="T2" y="T3"/>
                  </a:cxn>
                  <a:cxn ang="T12">
                    <a:pos x="T4" y="T5"/>
                  </a:cxn>
                  <a:cxn ang="T13">
                    <a:pos x="T6" y="T7"/>
                  </a:cxn>
                  <a:cxn ang="T14">
                    <a:pos x="T8" y="T9"/>
                  </a:cxn>
                </a:cxnLst>
                <a:rect l="T15" t="T16" r="T17" b="T18"/>
                <a:pathLst>
                  <a:path w="44" h="61">
                    <a:moveTo>
                      <a:pt x="39" y="60"/>
                    </a:moveTo>
                    <a:lnTo>
                      <a:pt x="43" y="7"/>
                    </a:lnTo>
                    <a:lnTo>
                      <a:pt x="0" y="0"/>
                    </a:lnTo>
                    <a:lnTo>
                      <a:pt x="0" y="51"/>
                    </a:lnTo>
                    <a:lnTo>
                      <a:pt x="39" y="60"/>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44" name="Freeform 352">
                <a:extLst>
                  <a:ext uri="{FF2B5EF4-FFF2-40B4-BE49-F238E27FC236}">
                    <a16:creationId xmlns:a16="http://schemas.microsoft.com/office/drawing/2014/main" id="{3174CADA-8E61-C94B-B18F-E00114067CA8}"/>
                  </a:ext>
                </a:extLst>
              </p:cNvPr>
              <p:cNvSpPr>
                <a:spLocks/>
              </p:cNvSpPr>
              <p:nvPr/>
            </p:nvSpPr>
            <p:spPr bwMode="auto">
              <a:xfrm>
                <a:off x="3665" y="3053"/>
                <a:ext cx="44" cy="61"/>
              </a:xfrm>
              <a:custGeom>
                <a:avLst/>
                <a:gdLst>
                  <a:gd name="T0" fmla="*/ 39 w 44"/>
                  <a:gd name="T1" fmla="*/ 60 h 61"/>
                  <a:gd name="T2" fmla="*/ 43 w 44"/>
                  <a:gd name="T3" fmla="*/ 7 h 61"/>
                  <a:gd name="T4" fmla="*/ 0 w 44"/>
                  <a:gd name="T5" fmla="*/ 0 h 61"/>
                  <a:gd name="T6" fmla="*/ 0 w 44"/>
                  <a:gd name="T7" fmla="*/ 51 h 61"/>
                  <a:gd name="T8" fmla="*/ 39 w 44"/>
                  <a:gd name="T9" fmla="*/ 60 h 61"/>
                  <a:gd name="T10" fmla="*/ 0 60000 65536"/>
                  <a:gd name="T11" fmla="*/ 0 60000 65536"/>
                  <a:gd name="T12" fmla="*/ 0 60000 65536"/>
                  <a:gd name="T13" fmla="*/ 0 60000 65536"/>
                  <a:gd name="T14" fmla="*/ 0 60000 65536"/>
                  <a:gd name="T15" fmla="*/ 0 w 44"/>
                  <a:gd name="T16" fmla="*/ 0 h 61"/>
                  <a:gd name="T17" fmla="*/ 44 w 44"/>
                  <a:gd name="T18" fmla="*/ 61 h 61"/>
                </a:gdLst>
                <a:ahLst/>
                <a:cxnLst>
                  <a:cxn ang="T10">
                    <a:pos x="T0" y="T1"/>
                  </a:cxn>
                  <a:cxn ang="T11">
                    <a:pos x="T2" y="T3"/>
                  </a:cxn>
                  <a:cxn ang="T12">
                    <a:pos x="T4" y="T5"/>
                  </a:cxn>
                  <a:cxn ang="T13">
                    <a:pos x="T6" y="T7"/>
                  </a:cxn>
                  <a:cxn ang="T14">
                    <a:pos x="T8" y="T9"/>
                  </a:cxn>
                </a:cxnLst>
                <a:rect l="T15" t="T16" r="T17" b="T18"/>
                <a:pathLst>
                  <a:path w="44" h="61">
                    <a:moveTo>
                      <a:pt x="39" y="60"/>
                    </a:moveTo>
                    <a:lnTo>
                      <a:pt x="43" y="7"/>
                    </a:lnTo>
                    <a:lnTo>
                      <a:pt x="0" y="0"/>
                    </a:lnTo>
                    <a:lnTo>
                      <a:pt x="0" y="51"/>
                    </a:lnTo>
                    <a:lnTo>
                      <a:pt x="39" y="6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45" name="Freeform 353">
                <a:extLst>
                  <a:ext uri="{FF2B5EF4-FFF2-40B4-BE49-F238E27FC236}">
                    <a16:creationId xmlns:a16="http://schemas.microsoft.com/office/drawing/2014/main" id="{93E6AC30-30C2-874C-9566-439081037BE7}"/>
                  </a:ext>
                </a:extLst>
              </p:cNvPr>
              <p:cNvSpPr>
                <a:spLocks/>
              </p:cNvSpPr>
              <p:nvPr/>
            </p:nvSpPr>
            <p:spPr bwMode="auto">
              <a:xfrm>
                <a:off x="3459" y="2972"/>
                <a:ext cx="64" cy="17"/>
              </a:xfrm>
              <a:custGeom>
                <a:avLst/>
                <a:gdLst>
                  <a:gd name="T0" fmla="*/ 63 w 64"/>
                  <a:gd name="T1" fmla="*/ 10 h 17"/>
                  <a:gd name="T2" fmla="*/ 28 w 64"/>
                  <a:gd name="T3" fmla="*/ 16 h 17"/>
                  <a:gd name="T4" fmla="*/ 0 w 64"/>
                  <a:gd name="T5" fmla="*/ 5 h 17"/>
                  <a:gd name="T6" fmla="*/ 34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8" y="16"/>
                    </a:lnTo>
                    <a:lnTo>
                      <a:pt x="0" y="5"/>
                    </a:lnTo>
                    <a:lnTo>
                      <a:pt x="34" y="0"/>
                    </a:lnTo>
                    <a:lnTo>
                      <a:pt x="63" y="1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46" name="Freeform 354">
                <a:extLst>
                  <a:ext uri="{FF2B5EF4-FFF2-40B4-BE49-F238E27FC236}">
                    <a16:creationId xmlns:a16="http://schemas.microsoft.com/office/drawing/2014/main" id="{90151B37-1449-E742-AD0D-437B5CBC438F}"/>
                  </a:ext>
                </a:extLst>
              </p:cNvPr>
              <p:cNvSpPr>
                <a:spLocks/>
              </p:cNvSpPr>
              <p:nvPr/>
            </p:nvSpPr>
            <p:spPr bwMode="auto">
              <a:xfrm>
                <a:off x="3459" y="2972"/>
                <a:ext cx="64" cy="17"/>
              </a:xfrm>
              <a:custGeom>
                <a:avLst/>
                <a:gdLst>
                  <a:gd name="T0" fmla="*/ 63 w 64"/>
                  <a:gd name="T1" fmla="*/ 10 h 17"/>
                  <a:gd name="T2" fmla="*/ 28 w 64"/>
                  <a:gd name="T3" fmla="*/ 16 h 17"/>
                  <a:gd name="T4" fmla="*/ 0 w 64"/>
                  <a:gd name="T5" fmla="*/ 5 h 17"/>
                  <a:gd name="T6" fmla="*/ 34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8" y="16"/>
                    </a:lnTo>
                    <a:lnTo>
                      <a:pt x="0" y="5"/>
                    </a:lnTo>
                    <a:lnTo>
                      <a:pt x="34" y="0"/>
                    </a:lnTo>
                    <a:lnTo>
                      <a:pt x="63"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47" name="Freeform 355">
                <a:extLst>
                  <a:ext uri="{FF2B5EF4-FFF2-40B4-BE49-F238E27FC236}">
                    <a16:creationId xmlns:a16="http://schemas.microsoft.com/office/drawing/2014/main" id="{5BC17D95-3FBE-0242-89EC-AECA88A79D7E}"/>
                  </a:ext>
                </a:extLst>
              </p:cNvPr>
              <p:cNvSpPr>
                <a:spLocks/>
              </p:cNvSpPr>
              <p:nvPr/>
            </p:nvSpPr>
            <p:spPr bwMode="auto">
              <a:xfrm>
                <a:off x="3520" y="2979"/>
                <a:ext cx="69" cy="17"/>
              </a:xfrm>
              <a:custGeom>
                <a:avLst/>
                <a:gdLst>
                  <a:gd name="T0" fmla="*/ 68 w 69"/>
                  <a:gd name="T1" fmla="*/ 9 h 17"/>
                  <a:gd name="T2" fmla="*/ 31 w 69"/>
                  <a:gd name="T3" fmla="*/ 16 h 17"/>
                  <a:gd name="T4" fmla="*/ 0 w 69"/>
                  <a:gd name="T5" fmla="*/ 6 h 17"/>
                  <a:gd name="T6" fmla="*/ 33 w 69"/>
                  <a:gd name="T7" fmla="*/ 0 h 17"/>
                  <a:gd name="T8" fmla="*/ 68 w 69"/>
                  <a:gd name="T9" fmla="*/ 9 h 17"/>
                  <a:gd name="T10" fmla="*/ 0 60000 65536"/>
                  <a:gd name="T11" fmla="*/ 0 60000 65536"/>
                  <a:gd name="T12" fmla="*/ 0 60000 65536"/>
                  <a:gd name="T13" fmla="*/ 0 60000 65536"/>
                  <a:gd name="T14" fmla="*/ 0 60000 65536"/>
                  <a:gd name="T15" fmla="*/ 0 w 69"/>
                  <a:gd name="T16" fmla="*/ 0 h 17"/>
                  <a:gd name="T17" fmla="*/ 69 w 69"/>
                  <a:gd name="T18" fmla="*/ 17 h 17"/>
                </a:gdLst>
                <a:ahLst/>
                <a:cxnLst>
                  <a:cxn ang="T10">
                    <a:pos x="T0" y="T1"/>
                  </a:cxn>
                  <a:cxn ang="T11">
                    <a:pos x="T2" y="T3"/>
                  </a:cxn>
                  <a:cxn ang="T12">
                    <a:pos x="T4" y="T5"/>
                  </a:cxn>
                  <a:cxn ang="T13">
                    <a:pos x="T6" y="T7"/>
                  </a:cxn>
                  <a:cxn ang="T14">
                    <a:pos x="T8" y="T9"/>
                  </a:cxn>
                </a:cxnLst>
                <a:rect l="T15" t="T16" r="T17" b="T18"/>
                <a:pathLst>
                  <a:path w="69" h="17">
                    <a:moveTo>
                      <a:pt x="68" y="9"/>
                    </a:moveTo>
                    <a:lnTo>
                      <a:pt x="31" y="16"/>
                    </a:lnTo>
                    <a:lnTo>
                      <a:pt x="0" y="6"/>
                    </a:lnTo>
                    <a:lnTo>
                      <a:pt x="33" y="0"/>
                    </a:lnTo>
                    <a:lnTo>
                      <a:pt x="68" y="9"/>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48" name="Freeform 356">
                <a:extLst>
                  <a:ext uri="{FF2B5EF4-FFF2-40B4-BE49-F238E27FC236}">
                    <a16:creationId xmlns:a16="http://schemas.microsoft.com/office/drawing/2014/main" id="{4D91881B-09FF-6440-96F5-D71EAFB80CFE}"/>
                  </a:ext>
                </a:extLst>
              </p:cNvPr>
              <p:cNvSpPr>
                <a:spLocks/>
              </p:cNvSpPr>
              <p:nvPr/>
            </p:nvSpPr>
            <p:spPr bwMode="auto">
              <a:xfrm>
                <a:off x="3520" y="2979"/>
                <a:ext cx="69" cy="17"/>
              </a:xfrm>
              <a:custGeom>
                <a:avLst/>
                <a:gdLst>
                  <a:gd name="T0" fmla="*/ 68 w 69"/>
                  <a:gd name="T1" fmla="*/ 9 h 17"/>
                  <a:gd name="T2" fmla="*/ 31 w 69"/>
                  <a:gd name="T3" fmla="*/ 16 h 17"/>
                  <a:gd name="T4" fmla="*/ 0 w 69"/>
                  <a:gd name="T5" fmla="*/ 6 h 17"/>
                  <a:gd name="T6" fmla="*/ 33 w 69"/>
                  <a:gd name="T7" fmla="*/ 0 h 17"/>
                  <a:gd name="T8" fmla="*/ 68 w 69"/>
                  <a:gd name="T9" fmla="*/ 9 h 17"/>
                  <a:gd name="T10" fmla="*/ 0 60000 65536"/>
                  <a:gd name="T11" fmla="*/ 0 60000 65536"/>
                  <a:gd name="T12" fmla="*/ 0 60000 65536"/>
                  <a:gd name="T13" fmla="*/ 0 60000 65536"/>
                  <a:gd name="T14" fmla="*/ 0 60000 65536"/>
                  <a:gd name="T15" fmla="*/ 0 w 69"/>
                  <a:gd name="T16" fmla="*/ 0 h 17"/>
                  <a:gd name="T17" fmla="*/ 69 w 69"/>
                  <a:gd name="T18" fmla="*/ 17 h 17"/>
                </a:gdLst>
                <a:ahLst/>
                <a:cxnLst>
                  <a:cxn ang="T10">
                    <a:pos x="T0" y="T1"/>
                  </a:cxn>
                  <a:cxn ang="T11">
                    <a:pos x="T2" y="T3"/>
                  </a:cxn>
                  <a:cxn ang="T12">
                    <a:pos x="T4" y="T5"/>
                  </a:cxn>
                  <a:cxn ang="T13">
                    <a:pos x="T6" y="T7"/>
                  </a:cxn>
                  <a:cxn ang="T14">
                    <a:pos x="T8" y="T9"/>
                  </a:cxn>
                </a:cxnLst>
                <a:rect l="T15" t="T16" r="T17" b="T18"/>
                <a:pathLst>
                  <a:path w="69" h="17">
                    <a:moveTo>
                      <a:pt x="68" y="9"/>
                    </a:moveTo>
                    <a:lnTo>
                      <a:pt x="31" y="16"/>
                    </a:lnTo>
                    <a:lnTo>
                      <a:pt x="0" y="6"/>
                    </a:lnTo>
                    <a:lnTo>
                      <a:pt x="33" y="0"/>
                    </a:lnTo>
                    <a:lnTo>
                      <a:pt x="68"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49" name="Freeform 357">
                <a:extLst>
                  <a:ext uri="{FF2B5EF4-FFF2-40B4-BE49-F238E27FC236}">
                    <a16:creationId xmlns:a16="http://schemas.microsoft.com/office/drawing/2014/main" id="{8ACEDBD6-F0B0-6F4A-BAF8-09565450EA1F}"/>
                  </a:ext>
                </a:extLst>
              </p:cNvPr>
              <p:cNvSpPr>
                <a:spLocks/>
              </p:cNvSpPr>
              <p:nvPr/>
            </p:nvSpPr>
            <p:spPr bwMode="auto">
              <a:xfrm>
                <a:off x="3588" y="3035"/>
                <a:ext cx="73" cy="17"/>
              </a:xfrm>
              <a:custGeom>
                <a:avLst/>
                <a:gdLst>
                  <a:gd name="T0" fmla="*/ 72 w 73"/>
                  <a:gd name="T1" fmla="*/ 9 h 17"/>
                  <a:gd name="T2" fmla="*/ 36 w 73"/>
                  <a:gd name="T3" fmla="*/ 16 h 17"/>
                  <a:gd name="T4" fmla="*/ 0 w 73"/>
                  <a:gd name="T5" fmla="*/ 6 h 17"/>
                  <a:gd name="T6" fmla="*/ 36 w 73"/>
                  <a:gd name="T7" fmla="*/ 0 h 17"/>
                  <a:gd name="T8" fmla="*/ 72 w 73"/>
                  <a:gd name="T9" fmla="*/ 9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9"/>
                    </a:moveTo>
                    <a:lnTo>
                      <a:pt x="36" y="16"/>
                    </a:lnTo>
                    <a:lnTo>
                      <a:pt x="0" y="6"/>
                    </a:lnTo>
                    <a:lnTo>
                      <a:pt x="36" y="0"/>
                    </a:lnTo>
                    <a:lnTo>
                      <a:pt x="72" y="9"/>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50" name="Freeform 358">
                <a:extLst>
                  <a:ext uri="{FF2B5EF4-FFF2-40B4-BE49-F238E27FC236}">
                    <a16:creationId xmlns:a16="http://schemas.microsoft.com/office/drawing/2014/main" id="{997AAD81-2E81-3A40-AAF3-B8A40623EBAA}"/>
                  </a:ext>
                </a:extLst>
              </p:cNvPr>
              <p:cNvSpPr>
                <a:spLocks/>
              </p:cNvSpPr>
              <p:nvPr/>
            </p:nvSpPr>
            <p:spPr bwMode="auto">
              <a:xfrm>
                <a:off x="3588" y="3035"/>
                <a:ext cx="73" cy="17"/>
              </a:xfrm>
              <a:custGeom>
                <a:avLst/>
                <a:gdLst>
                  <a:gd name="T0" fmla="*/ 72 w 73"/>
                  <a:gd name="T1" fmla="*/ 9 h 17"/>
                  <a:gd name="T2" fmla="*/ 36 w 73"/>
                  <a:gd name="T3" fmla="*/ 16 h 17"/>
                  <a:gd name="T4" fmla="*/ 0 w 73"/>
                  <a:gd name="T5" fmla="*/ 6 h 17"/>
                  <a:gd name="T6" fmla="*/ 36 w 73"/>
                  <a:gd name="T7" fmla="*/ 0 h 17"/>
                  <a:gd name="T8" fmla="*/ 72 w 73"/>
                  <a:gd name="T9" fmla="*/ 9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72" y="9"/>
                    </a:moveTo>
                    <a:lnTo>
                      <a:pt x="36" y="16"/>
                    </a:lnTo>
                    <a:lnTo>
                      <a:pt x="0" y="6"/>
                    </a:lnTo>
                    <a:lnTo>
                      <a:pt x="36" y="0"/>
                    </a:lnTo>
                    <a:lnTo>
                      <a:pt x="72"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1" name="Freeform 359">
                <a:extLst>
                  <a:ext uri="{FF2B5EF4-FFF2-40B4-BE49-F238E27FC236}">
                    <a16:creationId xmlns:a16="http://schemas.microsoft.com/office/drawing/2014/main" id="{44029D7B-C3AD-904C-84E9-92C031D242C2}"/>
                  </a:ext>
                </a:extLst>
              </p:cNvPr>
              <p:cNvSpPr>
                <a:spLocks/>
              </p:cNvSpPr>
              <p:nvPr/>
            </p:nvSpPr>
            <p:spPr bwMode="auto">
              <a:xfrm>
                <a:off x="3406" y="3004"/>
                <a:ext cx="61" cy="17"/>
              </a:xfrm>
              <a:custGeom>
                <a:avLst/>
                <a:gdLst>
                  <a:gd name="T0" fmla="*/ 60 w 61"/>
                  <a:gd name="T1" fmla="*/ 9 h 17"/>
                  <a:gd name="T2" fmla="*/ 24 w 61"/>
                  <a:gd name="T3" fmla="*/ 16 h 17"/>
                  <a:gd name="T4" fmla="*/ 0 w 61"/>
                  <a:gd name="T5" fmla="*/ 6 h 17"/>
                  <a:gd name="T6" fmla="*/ 33 w 61"/>
                  <a:gd name="T7" fmla="*/ 0 h 17"/>
                  <a:gd name="T8" fmla="*/ 60 w 61"/>
                  <a:gd name="T9" fmla="*/ 9 h 17"/>
                  <a:gd name="T10" fmla="*/ 0 60000 65536"/>
                  <a:gd name="T11" fmla="*/ 0 60000 65536"/>
                  <a:gd name="T12" fmla="*/ 0 60000 65536"/>
                  <a:gd name="T13" fmla="*/ 0 60000 65536"/>
                  <a:gd name="T14" fmla="*/ 0 60000 65536"/>
                  <a:gd name="T15" fmla="*/ 0 w 61"/>
                  <a:gd name="T16" fmla="*/ 0 h 17"/>
                  <a:gd name="T17" fmla="*/ 61 w 61"/>
                  <a:gd name="T18" fmla="*/ 17 h 17"/>
                </a:gdLst>
                <a:ahLst/>
                <a:cxnLst>
                  <a:cxn ang="T10">
                    <a:pos x="T0" y="T1"/>
                  </a:cxn>
                  <a:cxn ang="T11">
                    <a:pos x="T2" y="T3"/>
                  </a:cxn>
                  <a:cxn ang="T12">
                    <a:pos x="T4" y="T5"/>
                  </a:cxn>
                  <a:cxn ang="T13">
                    <a:pos x="T6" y="T7"/>
                  </a:cxn>
                  <a:cxn ang="T14">
                    <a:pos x="T8" y="T9"/>
                  </a:cxn>
                </a:cxnLst>
                <a:rect l="T15" t="T16" r="T17" b="T18"/>
                <a:pathLst>
                  <a:path w="61" h="17">
                    <a:moveTo>
                      <a:pt x="60" y="9"/>
                    </a:moveTo>
                    <a:lnTo>
                      <a:pt x="24" y="16"/>
                    </a:lnTo>
                    <a:lnTo>
                      <a:pt x="0" y="6"/>
                    </a:lnTo>
                    <a:lnTo>
                      <a:pt x="33" y="0"/>
                    </a:lnTo>
                    <a:lnTo>
                      <a:pt x="60" y="9"/>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52" name="Freeform 360">
                <a:extLst>
                  <a:ext uri="{FF2B5EF4-FFF2-40B4-BE49-F238E27FC236}">
                    <a16:creationId xmlns:a16="http://schemas.microsoft.com/office/drawing/2014/main" id="{EECF7DE8-EBBE-7F4F-9448-FEA87FD18C69}"/>
                  </a:ext>
                </a:extLst>
              </p:cNvPr>
              <p:cNvSpPr>
                <a:spLocks/>
              </p:cNvSpPr>
              <p:nvPr/>
            </p:nvSpPr>
            <p:spPr bwMode="auto">
              <a:xfrm>
                <a:off x="3406" y="3004"/>
                <a:ext cx="61" cy="17"/>
              </a:xfrm>
              <a:custGeom>
                <a:avLst/>
                <a:gdLst>
                  <a:gd name="T0" fmla="*/ 60 w 61"/>
                  <a:gd name="T1" fmla="*/ 9 h 17"/>
                  <a:gd name="T2" fmla="*/ 24 w 61"/>
                  <a:gd name="T3" fmla="*/ 16 h 17"/>
                  <a:gd name="T4" fmla="*/ 0 w 61"/>
                  <a:gd name="T5" fmla="*/ 6 h 17"/>
                  <a:gd name="T6" fmla="*/ 33 w 61"/>
                  <a:gd name="T7" fmla="*/ 0 h 17"/>
                  <a:gd name="T8" fmla="*/ 60 w 61"/>
                  <a:gd name="T9" fmla="*/ 9 h 17"/>
                  <a:gd name="T10" fmla="*/ 0 60000 65536"/>
                  <a:gd name="T11" fmla="*/ 0 60000 65536"/>
                  <a:gd name="T12" fmla="*/ 0 60000 65536"/>
                  <a:gd name="T13" fmla="*/ 0 60000 65536"/>
                  <a:gd name="T14" fmla="*/ 0 60000 65536"/>
                  <a:gd name="T15" fmla="*/ 0 w 61"/>
                  <a:gd name="T16" fmla="*/ 0 h 17"/>
                  <a:gd name="T17" fmla="*/ 61 w 61"/>
                  <a:gd name="T18" fmla="*/ 17 h 17"/>
                </a:gdLst>
                <a:ahLst/>
                <a:cxnLst>
                  <a:cxn ang="T10">
                    <a:pos x="T0" y="T1"/>
                  </a:cxn>
                  <a:cxn ang="T11">
                    <a:pos x="T2" y="T3"/>
                  </a:cxn>
                  <a:cxn ang="T12">
                    <a:pos x="T4" y="T5"/>
                  </a:cxn>
                  <a:cxn ang="T13">
                    <a:pos x="T6" y="T7"/>
                  </a:cxn>
                  <a:cxn ang="T14">
                    <a:pos x="T8" y="T9"/>
                  </a:cxn>
                </a:cxnLst>
                <a:rect l="T15" t="T16" r="T17" b="T18"/>
                <a:pathLst>
                  <a:path w="61" h="17">
                    <a:moveTo>
                      <a:pt x="60" y="9"/>
                    </a:moveTo>
                    <a:lnTo>
                      <a:pt x="24" y="16"/>
                    </a:lnTo>
                    <a:lnTo>
                      <a:pt x="0" y="6"/>
                    </a:lnTo>
                    <a:lnTo>
                      <a:pt x="33" y="0"/>
                    </a:lnTo>
                    <a:lnTo>
                      <a:pt x="6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3" name="Freeform 361">
                <a:extLst>
                  <a:ext uri="{FF2B5EF4-FFF2-40B4-BE49-F238E27FC236}">
                    <a16:creationId xmlns:a16="http://schemas.microsoft.com/office/drawing/2014/main" id="{30B9A964-7C58-CB4E-9C98-813FCDA6C6AE}"/>
                  </a:ext>
                </a:extLst>
              </p:cNvPr>
              <p:cNvSpPr>
                <a:spLocks/>
              </p:cNvSpPr>
              <p:nvPr/>
            </p:nvSpPr>
            <p:spPr bwMode="auto">
              <a:xfrm>
                <a:off x="3666" y="3047"/>
                <a:ext cx="80" cy="17"/>
              </a:xfrm>
              <a:custGeom>
                <a:avLst/>
                <a:gdLst>
                  <a:gd name="T0" fmla="*/ 79 w 80"/>
                  <a:gd name="T1" fmla="*/ 9 h 17"/>
                  <a:gd name="T2" fmla="*/ 43 w 80"/>
                  <a:gd name="T3" fmla="*/ 16 h 17"/>
                  <a:gd name="T4" fmla="*/ 0 w 80"/>
                  <a:gd name="T5" fmla="*/ 7 h 17"/>
                  <a:gd name="T6" fmla="*/ 35 w 80"/>
                  <a:gd name="T7" fmla="*/ 0 h 17"/>
                  <a:gd name="T8" fmla="*/ 79 w 80"/>
                  <a:gd name="T9" fmla="*/ 9 h 17"/>
                  <a:gd name="T10" fmla="*/ 0 60000 65536"/>
                  <a:gd name="T11" fmla="*/ 0 60000 65536"/>
                  <a:gd name="T12" fmla="*/ 0 60000 65536"/>
                  <a:gd name="T13" fmla="*/ 0 60000 65536"/>
                  <a:gd name="T14" fmla="*/ 0 60000 65536"/>
                  <a:gd name="T15" fmla="*/ 0 w 80"/>
                  <a:gd name="T16" fmla="*/ 0 h 17"/>
                  <a:gd name="T17" fmla="*/ 80 w 80"/>
                  <a:gd name="T18" fmla="*/ 17 h 17"/>
                </a:gdLst>
                <a:ahLst/>
                <a:cxnLst>
                  <a:cxn ang="T10">
                    <a:pos x="T0" y="T1"/>
                  </a:cxn>
                  <a:cxn ang="T11">
                    <a:pos x="T2" y="T3"/>
                  </a:cxn>
                  <a:cxn ang="T12">
                    <a:pos x="T4" y="T5"/>
                  </a:cxn>
                  <a:cxn ang="T13">
                    <a:pos x="T6" y="T7"/>
                  </a:cxn>
                  <a:cxn ang="T14">
                    <a:pos x="T8" y="T9"/>
                  </a:cxn>
                </a:cxnLst>
                <a:rect l="T15" t="T16" r="T17" b="T18"/>
                <a:pathLst>
                  <a:path w="80" h="17">
                    <a:moveTo>
                      <a:pt x="79" y="9"/>
                    </a:moveTo>
                    <a:lnTo>
                      <a:pt x="43" y="16"/>
                    </a:lnTo>
                    <a:lnTo>
                      <a:pt x="0" y="7"/>
                    </a:lnTo>
                    <a:lnTo>
                      <a:pt x="35" y="0"/>
                    </a:lnTo>
                    <a:lnTo>
                      <a:pt x="79" y="9"/>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54" name="Freeform 362">
                <a:extLst>
                  <a:ext uri="{FF2B5EF4-FFF2-40B4-BE49-F238E27FC236}">
                    <a16:creationId xmlns:a16="http://schemas.microsoft.com/office/drawing/2014/main" id="{5333B183-B148-C443-835C-23125D19675C}"/>
                  </a:ext>
                </a:extLst>
              </p:cNvPr>
              <p:cNvSpPr>
                <a:spLocks/>
              </p:cNvSpPr>
              <p:nvPr/>
            </p:nvSpPr>
            <p:spPr bwMode="auto">
              <a:xfrm>
                <a:off x="3666" y="3047"/>
                <a:ext cx="80" cy="17"/>
              </a:xfrm>
              <a:custGeom>
                <a:avLst/>
                <a:gdLst>
                  <a:gd name="T0" fmla="*/ 79 w 80"/>
                  <a:gd name="T1" fmla="*/ 9 h 17"/>
                  <a:gd name="T2" fmla="*/ 43 w 80"/>
                  <a:gd name="T3" fmla="*/ 16 h 17"/>
                  <a:gd name="T4" fmla="*/ 0 w 80"/>
                  <a:gd name="T5" fmla="*/ 7 h 17"/>
                  <a:gd name="T6" fmla="*/ 35 w 80"/>
                  <a:gd name="T7" fmla="*/ 0 h 17"/>
                  <a:gd name="T8" fmla="*/ 79 w 80"/>
                  <a:gd name="T9" fmla="*/ 9 h 17"/>
                  <a:gd name="T10" fmla="*/ 0 60000 65536"/>
                  <a:gd name="T11" fmla="*/ 0 60000 65536"/>
                  <a:gd name="T12" fmla="*/ 0 60000 65536"/>
                  <a:gd name="T13" fmla="*/ 0 60000 65536"/>
                  <a:gd name="T14" fmla="*/ 0 60000 65536"/>
                  <a:gd name="T15" fmla="*/ 0 w 80"/>
                  <a:gd name="T16" fmla="*/ 0 h 17"/>
                  <a:gd name="T17" fmla="*/ 80 w 80"/>
                  <a:gd name="T18" fmla="*/ 17 h 17"/>
                </a:gdLst>
                <a:ahLst/>
                <a:cxnLst>
                  <a:cxn ang="T10">
                    <a:pos x="T0" y="T1"/>
                  </a:cxn>
                  <a:cxn ang="T11">
                    <a:pos x="T2" y="T3"/>
                  </a:cxn>
                  <a:cxn ang="T12">
                    <a:pos x="T4" y="T5"/>
                  </a:cxn>
                  <a:cxn ang="T13">
                    <a:pos x="T6" y="T7"/>
                  </a:cxn>
                  <a:cxn ang="T14">
                    <a:pos x="T8" y="T9"/>
                  </a:cxn>
                </a:cxnLst>
                <a:rect l="T15" t="T16" r="T17" b="T18"/>
                <a:pathLst>
                  <a:path w="80" h="17">
                    <a:moveTo>
                      <a:pt x="79" y="9"/>
                    </a:moveTo>
                    <a:lnTo>
                      <a:pt x="43" y="16"/>
                    </a:lnTo>
                    <a:lnTo>
                      <a:pt x="0" y="7"/>
                    </a:lnTo>
                    <a:lnTo>
                      <a:pt x="35" y="0"/>
                    </a:lnTo>
                    <a:lnTo>
                      <a:pt x="79"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5" name="Freeform 363">
                <a:extLst>
                  <a:ext uri="{FF2B5EF4-FFF2-40B4-BE49-F238E27FC236}">
                    <a16:creationId xmlns:a16="http://schemas.microsoft.com/office/drawing/2014/main" id="{FBFA167F-24D4-EB42-867F-B4B38E519ABB}"/>
                  </a:ext>
                </a:extLst>
              </p:cNvPr>
              <p:cNvSpPr>
                <a:spLocks/>
              </p:cNvSpPr>
              <p:nvPr/>
            </p:nvSpPr>
            <p:spPr bwMode="auto">
              <a:xfrm>
                <a:off x="3430" y="3009"/>
                <a:ext cx="37" cy="45"/>
              </a:xfrm>
              <a:custGeom>
                <a:avLst/>
                <a:gdLst>
                  <a:gd name="T0" fmla="*/ 36 w 37"/>
                  <a:gd name="T1" fmla="*/ 40 h 45"/>
                  <a:gd name="T2" fmla="*/ 36 w 37"/>
                  <a:gd name="T3" fmla="*/ 0 h 45"/>
                  <a:gd name="T4" fmla="*/ 0 w 37"/>
                  <a:gd name="T5" fmla="*/ 3 h 45"/>
                  <a:gd name="T6" fmla="*/ 2 w 37"/>
                  <a:gd name="T7" fmla="*/ 44 h 45"/>
                  <a:gd name="T8" fmla="*/ 36 w 37"/>
                  <a:gd name="T9" fmla="*/ 40 h 45"/>
                  <a:gd name="T10" fmla="*/ 0 60000 65536"/>
                  <a:gd name="T11" fmla="*/ 0 60000 65536"/>
                  <a:gd name="T12" fmla="*/ 0 60000 65536"/>
                  <a:gd name="T13" fmla="*/ 0 60000 65536"/>
                  <a:gd name="T14" fmla="*/ 0 60000 65536"/>
                  <a:gd name="T15" fmla="*/ 0 w 37"/>
                  <a:gd name="T16" fmla="*/ 0 h 45"/>
                  <a:gd name="T17" fmla="*/ 37 w 37"/>
                  <a:gd name="T18" fmla="*/ 45 h 45"/>
                </a:gdLst>
                <a:ahLst/>
                <a:cxnLst>
                  <a:cxn ang="T10">
                    <a:pos x="T0" y="T1"/>
                  </a:cxn>
                  <a:cxn ang="T11">
                    <a:pos x="T2" y="T3"/>
                  </a:cxn>
                  <a:cxn ang="T12">
                    <a:pos x="T4" y="T5"/>
                  </a:cxn>
                  <a:cxn ang="T13">
                    <a:pos x="T6" y="T7"/>
                  </a:cxn>
                  <a:cxn ang="T14">
                    <a:pos x="T8" y="T9"/>
                  </a:cxn>
                </a:cxnLst>
                <a:rect l="T15" t="T16" r="T17" b="T18"/>
                <a:pathLst>
                  <a:path w="37" h="45">
                    <a:moveTo>
                      <a:pt x="36" y="40"/>
                    </a:moveTo>
                    <a:lnTo>
                      <a:pt x="36" y="0"/>
                    </a:lnTo>
                    <a:lnTo>
                      <a:pt x="0" y="3"/>
                    </a:lnTo>
                    <a:lnTo>
                      <a:pt x="2" y="44"/>
                    </a:lnTo>
                    <a:lnTo>
                      <a:pt x="36" y="4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56" name="Freeform 364">
                <a:extLst>
                  <a:ext uri="{FF2B5EF4-FFF2-40B4-BE49-F238E27FC236}">
                    <a16:creationId xmlns:a16="http://schemas.microsoft.com/office/drawing/2014/main" id="{EB0514AE-27CE-A24B-AD6A-FA9BA1F519A9}"/>
                  </a:ext>
                </a:extLst>
              </p:cNvPr>
              <p:cNvSpPr>
                <a:spLocks/>
              </p:cNvSpPr>
              <p:nvPr/>
            </p:nvSpPr>
            <p:spPr bwMode="auto">
              <a:xfrm>
                <a:off x="3430" y="3009"/>
                <a:ext cx="37" cy="45"/>
              </a:xfrm>
              <a:custGeom>
                <a:avLst/>
                <a:gdLst>
                  <a:gd name="T0" fmla="*/ 36 w 37"/>
                  <a:gd name="T1" fmla="*/ 40 h 45"/>
                  <a:gd name="T2" fmla="*/ 36 w 37"/>
                  <a:gd name="T3" fmla="*/ 0 h 45"/>
                  <a:gd name="T4" fmla="*/ 0 w 37"/>
                  <a:gd name="T5" fmla="*/ 3 h 45"/>
                  <a:gd name="T6" fmla="*/ 2 w 37"/>
                  <a:gd name="T7" fmla="*/ 44 h 45"/>
                  <a:gd name="T8" fmla="*/ 36 w 37"/>
                  <a:gd name="T9" fmla="*/ 40 h 45"/>
                  <a:gd name="T10" fmla="*/ 0 60000 65536"/>
                  <a:gd name="T11" fmla="*/ 0 60000 65536"/>
                  <a:gd name="T12" fmla="*/ 0 60000 65536"/>
                  <a:gd name="T13" fmla="*/ 0 60000 65536"/>
                  <a:gd name="T14" fmla="*/ 0 60000 65536"/>
                  <a:gd name="T15" fmla="*/ 0 w 37"/>
                  <a:gd name="T16" fmla="*/ 0 h 45"/>
                  <a:gd name="T17" fmla="*/ 37 w 37"/>
                  <a:gd name="T18" fmla="*/ 45 h 45"/>
                </a:gdLst>
                <a:ahLst/>
                <a:cxnLst>
                  <a:cxn ang="T10">
                    <a:pos x="T0" y="T1"/>
                  </a:cxn>
                  <a:cxn ang="T11">
                    <a:pos x="T2" y="T3"/>
                  </a:cxn>
                  <a:cxn ang="T12">
                    <a:pos x="T4" y="T5"/>
                  </a:cxn>
                  <a:cxn ang="T13">
                    <a:pos x="T6" y="T7"/>
                  </a:cxn>
                  <a:cxn ang="T14">
                    <a:pos x="T8" y="T9"/>
                  </a:cxn>
                </a:cxnLst>
                <a:rect l="T15" t="T16" r="T17" b="T18"/>
                <a:pathLst>
                  <a:path w="37" h="45">
                    <a:moveTo>
                      <a:pt x="36" y="40"/>
                    </a:moveTo>
                    <a:lnTo>
                      <a:pt x="36" y="0"/>
                    </a:lnTo>
                    <a:lnTo>
                      <a:pt x="0" y="3"/>
                    </a:lnTo>
                    <a:lnTo>
                      <a:pt x="2" y="44"/>
                    </a:lnTo>
                    <a:lnTo>
                      <a:pt x="36" y="4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7" name="Freeform 365">
                <a:extLst>
                  <a:ext uri="{FF2B5EF4-FFF2-40B4-BE49-F238E27FC236}">
                    <a16:creationId xmlns:a16="http://schemas.microsoft.com/office/drawing/2014/main" id="{52FA6F6B-A706-C540-975A-12C1D4B217B2}"/>
                  </a:ext>
                </a:extLst>
              </p:cNvPr>
              <p:cNvSpPr>
                <a:spLocks/>
              </p:cNvSpPr>
              <p:nvPr/>
            </p:nvSpPr>
            <p:spPr bwMode="auto">
              <a:xfrm>
                <a:off x="3487" y="2976"/>
                <a:ext cx="38" cy="92"/>
              </a:xfrm>
              <a:custGeom>
                <a:avLst/>
                <a:gdLst>
                  <a:gd name="T0" fmla="*/ 37 w 38"/>
                  <a:gd name="T1" fmla="*/ 84 h 92"/>
                  <a:gd name="T2" fmla="*/ 34 w 38"/>
                  <a:gd name="T3" fmla="*/ 0 h 92"/>
                  <a:gd name="T4" fmla="*/ 0 w 38"/>
                  <a:gd name="T5" fmla="*/ 2 h 92"/>
                  <a:gd name="T6" fmla="*/ 0 w 38"/>
                  <a:gd name="T7" fmla="*/ 91 h 92"/>
                  <a:gd name="T8" fmla="*/ 37 w 38"/>
                  <a:gd name="T9" fmla="*/ 84 h 92"/>
                  <a:gd name="T10" fmla="*/ 0 60000 65536"/>
                  <a:gd name="T11" fmla="*/ 0 60000 65536"/>
                  <a:gd name="T12" fmla="*/ 0 60000 65536"/>
                  <a:gd name="T13" fmla="*/ 0 60000 65536"/>
                  <a:gd name="T14" fmla="*/ 0 60000 65536"/>
                  <a:gd name="T15" fmla="*/ 0 w 38"/>
                  <a:gd name="T16" fmla="*/ 0 h 92"/>
                  <a:gd name="T17" fmla="*/ 38 w 38"/>
                  <a:gd name="T18" fmla="*/ 92 h 92"/>
                </a:gdLst>
                <a:ahLst/>
                <a:cxnLst>
                  <a:cxn ang="T10">
                    <a:pos x="T0" y="T1"/>
                  </a:cxn>
                  <a:cxn ang="T11">
                    <a:pos x="T2" y="T3"/>
                  </a:cxn>
                  <a:cxn ang="T12">
                    <a:pos x="T4" y="T5"/>
                  </a:cxn>
                  <a:cxn ang="T13">
                    <a:pos x="T6" y="T7"/>
                  </a:cxn>
                  <a:cxn ang="T14">
                    <a:pos x="T8" y="T9"/>
                  </a:cxn>
                </a:cxnLst>
                <a:rect l="T15" t="T16" r="T17" b="T18"/>
                <a:pathLst>
                  <a:path w="38" h="92">
                    <a:moveTo>
                      <a:pt x="37" y="84"/>
                    </a:moveTo>
                    <a:lnTo>
                      <a:pt x="34" y="0"/>
                    </a:lnTo>
                    <a:lnTo>
                      <a:pt x="0" y="2"/>
                    </a:lnTo>
                    <a:lnTo>
                      <a:pt x="0" y="91"/>
                    </a:lnTo>
                    <a:lnTo>
                      <a:pt x="37" y="84"/>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58" name="Freeform 366">
                <a:extLst>
                  <a:ext uri="{FF2B5EF4-FFF2-40B4-BE49-F238E27FC236}">
                    <a16:creationId xmlns:a16="http://schemas.microsoft.com/office/drawing/2014/main" id="{0BF2A8AE-54B4-8C45-BA36-1389FD361046}"/>
                  </a:ext>
                </a:extLst>
              </p:cNvPr>
              <p:cNvSpPr>
                <a:spLocks/>
              </p:cNvSpPr>
              <p:nvPr/>
            </p:nvSpPr>
            <p:spPr bwMode="auto">
              <a:xfrm>
                <a:off x="3487" y="2976"/>
                <a:ext cx="38" cy="92"/>
              </a:xfrm>
              <a:custGeom>
                <a:avLst/>
                <a:gdLst>
                  <a:gd name="T0" fmla="*/ 37 w 38"/>
                  <a:gd name="T1" fmla="*/ 84 h 92"/>
                  <a:gd name="T2" fmla="*/ 34 w 38"/>
                  <a:gd name="T3" fmla="*/ 0 h 92"/>
                  <a:gd name="T4" fmla="*/ 0 w 38"/>
                  <a:gd name="T5" fmla="*/ 2 h 92"/>
                  <a:gd name="T6" fmla="*/ 0 w 38"/>
                  <a:gd name="T7" fmla="*/ 91 h 92"/>
                  <a:gd name="T8" fmla="*/ 37 w 38"/>
                  <a:gd name="T9" fmla="*/ 84 h 92"/>
                  <a:gd name="T10" fmla="*/ 0 60000 65536"/>
                  <a:gd name="T11" fmla="*/ 0 60000 65536"/>
                  <a:gd name="T12" fmla="*/ 0 60000 65536"/>
                  <a:gd name="T13" fmla="*/ 0 60000 65536"/>
                  <a:gd name="T14" fmla="*/ 0 60000 65536"/>
                  <a:gd name="T15" fmla="*/ 0 w 38"/>
                  <a:gd name="T16" fmla="*/ 0 h 92"/>
                  <a:gd name="T17" fmla="*/ 38 w 38"/>
                  <a:gd name="T18" fmla="*/ 92 h 92"/>
                </a:gdLst>
                <a:ahLst/>
                <a:cxnLst>
                  <a:cxn ang="T10">
                    <a:pos x="T0" y="T1"/>
                  </a:cxn>
                  <a:cxn ang="T11">
                    <a:pos x="T2" y="T3"/>
                  </a:cxn>
                  <a:cxn ang="T12">
                    <a:pos x="T4" y="T5"/>
                  </a:cxn>
                  <a:cxn ang="T13">
                    <a:pos x="T6" y="T7"/>
                  </a:cxn>
                  <a:cxn ang="T14">
                    <a:pos x="T8" y="T9"/>
                  </a:cxn>
                </a:cxnLst>
                <a:rect l="T15" t="T16" r="T17" b="T18"/>
                <a:pathLst>
                  <a:path w="38" h="92">
                    <a:moveTo>
                      <a:pt x="37" y="84"/>
                    </a:moveTo>
                    <a:lnTo>
                      <a:pt x="34" y="0"/>
                    </a:lnTo>
                    <a:lnTo>
                      <a:pt x="0" y="2"/>
                    </a:lnTo>
                    <a:lnTo>
                      <a:pt x="0" y="91"/>
                    </a:lnTo>
                    <a:lnTo>
                      <a:pt x="37" y="8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59" name="Freeform 367">
                <a:extLst>
                  <a:ext uri="{FF2B5EF4-FFF2-40B4-BE49-F238E27FC236}">
                    <a16:creationId xmlns:a16="http://schemas.microsoft.com/office/drawing/2014/main" id="{CBBF3890-4355-194D-A32D-0A3E3B989F3E}"/>
                  </a:ext>
                </a:extLst>
              </p:cNvPr>
              <p:cNvSpPr>
                <a:spLocks/>
              </p:cNvSpPr>
              <p:nvPr/>
            </p:nvSpPr>
            <p:spPr bwMode="auto">
              <a:xfrm>
                <a:off x="3550" y="2984"/>
                <a:ext cx="38" cy="97"/>
              </a:xfrm>
              <a:custGeom>
                <a:avLst/>
                <a:gdLst>
                  <a:gd name="T0" fmla="*/ 37 w 38"/>
                  <a:gd name="T1" fmla="*/ 89 h 97"/>
                  <a:gd name="T2" fmla="*/ 37 w 38"/>
                  <a:gd name="T3" fmla="*/ 0 h 97"/>
                  <a:gd name="T4" fmla="*/ 0 w 38"/>
                  <a:gd name="T5" fmla="*/ 3 h 97"/>
                  <a:gd name="T6" fmla="*/ 0 w 38"/>
                  <a:gd name="T7" fmla="*/ 96 h 97"/>
                  <a:gd name="T8" fmla="*/ 37 w 38"/>
                  <a:gd name="T9" fmla="*/ 89 h 97"/>
                  <a:gd name="T10" fmla="*/ 0 60000 65536"/>
                  <a:gd name="T11" fmla="*/ 0 60000 65536"/>
                  <a:gd name="T12" fmla="*/ 0 60000 65536"/>
                  <a:gd name="T13" fmla="*/ 0 60000 65536"/>
                  <a:gd name="T14" fmla="*/ 0 60000 65536"/>
                  <a:gd name="T15" fmla="*/ 0 w 38"/>
                  <a:gd name="T16" fmla="*/ 0 h 97"/>
                  <a:gd name="T17" fmla="*/ 38 w 38"/>
                  <a:gd name="T18" fmla="*/ 97 h 97"/>
                </a:gdLst>
                <a:ahLst/>
                <a:cxnLst>
                  <a:cxn ang="T10">
                    <a:pos x="T0" y="T1"/>
                  </a:cxn>
                  <a:cxn ang="T11">
                    <a:pos x="T2" y="T3"/>
                  </a:cxn>
                  <a:cxn ang="T12">
                    <a:pos x="T4" y="T5"/>
                  </a:cxn>
                  <a:cxn ang="T13">
                    <a:pos x="T6" y="T7"/>
                  </a:cxn>
                  <a:cxn ang="T14">
                    <a:pos x="T8" y="T9"/>
                  </a:cxn>
                </a:cxnLst>
                <a:rect l="T15" t="T16" r="T17" b="T18"/>
                <a:pathLst>
                  <a:path w="38" h="97">
                    <a:moveTo>
                      <a:pt x="37" y="89"/>
                    </a:moveTo>
                    <a:lnTo>
                      <a:pt x="37" y="0"/>
                    </a:lnTo>
                    <a:lnTo>
                      <a:pt x="0" y="3"/>
                    </a:lnTo>
                    <a:lnTo>
                      <a:pt x="0" y="96"/>
                    </a:lnTo>
                    <a:lnTo>
                      <a:pt x="37" y="89"/>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60" name="Freeform 368">
                <a:extLst>
                  <a:ext uri="{FF2B5EF4-FFF2-40B4-BE49-F238E27FC236}">
                    <a16:creationId xmlns:a16="http://schemas.microsoft.com/office/drawing/2014/main" id="{C60D8B42-51BC-6C4B-A165-010E7C7DF739}"/>
                  </a:ext>
                </a:extLst>
              </p:cNvPr>
              <p:cNvSpPr>
                <a:spLocks/>
              </p:cNvSpPr>
              <p:nvPr/>
            </p:nvSpPr>
            <p:spPr bwMode="auto">
              <a:xfrm>
                <a:off x="3550" y="2984"/>
                <a:ext cx="38" cy="97"/>
              </a:xfrm>
              <a:custGeom>
                <a:avLst/>
                <a:gdLst>
                  <a:gd name="T0" fmla="*/ 37 w 38"/>
                  <a:gd name="T1" fmla="*/ 89 h 97"/>
                  <a:gd name="T2" fmla="*/ 37 w 38"/>
                  <a:gd name="T3" fmla="*/ 0 h 97"/>
                  <a:gd name="T4" fmla="*/ 0 w 38"/>
                  <a:gd name="T5" fmla="*/ 3 h 97"/>
                  <a:gd name="T6" fmla="*/ 0 w 38"/>
                  <a:gd name="T7" fmla="*/ 96 h 97"/>
                  <a:gd name="T8" fmla="*/ 37 w 38"/>
                  <a:gd name="T9" fmla="*/ 89 h 97"/>
                  <a:gd name="T10" fmla="*/ 0 60000 65536"/>
                  <a:gd name="T11" fmla="*/ 0 60000 65536"/>
                  <a:gd name="T12" fmla="*/ 0 60000 65536"/>
                  <a:gd name="T13" fmla="*/ 0 60000 65536"/>
                  <a:gd name="T14" fmla="*/ 0 60000 65536"/>
                  <a:gd name="T15" fmla="*/ 0 w 38"/>
                  <a:gd name="T16" fmla="*/ 0 h 97"/>
                  <a:gd name="T17" fmla="*/ 38 w 38"/>
                  <a:gd name="T18" fmla="*/ 97 h 97"/>
                </a:gdLst>
                <a:ahLst/>
                <a:cxnLst>
                  <a:cxn ang="T10">
                    <a:pos x="T0" y="T1"/>
                  </a:cxn>
                  <a:cxn ang="T11">
                    <a:pos x="T2" y="T3"/>
                  </a:cxn>
                  <a:cxn ang="T12">
                    <a:pos x="T4" y="T5"/>
                  </a:cxn>
                  <a:cxn ang="T13">
                    <a:pos x="T6" y="T7"/>
                  </a:cxn>
                  <a:cxn ang="T14">
                    <a:pos x="T8" y="T9"/>
                  </a:cxn>
                </a:cxnLst>
                <a:rect l="T15" t="T16" r="T17" b="T18"/>
                <a:pathLst>
                  <a:path w="38" h="97">
                    <a:moveTo>
                      <a:pt x="37" y="89"/>
                    </a:moveTo>
                    <a:lnTo>
                      <a:pt x="37" y="0"/>
                    </a:lnTo>
                    <a:lnTo>
                      <a:pt x="0" y="3"/>
                    </a:lnTo>
                    <a:lnTo>
                      <a:pt x="0" y="96"/>
                    </a:lnTo>
                    <a:lnTo>
                      <a:pt x="37" y="8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61" name="Freeform 369">
                <a:extLst>
                  <a:ext uri="{FF2B5EF4-FFF2-40B4-BE49-F238E27FC236}">
                    <a16:creationId xmlns:a16="http://schemas.microsoft.com/office/drawing/2014/main" id="{78DB54F4-7B28-5A4A-833D-26B41D0D9DD8}"/>
                  </a:ext>
                </a:extLst>
              </p:cNvPr>
              <p:cNvSpPr>
                <a:spLocks/>
              </p:cNvSpPr>
              <p:nvPr/>
            </p:nvSpPr>
            <p:spPr bwMode="auto">
              <a:xfrm>
                <a:off x="3624" y="3041"/>
                <a:ext cx="37" cy="56"/>
              </a:xfrm>
              <a:custGeom>
                <a:avLst/>
                <a:gdLst>
                  <a:gd name="T0" fmla="*/ 36 w 37"/>
                  <a:gd name="T1" fmla="*/ 48 h 56"/>
                  <a:gd name="T2" fmla="*/ 36 w 37"/>
                  <a:gd name="T3" fmla="*/ 0 h 56"/>
                  <a:gd name="T4" fmla="*/ 0 w 37"/>
                  <a:gd name="T5" fmla="*/ 4 h 56"/>
                  <a:gd name="T6" fmla="*/ 0 w 37"/>
                  <a:gd name="T7" fmla="*/ 55 h 56"/>
                  <a:gd name="T8" fmla="*/ 36 w 37"/>
                  <a:gd name="T9" fmla="*/ 48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8"/>
                    </a:moveTo>
                    <a:lnTo>
                      <a:pt x="36" y="0"/>
                    </a:lnTo>
                    <a:lnTo>
                      <a:pt x="0" y="4"/>
                    </a:lnTo>
                    <a:lnTo>
                      <a:pt x="0" y="55"/>
                    </a:lnTo>
                    <a:lnTo>
                      <a:pt x="36" y="48"/>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62" name="Freeform 370">
                <a:extLst>
                  <a:ext uri="{FF2B5EF4-FFF2-40B4-BE49-F238E27FC236}">
                    <a16:creationId xmlns:a16="http://schemas.microsoft.com/office/drawing/2014/main" id="{6A8FD2CC-21CE-7B48-9AFF-B20F3DD4A0F4}"/>
                  </a:ext>
                </a:extLst>
              </p:cNvPr>
              <p:cNvSpPr>
                <a:spLocks/>
              </p:cNvSpPr>
              <p:nvPr/>
            </p:nvSpPr>
            <p:spPr bwMode="auto">
              <a:xfrm>
                <a:off x="3624" y="3041"/>
                <a:ext cx="37" cy="56"/>
              </a:xfrm>
              <a:custGeom>
                <a:avLst/>
                <a:gdLst>
                  <a:gd name="T0" fmla="*/ 36 w 37"/>
                  <a:gd name="T1" fmla="*/ 48 h 56"/>
                  <a:gd name="T2" fmla="*/ 36 w 37"/>
                  <a:gd name="T3" fmla="*/ 0 h 56"/>
                  <a:gd name="T4" fmla="*/ 0 w 37"/>
                  <a:gd name="T5" fmla="*/ 4 h 56"/>
                  <a:gd name="T6" fmla="*/ 0 w 37"/>
                  <a:gd name="T7" fmla="*/ 55 h 56"/>
                  <a:gd name="T8" fmla="*/ 36 w 37"/>
                  <a:gd name="T9" fmla="*/ 48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8"/>
                    </a:moveTo>
                    <a:lnTo>
                      <a:pt x="36" y="0"/>
                    </a:lnTo>
                    <a:lnTo>
                      <a:pt x="0" y="4"/>
                    </a:lnTo>
                    <a:lnTo>
                      <a:pt x="0" y="55"/>
                    </a:lnTo>
                    <a:lnTo>
                      <a:pt x="36"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63" name="Freeform 371">
                <a:extLst>
                  <a:ext uri="{FF2B5EF4-FFF2-40B4-BE49-F238E27FC236}">
                    <a16:creationId xmlns:a16="http://schemas.microsoft.com/office/drawing/2014/main" id="{720D4D32-8C18-094B-9A48-AAD2D50B6869}"/>
                  </a:ext>
                </a:extLst>
              </p:cNvPr>
              <p:cNvSpPr>
                <a:spLocks/>
              </p:cNvSpPr>
              <p:nvPr/>
            </p:nvSpPr>
            <p:spPr bwMode="auto">
              <a:xfrm>
                <a:off x="3706" y="3055"/>
                <a:ext cx="40" cy="59"/>
              </a:xfrm>
              <a:custGeom>
                <a:avLst/>
                <a:gdLst>
                  <a:gd name="T0" fmla="*/ 36 w 40"/>
                  <a:gd name="T1" fmla="*/ 50 h 59"/>
                  <a:gd name="T2" fmla="*/ 39 w 40"/>
                  <a:gd name="T3" fmla="*/ 0 h 59"/>
                  <a:gd name="T4" fmla="*/ 3 w 40"/>
                  <a:gd name="T5" fmla="*/ 5 h 59"/>
                  <a:gd name="T6" fmla="*/ 0 w 40"/>
                  <a:gd name="T7" fmla="*/ 58 h 59"/>
                  <a:gd name="T8" fmla="*/ 36 w 40"/>
                  <a:gd name="T9" fmla="*/ 50 h 59"/>
                  <a:gd name="T10" fmla="*/ 0 60000 65536"/>
                  <a:gd name="T11" fmla="*/ 0 60000 65536"/>
                  <a:gd name="T12" fmla="*/ 0 60000 65536"/>
                  <a:gd name="T13" fmla="*/ 0 60000 65536"/>
                  <a:gd name="T14" fmla="*/ 0 60000 65536"/>
                  <a:gd name="T15" fmla="*/ 0 w 40"/>
                  <a:gd name="T16" fmla="*/ 0 h 59"/>
                  <a:gd name="T17" fmla="*/ 40 w 40"/>
                  <a:gd name="T18" fmla="*/ 59 h 59"/>
                </a:gdLst>
                <a:ahLst/>
                <a:cxnLst>
                  <a:cxn ang="T10">
                    <a:pos x="T0" y="T1"/>
                  </a:cxn>
                  <a:cxn ang="T11">
                    <a:pos x="T2" y="T3"/>
                  </a:cxn>
                  <a:cxn ang="T12">
                    <a:pos x="T4" y="T5"/>
                  </a:cxn>
                  <a:cxn ang="T13">
                    <a:pos x="T6" y="T7"/>
                  </a:cxn>
                  <a:cxn ang="T14">
                    <a:pos x="T8" y="T9"/>
                  </a:cxn>
                </a:cxnLst>
                <a:rect l="T15" t="T16" r="T17" b="T18"/>
                <a:pathLst>
                  <a:path w="40" h="59">
                    <a:moveTo>
                      <a:pt x="36" y="50"/>
                    </a:moveTo>
                    <a:lnTo>
                      <a:pt x="39" y="0"/>
                    </a:lnTo>
                    <a:lnTo>
                      <a:pt x="3" y="5"/>
                    </a:lnTo>
                    <a:lnTo>
                      <a:pt x="0" y="58"/>
                    </a:lnTo>
                    <a:lnTo>
                      <a:pt x="36" y="5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64" name="Freeform 372">
                <a:extLst>
                  <a:ext uri="{FF2B5EF4-FFF2-40B4-BE49-F238E27FC236}">
                    <a16:creationId xmlns:a16="http://schemas.microsoft.com/office/drawing/2014/main" id="{F4C4ABD8-99E7-4046-8676-4A5A67E66C27}"/>
                  </a:ext>
                </a:extLst>
              </p:cNvPr>
              <p:cNvSpPr>
                <a:spLocks/>
              </p:cNvSpPr>
              <p:nvPr/>
            </p:nvSpPr>
            <p:spPr bwMode="auto">
              <a:xfrm>
                <a:off x="3706" y="3055"/>
                <a:ext cx="40" cy="59"/>
              </a:xfrm>
              <a:custGeom>
                <a:avLst/>
                <a:gdLst>
                  <a:gd name="T0" fmla="*/ 36 w 40"/>
                  <a:gd name="T1" fmla="*/ 50 h 59"/>
                  <a:gd name="T2" fmla="*/ 39 w 40"/>
                  <a:gd name="T3" fmla="*/ 0 h 59"/>
                  <a:gd name="T4" fmla="*/ 3 w 40"/>
                  <a:gd name="T5" fmla="*/ 5 h 59"/>
                  <a:gd name="T6" fmla="*/ 0 w 40"/>
                  <a:gd name="T7" fmla="*/ 58 h 59"/>
                  <a:gd name="T8" fmla="*/ 36 w 40"/>
                  <a:gd name="T9" fmla="*/ 50 h 59"/>
                  <a:gd name="T10" fmla="*/ 0 60000 65536"/>
                  <a:gd name="T11" fmla="*/ 0 60000 65536"/>
                  <a:gd name="T12" fmla="*/ 0 60000 65536"/>
                  <a:gd name="T13" fmla="*/ 0 60000 65536"/>
                  <a:gd name="T14" fmla="*/ 0 60000 65536"/>
                  <a:gd name="T15" fmla="*/ 0 w 40"/>
                  <a:gd name="T16" fmla="*/ 0 h 59"/>
                  <a:gd name="T17" fmla="*/ 40 w 40"/>
                  <a:gd name="T18" fmla="*/ 59 h 59"/>
                </a:gdLst>
                <a:ahLst/>
                <a:cxnLst>
                  <a:cxn ang="T10">
                    <a:pos x="T0" y="T1"/>
                  </a:cxn>
                  <a:cxn ang="T11">
                    <a:pos x="T2" y="T3"/>
                  </a:cxn>
                  <a:cxn ang="T12">
                    <a:pos x="T4" y="T5"/>
                  </a:cxn>
                  <a:cxn ang="T13">
                    <a:pos x="T6" y="T7"/>
                  </a:cxn>
                  <a:cxn ang="T14">
                    <a:pos x="T8" y="T9"/>
                  </a:cxn>
                </a:cxnLst>
                <a:rect l="T15" t="T16" r="T17" b="T18"/>
                <a:pathLst>
                  <a:path w="40" h="59">
                    <a:moveTo>
                      <a:pt x="36" y="50"/>
                    </a:moveTo>
                    <a:lnTo>
                      <a:pt x="39" y="0"/>
                    </a:lnTo>
                    <a:lnTo>
                      <a:pt x="3" y="5"/>
                    </a:lnTo>
                    <a:lnTo>
                      <a:pt x="0" y="58"/>
                    </a:lnTo>
                    <a:lnTo>
                      <a:pt x="36" y="5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65" name="Line 373">
                <a:extLst>
                  <a:ext uri="{FF2B5EF4-FFF2-40B4-BE49-F238E27FC236}">
                    <a16:creationId xmlns:a16="http://schemas.microsoft.com/office/drawing/2014/main" id="{30798097-A68D-0E4B-BCF4-853B307D2D9A}"/>
                  </a:ext>
                </a:extLst>
              </p:cNvPr>
              <p:cNvSpPr>
                <a:spLocks noChangeShapeType="1"/>
              </p:cNvSpPr>
              <p:nvPr/>
            </p:nvSpPr>
            <p:spPr bwMode="auto">
              <a:xfrm flipV="1">
                <a:off x="3906" y="2745"/>
                <a:ext cx="15" cy="33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66" name="Freeform 374">
                <a:extLst>
                  <a:ext uri="{FF2B5EF4-FFF2-40B4-BE49-F238E27FC236}">
                    <a16:creationId xmlns:a16="http://schemas.microsoft.com/office/drawing/2014/main" id="{E7F21CB3-B8F1-1441-85C9-A84F17C70086}"/>
                  </a:ext>
                </a:extLst>
              </p:cNvPr>
              <p:cNvSpPr>
                <a:spLocks/>
              </p:cNvSpPr>
              <p:nvPr/>
            </p:nvSpPr>
            <p:spPr bwMode="auto">
              <a:xfrm>
                <a:off x="3069" y="3192"/>
                <a:ext cx="340" cy="601"/>
              </a:xfrm>
              <a:custGeom>
                <a:avLst/>
                <a:gdLst>
                  <a:gd name="T0" fmla="*/ 339 w 340"/>
                  <a:gd name="T1" fmla="*/ 108 h 601"/>
                  <a:gd name="T2" fmla="*/ 338 w 340"/>
                  <a:gd name="T3" fmla="*/ 600 h 601"/>
                  <a:gd name="T4" fmla="*/ 4 w 340"/>
                  <a:gd name="T5" fmla="*/ 465 h 601"/>
                  <a:gd name="T6" fmla="*/ 0 w 340"/>
                  <a:gd name="T7" fmla="*/ 0 h 601"/>
                  <a:gd name="T8" fmla="*/ 339 w 340"/>
                  <a:gd name="T9" fmla="*/ 108 h 601"/>
                  <a:gd name="T10" fmla="*/ 0 60000 65536"/>
                  <a:gd name="T11" fmla="*/ 0 60000 65536"/>
                  <a:gd name="T12" fmla="*/ 0 60000 65536"/>
                  <a:gd name="T13" fmla="*/ 0 60000 65536"/>
                  <a:gd name="T14" fmla="*/ 0 60000 65536"/>
                  <a:gd name="T15" fmla="*/ 0 w 340"/>
                  <a:gd name="T16" fmla="*/ 0 h 601"/>
                  <a:gd name="T17" fmla="*/ 340 w 340"/>
                  <a:gd name="T18" fmla="*/ 601 h 601"/>
                </a:gdLst>
                <a:ahLst/>
                <a:cxnLst>
                  <a:cxn ang="T10">
                    <a:pos x="T0" y="T1"/>
                  </a:cxn>
                  <a:cxn ang="T11">
                    <a:pos x="T2" y="T3"/>
                  </a:cxn>
                  <a:cxn ang="T12">
                    <a:pos x="T4" y="T5"/>
                  </a:cxn>
                  <a:cxn ang="T13">
                    <a:pos x="T6" y="T7"/>
                  </a:cxn>
                  <a:cxn ang="T14">
                    <a:pos x="T8" y="T9"/>
                  </a:cxn>
                </a:cxnLst>
                <a:rect l="T15" t="T16" r="T17" b="T18"/>
                <a:pathLst>
                  <a:path w="340" h="601">
                    <a:moveTo>
                      <a:pt x="339" y="108"/>
                    </a:moveTo>
                    <a:lnTo>
                      <a:pt x="338" y="600"/>
                    </a:lnTo>
                    <a:lnTo>
                      <a:pt x="4" y="465"/>
                    </a:lnTo>
                    <a:lnTo>
                      <a:pt x="0" y="0"/>
                    </a:lnTo>
                    <a:lnTo>
                      <a:pt x="339" y="108"/>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367" name="Line 375">
                <a:extLst>
                  <a:ext uri="{FF2B5EF4-FFF2-40B4-BE49-F238E27FC236}">
                    <a16:creationId xmlns:a16="http://schemas.microsoft.com/office/drawing/2014/main" id="{D972CAB7-7B94-B347-BD15-F61FDCE9E919}"/>
                  </a:ext>
                </a:extLst>
              </p:cNvPr>
              <p:cNvSpPr>
                <a:spLocks noChangeShapeType="1"/>
              </p:cNvSpPr>
              <p:nvPr/>
            </p:nvSpPr>
            <p:spPr bwMode="auto">
              <a:xfrm flipH="1" flipV="1">
                <a:off x="3070" y="3192"/>
                <a:ext cx="4" cy="4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68" name="Line 376">
                <a:extLst>
                  <a:ext uri="{FF2B5EF4-FFF2-40B4-BE49-F238E27FC236}">
                    <a16:creationId xmlns:a16="http://schemas.microsoft.com/office/drawing/2014/main" id="{BEA55B73-D5D0-8D4B-A2B7-41FCFAE2F048}"/>
                  </a:ext>
                </a:extLst>
              </p:cNvPr>
              <p:cNvSpPr>
                <a:spLocks noChangeShapeType="1"/>
              </p:cNvSpPr>
              <p:nvPr/>
            </p:nvSpPr>
            <p:spPr bwMode="auto">
              <a:xfrm flipH="1" flipV="1">
                <a:off x="3134" y="3214"/>
                <a:ext cx="4" cy="46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69" name="Line 377">
                <a:extLst>
                  <a:ext uri="{FF2B5EF4-FFF2-40B4-BE49-F238E27FC236}">
                    <a16:creationId xmlns:a16="http://schemas.microsoft.com/office/drawing/2014/main" id="{0C20AA34-21B9-CF4C-8AE2-201C12483ABE}"/>
                  </a:ext>
                </a:extLst>
              </p:cNvPr>
              <p:cNvSpPr>
                <a:spLocks noChangeShapeType="1"/>
              </p:cNvSpPr>
              <p:nvPr/>
            </p:nvSpPr>
            <p:spPr bwMode="auto">
              <a:xfrm flipH="1" flipV="1">
                <a:off x="3201" y="3236"/>
                <a:ext cx="1" cy="47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0" name="Line 378">
                <a:extLst>
                  <a:ext uri="{FF2B5EF4-FFF2-40B4-BE49-F238E27FC236}">
                    <a16:creationId xmlns:a16="http://schemas.microsoft.com/office/drawing/2014/main" id="{31D0DEA0-C959-334B-890B-7A6DD66DCBD4}"/>
                  </a:ext>
                </a:extLst>
              </p:cNvPr>
              <p:cNvSpPr>
                <a:spLocks noChangeShapeType="1"/>
              </p:cNvSpPr>
              <p:nvPr/>
            </p:nvSpPr>
            <p:spPr bwMode="auto">
              <a:xfrm flipH="1" flipV="1">
                <a:off x="3267" y="3256"/>
                <a:ext cx="3" cy="4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1" name="Line 379">
                <a:extLst>
                  <a:ext uri="{FF2B5EF4-FFF2-40B4-BE49-F238E27FC236}">
                    <a16:creationId xmlns:a16="http://schemas.microsoft.com/office/drawing/2014/main" id="{B51AF3AE-7E86-B048-A1E6-96D4F6FFB3EB}"/>
                  </a:ext>
                </a:extLst>
              </p:cNvPr>
              <p:cNvSpPr>
                <a:spLocks noChangeShapeType="1"/>
              </p:cNvSpPr>
              <p:nvPr/>
            </p:nvSpPr>
            <p:spPr bwMode="auto">
              <a:xfrm flipV="1">
                <a:off x="3338" y="3278"/>
                <a:ext cx="0" cy="48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2" name="Line 380">
                <a:extLst>
                  <a:ext uri="{FF2B5EF4-FFF2-40B4-BE49-F238E27FC236}">
                    <a16:creationId xmlns:a16="http://schemas.microsoft.com/office/drawing/2014/main" id="{9DC107C1-1330-F443-9EDE-A489EC603120}"/>
                  </a:ext>
                </a:extLst>
              </p:cNvPr>
              <p:cNvSpPr>
                <a:spLocks noChangeShapeType="1"/>
              </p:cNvSpPr>
              <p:nvPr/>
            </p:nvSpPr>
            <p:spPr bwMode="auto">
              <a:xfrm flipV="1">
                <a:off x="3408" y="3301"/>
                <a:ext cx="1" cy="49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3" name="Line 381">
                <a:extLst>
                  <a:ext uri="{FF2B5EF4-FFF2-40B4-BE49-F238E27FC236}">
                    <a16:creationId xmlns:a16="http://schemas.microsoft.com/office/drawing/2014/main" id="{18033732-0087-2F44-9C7F-C5556A843F36}"/>
                  </a:ext>
                </a:extLst>
              </p:cNvPr>
              <p:cNvSpPr>
                <a:spLocks noChangeShapeType="1"/>
              </p:cNvSpPr>
              <p:nvPr/>
            </p:nvSpPr>
            <p:spPr bwMode="auto">
              <a:xfrm>
                <a:off x="3074" y="3657"/>
                <a:ext cx="334" cy="13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4" name="Line 382">
                <a:extLst>
                  <a:ext uri="{FF2B5EF4-FFF2-40B4-BE49-F238E27FC236}">
                    <a16:creationId xmlns:a16="http://schemas.microsoft.com/office/drawing/2014/main" id="{7BCBBFAB-9E18-F448-888F-AED38D77BCC9}"/>
                  </a:ext>
                </a:extLst>
              </p:cNvPr>
              <p:cNvSpPr>
                <a:spLocks noChangeShapeType="1"/>
              </p:cNvSpPr>
              <p:nvPr/>
            </p:nvSpPr>
            <p:spPr bwMode="auto">
              <a:xfrm>
                <a:off x="3073" y="3566"/>
                <a:ext cx="335" cy="12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5" name="Line 383">
                <a:extLst>
                  <a:ext uri="{FF2B5EF4-FFF2-40B4-BE49-F238E27FC236}">
                    <a16:creationId xmlns:a16="http://schemas.microsoft.com/office/drawing/2014/main" id="{3FA74D2B-FBA2-FD4D-B228-F0E7A87FA738}"/>
                  </a:ext>
                </a:extLst>
              </p:cNvPr>
              <p:cNvSpPr>
                <a:spLocks noChangeShapeType="1"/>
              </p:cNvSpPr>
              <p:nvPr/>
            </p:nvSpPr>
            <p:spPr bwMode="auto">
              <a:xfrm>
                <a:off x="3072" y="3474"/>
                <a:ext cx="335" cy="1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6" name="Line 384">
                <a:extLst>
                  <a:ext uri="{FF2B5EF4-FFF2-40B4-BE49-F238E27FC236}">
                    <a16:creationId xmlns:a16="http://schemas.microsoft.com/office/drawing/2014/main" id="{7C620F8D-33B6-5344-8179-7767F3A59DB5}"/>
                  </a:ext>
                </a:extLst>
              </p:cNvPr>
              <p:cNvSpPr>
                <a:spLocks noChangeShapeType="1"/>
              </p:cNvSpPr>
              <p:nvPr/>
            </p:nvSpPr>
            <p:spPr bwMode="auto">
              <a:xfrm>
                <a:off x="3070" y="3380"/>
                <a:ext cx="339" cy="12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7" name="Line 385">
                <a:extLst>
                  <a:ext uri="{FF2B5EF4-FFF2-40B4-BE49-F238E27FC236}">
                    <a16:creationId xmlns:a16="http://schemas.microsoft.com/office/drawing/2014/main" id="{7B3A3CD8-C44C-DE44-89D3-8AB0C9B11DCA}"/>
                  </a:ext>
                </a:extLst>
              </p:cNvPr>
              <p:cNvSpPr>
                <a:spLocks noChangeShapeType="1"/>
              </p:cNvSpPr>
              <p:nvPr/>
            </p:nvSpPr>
            <p:spPr bwMode="auto">
              <a:xfrm>
                <a:off x="3070" y="3288"/>
                <a:ext cx="338" cy="1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8" name="Line 386">
                <a:extLst>
                  <a:ext uri="{FF2B5EF4-FFF2-40B4-BE49-F238E27FC236}">
                    <a16:creationId xmlns:a16="http://schemas.microsoft.com/office/drawing/2014/main" id="{FC1FBD1C-60A4-774E-8A64-013DC26CC70E}"/>
                  </a:ext>
                </a:extLst>
              </p:cNvPr>
              <p:cNvSpPr>
                <a:spLocks noChangeShapeType="1"/>
              </p:cNvSpPr>
              <p:nvPr/>
            </p:nvSpPr>
            <p:spPr bwMode="auto">
              <a:xfrm>
                <a:off x="3069" y="3192"/>
                <a:ext cx="339" cy="10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79" name="Line 387">
                <a:extLst>
                  <a:ext uri="{FF2B5EF4-FFF2-40B4-BE49-F238E27FC236}">
                    <a16:creationId xmlns:a16="http://schemas.microsoft.com/office/drawing/2014/main" id="{5B811973-9581-6E42-8121-D8533F917DE0}"/>
                  </a:ext>
                </a:extLst>
              </p:cNvPr>
              <p:cNvSpPr>
                <a:spLocks noChangeShapeType="1"/>
              </p:cNvSpPr>
              <p:nvPr/>
            </p:nvSpPr>
            <p:spPr bwMode="auto">
              <a:xfrm flipH="1">
                <a:off x="2942" y="3657"/>
                <a:ext cx="131"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 name="Line 388">
                <a:extLst>
                  <a:ext uri="{FF2B5EF4-FFF2-40B4-BE49-F238E27FC236}">
                    <a16:creationId xmlns:a16="http://schemas.microsoft.com/office/drawing/2014/main" id="{5CB0CF4E-0D49-1C49-A8D8-B7B7571355F7}"/>
                  </a:ext>
                </a:extLst>
              </p:cNvPr>
              <p:cNvSpPr>
                <a:spLocks noChangeShapeType="1"/>
              </p:cNvSpPr>
              <p:nvPr/>
            </p:nvSpPr>
            <p:spPr bwMode="auto">
              <a:xfrm flipH="1">
                <a:off x="3004" y="3683"/>
                <a:ext cx="133"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1" name="Line 389">
                <a:extLst>
                  <a:ext uri="{FF2B5EF4-FFF2-40B4-BE49-F238E27FC236}">
                    <a16:creationId xmlns:a16="http://schemas.microsoft.com/office/drawing/2014/main" id="{9CE30455-5A61-1045-BEE9-A4B78C672B18}"/>
                  </a:ext>
                </a:extLst>
              </p:cNvPr>
              <p:cNvSpPr>
                <a:spLocks noChangeShapeType="1"/>
              </p:cNvSpPr>
              <p:nvPr/>
            </p:nvSpPr>
            <p:spPr bwMode="auto">
              <a:xfrm flipH="1">
                <a:off x="3070" y="3709"/>
                <a:ext cx="132" cy="3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2" name="Line 390">
                <a:extLst>
                  <a:ext uri="{FF2B5EF4-FFF2-40B4-BE49-F238E27FC236}">
                    <a16:creationId xmlns:a16="http://schemas.microsoft.com/office/drawing/2014/main" id="{F8D17030-77E3-D544-B785-6AD9A360514E}"/>
                  </a:ext>
                </a:extLst>
              </p:cNvPr>
              <p:cNvSpPr>
                <a:spLocks noChangeShapeType="1"/>
              </p:cNvSpPr>
              <p:nvPr/>
            </p:nvSpPr>
            <p:spPr bwMode="auto">
              <a:xfrm flipH="1">
                <a:off x="3134" y="3735"/>
                <a:ext cx="135" cy="3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3" name="Line 391">
                <a:extLst>
                  <a:ext uri="{FF2B5EF4-FFF2-40B4-BE49-F238E27FC236}">
                    <a16:creationId xmlns:a16="http://schemas.microsoft.com/office/drawing/2014/main" id="{F1570A10-810B-6A47-8C37-C0C1115AFB6C}"/>
                  </a:ext>
                </a:extLst>
              </p:cNvPr>
              <p:cNvSpPr>
                <a:spLocks noChangeShapeType="1"/>
              </p:cNvSpPr>
              <p:nvPr/>
            </p:nvSpPr>
            <p:spPr bwMode="auto">
              <a:xfrm flipH="1">
                <a:off x="3202" y="3764"/>
                <a:ext cx="135" cy="3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4" name="Line 392">
                <a:extLst>
                  <a:ext uri="{FF2B5EF4-FFF2-40B4-BE49-F238E27FC236}">
                    <a16:creationId xmlns:a16="http://schemas.microsoft.com/office/drawing/2014/main" id="{41419AAC-092A-4846-9F07-4E4D380C6490}"/>
                  </a:ext>
                </a:extLst>
              </p:cNvPr>
              <p:cNvSpPr>
                <a:spLocks noChangeShapeType="1"/>
              </p:cNvSpPr>
              <p:nvPr/>
            </p:nvSpPr>
            <p:spPr bwMode="auto">
              <a:xfrm flipH="1">
                <a:off x="3272" y="3792"/>
                <a:ext cx="136" cy="3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5" name="Line 393">
                <a:extLst>
                  <a:ext uri="{FF2B5EF4-FFF2-40B4-BE49-F238E27FC236}">
                    <a16:creationId xmlns:a16="http://schemas.microsoft.com/office/drawing/2014/main" id="{D97E36F3-F370-3342-A84E-D554C41F600B}"/>
                  </a:ext>
                </a:extLst>
              </p:cNvPr>
              <p:cNvSpPr>
                <a:spLocks noChangeShapeType="1"/>
              </p:cNvSpPr>
              <p:nvPr/>
            </p:nvSpPr>
            <p:spPr bwMode="auto">
              <a:xfrm flipH="1">
                <a:off x="2942" y="3657"/>
                <a:ext cx="131" cy="3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6" name="Line 394">
                <a:extLst>
                  <a:ext uri="{FF2B5EF4-FFF2-40B4-BE49-F238E27FC236}">
                    <a16:creationId xmlns:a16="http://schemas.microsoft.com/office/drawing/2014/main" id="{63DB388C-8B74-9448-89B0-74B099F2DE62}"/>
                  </a:ext>
                </a:extLst>
              </p:cNvPr>
              <p:cNvSpPr>
                <a:spLocks noChangeShapeType="1"/>
              </p:cNvSpPr>
              <p:nvPr/>
            </p:nvSpPr>
            <p:spPr bwMode="auto">
              <a:xfrm flipH="1">
                <a:off x="2941" y="3566"/>
                <a:ext cx="131" cy="2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7" name="Line 395">
                <a:extLst>
                  <a:ext uri="{FF2B5EF4-FFF2-40B4-BE49-F238E27FC236}">
                    <a16:creationId xmlns:a16="http://schemas.microsoft.com/office/drawing/2014/main" id="{E0FC1684-CD69-3D41-8A4C-56531E71E8AA}"/>
                  </a:ext>
                </a:extLst>
              </p:cNvPr>
              <p:cNvSpPr>
                <a:spLocks noChangeShapeType="1"/>
              </p:cNvSpPr>
              <p:nvPr/>
            </p:nvSpPr>
            <p:spPr bwMode="auto">
              <a:xfrm flipH="1">
                <a:off x="2940" y="3474"/>
                <a:ext cx="131" cy="2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8" name="Line 396">
                <a:extLst>
                  <a:ext uri="{FF2B5EF4-FFF2-40B4-BE49-F238E27FC236}">
                    <a16:creationId xmlns:a16="http://schemas.microsoft.com/office/drawing/2014/main" id="{E780E028-6114-A244-9336-60E929D2FD8E}"/>
                  </a:ext>
                </a:extLst>
              </p:cNvPr>
              <p:cNvSpPr>
                <a:spLocks noChangeShapeType="1"/>
              </p:cNvSpPr>
              <p:nvPr/>
            </p:nvSpPr>
            <p:spPr bwMode="auto">
              <a:xfrm flipH="1">
                <a:off x="2938" y="3381"/>
                <a:ext cx="132" cy="2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9" name="Line 397">
                <a:extLst>
                  <a:ext uri="{FF2B5EF4-FFF2-40B4-BE49-F238E27FC236}">
                    <a16:creationId xmlns:a16="http://schemas.microsoft.com/office/drawing/2014/main" id="{594BBED1-B9F5-A446-8EE6-3F674AB02514}"/>
                  </a:ext>
                </a:extLst>
              </p:cNvPr>
              <p:cNvSpPr>
                <a:spLocks noChangeShapeType="1"/>
              </p:cNvSpPr>
              <p:nvPr/>
            </p:nvSpPr>
            <p:spPr bwMode="auto">
              <a:xfrm flipH="1">
                <a:off x="2936" y="3288"/>
                <a:ext cx="133"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0" name="Line 398">
                <a:extLst>
                  <a:ext uri="{FF2B5EF4-FFF2-40B4-BE49-F238E27FC236}">
                    <a16:creationId xmlns:a16="http://schemas.microsoft.com/office/drawing/2014/main" id="{664E5A4E-6362-E645-888D-142A8BFF1EEA}"/>
                  </a:ext>
                </a:extLst>
              </p:cNvPr>
              <p:cNvSpPr>
                <a:spLocks noChangeShapeType="1"/>
              </p:cNvSpPr>
              <p:nvPr/>
            </p:nvSpPr>
            <p:spPr bwMode="auto">
              <a:xfrm flipH="1">
                <a:off x="2936" y="3192"/>
                <a:ext cx="134"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1" name="Line 399">
                <a:extLst>
                  <a:ext uri="{FF2B5EF4-FFF2-40B4-BE49-F238E27FC236}">
                    <a16:creationId xmlns:a16="http://schemas.microsoft.com/office/drawing/2014/main" id="{0B1E0138-C3E8-9B46-9F7D-8743E99DB8FD}"/>
                  </a:ext>
                </a:extLst>
              </p:cNvPr>
              <p:cNvSpPr>
                <a:spLocks noChangeShapeType="1"/>
              </p:cNvSpPr>
              <p:nvPr/>
            </p:nvSpPr>
            <p:spPr bwMode="auto">
              <a:xfrm flipH="1" flipV="1">
                <a:off x="3074" y="3657"/>
                <a:ext cx="334" cy="13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2" name="Line 400">
                <a:extLst>
                  <a:ext uri="{FF2B5EF4-FFF2-40B4-BE49-F238E27FC236}">
                    <a16:creationId xmlns:a16="http://schemas.microsoft.com/office/drawing/2014/main" id="{69F70092-C6B3-434B-97AE-08D81E2074BC}"/>
                  </a:ext>
                </a:extLst>
              </p:cNvPr>
              <p:cNvSpPr>
                <a:spLocks noChangeShapeType="1"/>
              </p:cNvSpPr>
              <p:nvPr/>
            </p:nvSpPr>
            <p:spPr bwMode="auto">
              <a:xfrm flipH="1" flipV="1">
                <a:off x="3070" y="3192"/>
                <a:ext cx="4" cy="4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3" name="Line 401">
                <a:extLst>
                  <a:ext uri="{FF2B5EF4-FFF2-40B4-BE49-F238E27FC236}">
                    <a16:creationId xmlns:a16="http://schemas.microsoft.com/office/drawing/2014/main" id="{29CFECD3-0515-BF4F-8854-77AD17D324A6}"/>
                  </a:ext>
                </a:extLst>
              </p:cNvPr>
              <p:cNvSpPr>
                <a:spLocks noChangeShapeType="1"/>
              </p:cNvSpPr>
              <p:nvPr/>
            </p:nvSpPr>
            <p:spPr bwMode="auto">
              <a:xfrm flipH="1" flipV="1">
                <a:off x="3010" y="3673"/>
                <a:ext cx="330" cy="13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4" name="Line 402">
                <a:extLst>
                  <a:ext uri="{FF2B5EF4-FFF2-40B4-BE49-F238E27FC236}">
                    <a16:creationId xmlns:a16="http://schemas.microsoft.com/office/drawing/2014/main" id="{82F4A6B1-8CB4-614B-A7F2-2C6ECF12F471}"/>
                  </a:ext>
                </a:extLst>
              </p:cNvPr>
              <p:cNvSpPr>
                <a:spLocks noChangeShapeType="1"/>
              </p:cNvSpPr>
              <p:nvPr/>
            </p:nvSpPr>
            <p:spPr bwMode="auto">
              <a:xfrm flipH="1" flipV="1">
                <a:off x="3002" y="3205"/>
                <a:ext cx="8" cy="46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5" name="Line 403">
                <a:extLst>
                  <a:ext uri="{FF2B5EF4-FFF2-40B4-BE49-F238E27FC236}">
                    <a16:creationId xmlns:a16="http://schemas.microsoft.com/office/drawing/2014/main" id="{1364D07D-24B9-034D-8ECB-39E52C066F7E}"/>
                  </a:ext>
                </a:extLst>
              </p:cNvPr>
              <p:cNvSpPr>
                <a:spLocks noChangeShapeType="1"/>
              </p:cNvSpPr>
              <p:nvPr/>
            </p:nvSpPr>
            <p:spPr bwMode="auto">
              <a:xfrm flipH="1" flipV="1">
                <a:off x="2943" y="3687"/>
                <a:ext cx="329" cy="1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6" name="Line 404">
                <a:extLst>
                  <a:ext uri="{FF2B5EF4-FFF2-40B4-BE49-F238E27FC236}">
                    <a16:creationId xmlns:a16="http://schemas.microsoft.com/office/drawing/2014/main" id="{4272DD55-63B4-8B4D-BDA1-9EE22795D25D}"/>
                  </a:ext>
                </a:extLst>
              </p:cNvPr>
              <p:cNvSpPr>
                <a:spLocks noChangeShapeType="1"/>
              </p:cNvSpPr>
              <p:nvPr/>
            </p:nvSpPr>
            <p:spPr bwMode="auto">
              <a:xfrm flipH="1" flipV="1">
                <a:off x="2936" y="3217"/>
                <a:ext cx="7" cy="47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7" name="Freeform 405">
                <a:extLst>
                  <a:ext uri="{FF2B5EF4-FFF2-40B4-BE49-F238E27FC236}">
                    <a16:creationId xmlns:a16="http://schemas.microsoft.com/office/drawing/2014/main" id="{6FD284D2-3373-7845-B768-727F46F77B1C}"/>
                  </a:ext>
                </a:extLst>
              </p:cNvPr>
              <p:cNvSpPr>
                <a:spLocks/>
              </p:cNvSpPr>
              <p:nvPr/>
            </p:nvSpPr>
            <p:spPr bwMode="auto">
              <a:xfrm>
                <a:off x="3069" y="3192"/>
                <a:ext cx="340" cy="601"/>
              </a:xfrm>
              <a:custGeom>
                <a:avLst/>
                <a:gdLst>
                  <a:gd name="T0" fmla="*/ 339 w 340"/>
                  <a:gd name="T1" fmla="*/ 108 h 601"/>
                  <a:gd name="T2" fmla="*/ 338 w 340"/>
                  <a:gd name="T3" fmla="*/ 600 h 601"/>
                  <a:gd name="T4" fmla="*/ 4 w 340"/>
                  <a:gd name="T5" fmla="*/ 465 h 601"/>
                  <a:gd name="T6" fmla="*/ 0 w 340"/>
                  <a:gd name="T7" fmla="*/ 0 h 601"/>
                  <a:gd name="T8" fmla="*/ 339 w 340"/>
                  <a:gd name="T9" fmla="*/ 108 h 601"/>
                  <a:gd name="T10" fmla="*/ 0 60000 65536"/>
                  <a:gd name="T11" fmla="*/ 0 60000 65536"/>
                  <a:gd name="T12" fmla="*/ 0 60000 65536"/>
                  <a:gd name="T13" fmla="*/ 0 60000 65536"/>
                  <a:gd name="T14" fmla="*/ 0 60000 65536"/>
                  <a:gd name="T15" fmla="*/ 0 w 340"/>
                  <a:gd name="T16" fmla="*/ 0 h 601"/>
                  <a:gd name="T17" fmla="*/ 340 w 340"/>
                  <a:gd name="T18" fmla="*/ 601 h 601"/>
                </a:gdLst>
                <a:ahLst/>
                <a:cxnLst>
                  <a:cxn ang="T10">
                    <a:pos x="T0" y="T1"/>
                  </a:cxn>
                  <a:cxn ang="T11">
                    <a:pos x="T2" y="T3"/>
                  </a:cxn>
                  <a:cxn ang="T12">
                    <a:pos x="T4" y="T5"/>
                  </a:cxn>
                  <a:cxn ang="T13">
                    <a:pos x="T6" y="T7"/>
                  </a:cxn>
                  <a:cxn ang="T14">
                    <a:pos x="T8" y="T9"/>
                  </a:cxn>
                </a:cxnLst>
                <a:rect l="T15" t="T16" r="T17" b="T18"/>
                <a:pathLst>
                  <a:path w="340" h="601">
                    <a:moveTo>
                      <a:pt x="339" y="108"/>
                    </a:moveTo>
                    <a:lnTo>
                      <a:pt x="338" y="600"/>
                    </a:lnTo>
                    <a:lnTo>
                      <a:pt x="4" y="465"/>
                    </a:lnTo>
                    <a:lnTo>
                      <a:pt x="0" y="0"/>
                    </a:lnTo>
                    <a:lnTo>
                      <a:pt x="339" y="10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8" name="Line 406">
                <a:extLst>
                  <a:ext uri="{FF2B5EF4-FFF2-40B4-BE49-F238E27FC236}">
                    <a16:creationId xmlns:a16="http://schemas.microsoft.com/office/drawing/2014/main" id="{F1C13D47-7F9F-8244-94C0-122C04B71173}"/>
                  </a:ext>
                </a:extLst>
              </p:cNvPr>
              <p:cNvSpPr>
                <a:spLocks noChangeShapeType="1"/>
              </p:cNvSpPr>
              <p:nvPr/>
            </p:nvSpPr>
            <p:spPr bwMode="auto">
              <a:xfrm>
                <a:off x="3069" y="3192"/>
                <a:ext cx="339" cy="10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99" name="Line 407">
                <a:extLst>
                  <a:ext uri="{FF2B5EF4-FFF2-40B4-BE49-F238E27FC236}">
                    <a16:creationId xmlns:a16="http://schemas.microsoft.com/office/drawing/2014/main" id="{4BF1B02D-AF55-D34E-91F5-FBC31A2C6AE7}"/>
                  </a:ext>
                </a:extLst>
              </p:cNvPr>
              <p:cNvSpPr>
                <a:spLocks noChangeShapeType="1"/>
              </p:cNvSpPr>
              <p:nvPr/>
            </p:nvSpPr>
            <p:spPr bwMode="auto">
              <a:xfrm flipV="1">
                <a:off x="3408" y="3301"/>
                <a:ext cx="1" cy="49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00" name="Freeform 408">
                <a:extLst>
                  <a:ext uri="{FF2B5EF4-FFF2-40B4-BE49-F238E27FC236}">
                    <a16:creationId xmlns:a16="http://schemas.microsoft.com/office/drawing/2014/main" id="{B5026BD4-BFD4-0B42-9165-9601BAF2C8F3}"/>
                  </a:ext>
                </a:extLst>
              </p:cNvPr>
              <p:cNvSpPr>
                <a:spLocks/>
              </p:cNvSpPr>
              <p:nvPr/>
            </p:nvSpPr>
            <p:spPr bwMode="auto">
              <a:xfrm>
                <a:off x="3030" y="3503"/>
                <a:ext cx="91" cy="25"/>
              </a:xfrm>
              <a:custGeom>
                <a:avLst/>
                <a:gdLst>
                  <a:gd name="T0" fmla="*/ 57 w 91"/>
                  <a:gd name="T1" fmla="*/ 0 h 25"/>
                  <a:gd name="T2" fmla="*/ 0 w 91"/>
                  <a:gd name="T3" fmla="*/ 12 h 25"/>
                  <a:gd name="T4" fmla="*/ 33 w 91"/>
                  <a:gd name="T5" fmla="*/ 24 h 25"/>
                  <a:gd name="T6" fmla="*/ 90 w 91"/>
                  <a:gd name="T7" fmla="*/ 12 h 25"/>
                  <a:gd name="T8" fmla="*/ 57 w 91"/>
                  <a:gd name="T9" fmla="*/ 0 h 25"/>
                  <a:gd name="T10" fmla="*/ 0 60000 65536"/>
                  <a:gd name="T11" fmla="*/ 0 60000 65536"/>
                  <a:gd name="T12" fmla="*/ 0 60000 65536"/>
                  <a:gd name="T13" fmla="*/ 0 60000 65536"/>
                  <a:gd name="T14" fmla="*/ 0 60000 65536"/>
                  <a:gd name="T15" fmla="*/ 0 w 91"/>
                  <a:gd name="T16" fmla="*/ 0 h 25"/>
                  <a:gd name="T17" fmla="*/ 91 w 91"/>
                  <a:gd name="T18" fmla="*/ 25 h 25"/>
                </a:gdLst>
                <a:ahLst/>
                <a:cxnLst>
                  <a:cxn ang="T10">
                    <a:pos x="T0" y="T1"/>
                  </a:cxn>
                  <a:cxn ang="T11">
                    <a:pos x="T2" y="T3"/>
                  </a:cxn>
                  <a:cxn ang="T12">
                    <a:pos x="T4" y="T5"/>
                  </a:cxn>
                  <a:cxn ang="T13">
                    <a:pos x="T6" y="T7"/>
                  </a:cxn>
                  <a:cxn ang="T14">
                    <a:pos x="T8" y="T9"/>
                  </a:cxn>
                </a:cxnLst>
                <a:rect l="T15" t="T16" r="T17" b="T18"/>
                <a:pathLst>
                  <a:path w="91" h="25">
                    <a:moveTo>
                      <a:pt x="57" y="0"/>
                    </a:moveTo>
                    <a:lnTo>
                      <a:pt x="0" y="12"/>
                    </a:lnTo>
                    <a:lnTo>
                      <a:pt x="33" y="24"/>
                    </a:lnTo>
                    <a:lnTo>
                      <a:pt x="90" y="12"/>
                    </a:lnTo>
                    <a:lnTo>
                      <a:pt x="57" y="0"/>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01" name="Freeform 409">
                <a:extLst>
                  <a:ext uri="{FF2B5EF4-FFF2-40B4-BE49-F238E27FC236}">
                    <a16:creationId xmlns:a16="http://schemas.microsoft.com/office/drawing/2014/main" id="{940E6363-4827-9C4F-9137-0ED6C75FF0B8}"/>
                  </a:ext>
                </a:extLst>
              </p:cNvPr>
              <p:cNvSpPr>
                <a:spLocks/>
              </p:cNvSpPr>
              <p:nvPr/>
            </p:nvSpPr>
            <p:spPr bwMode="auto">
              <a:xfrm>
                <a:off x="3030" y="3503"/>
                <a:ext cx="91" cy="25"/>
              </a:xfrm>
              <a:custGeom>
                <a:avLst/>
                <a:gdLst>
                  <a:gd name="T0" fmla="*/ 57 w 91"/>
                  <a:gd name="T1" fmla="*/ 0 h 25"/>
                  <a:gd name="T2" fmla="*/ 0 w 91"/>
                  <a:gd name="T3" fmla="*/ 12 h 25"/>
                  <a:gd name="T4" fmla="*/ 33 w 91"/>
                  <a:gd name="T5" fmla="*/ 24 h 25"/>
                  <a:gd name="T6" fmla="*/ 90 w 91"/>
                  <a:gd name="T7" fmla="*/ 12 h 25"/>
                  <a:gd name="T8" fmla="*/ 57 w 91"/>
                  <a:gd name="T9" fmla="*/ 0 h 25"/>
                  <a:gd name="T10" fmla="*/ 0 60000 65536"/>
                  <a:gd name="T11" fmla="*/ 0 60000 65536"/>
                  <a:gd name="T12" fmla="*/ 0 60000 65536"/>
                  <a:gd name="T13" fmla="*/ 0 60000 65536"/>
                  <a:gd name="T14" fmla="*/ 0 60000 65536"/>
                  <a:gd name="T15" fmla="*/ 0 w 91"/>
                  <a:gd name="T16" fmla="*/ 0 h 25"/>
                  <a:gd name="T17" fmla="*/ 91 w 91"/>
                  <a:gd name="T18" fmla="*/ 25 h 25"/>
                </a:gdLst>
                <a:ahLst/>
                <a:cxnLst>
                  <a:cxn ang="T10">
                    <a:pos x="T0" y="T1"/>
                  </a:cxn>
                  <a:cxn ang="T11">
                    <a:pos x="T2" y="T3"/>
                  </a:cxn>
                  <a:cxn ang="T12">
                    <a:pos x="T4" y="T5"/>
                  </a:cxn>
                  <a:cxn ang="T13">
                    <a:pos x="T6" y="T7"/>
                  </a:cxn>
                  <a:cxn ang="T14">
                    <a:pos x="T8" y="T9"/>
                  </a:cxn>
                </a:cxnLst>
                <a:rect l="T15" t="T16" r="T17" b="T18"/>
                <a:pathLst>
                  <a:path w="91" h="25">
                    <a:moveTo>
                      <a:pt x="57" y="0"/>
                    </a:moveTo>
                    <a:lnTo>
                      <a:pt x="0" y="12"/>
                    </a:lnTo>
                    <a:lnTo>
                      <a:pt x="33" y="24"/>
                    </a:lnTo>
                    <a:lnTo>
                      <a:pt x="90" y="12"/>
                    </a:lnTo>
                    <a:lnTo>
                      <a:pt x="5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02" name="Freeform 410">
                <a:extLst>
                  <a:ext uri="{FF2B5EF4-FFF2-40B4-BE49-F238E27FC236}">
                    <a16:creationId xmlns:a16="http://schemas.microsoft.com/office/drawing/2014/main" id="{747129B9-5E91-C249-BFFB-151FEB331679}"/>
                  </a:ext>
                </a:extLst>
              </p:cNvPr>
              <p:cNvSpPr>
                <a:spLocks/>
              </p:cNvSpPr>
              <p:nvPr/>
            </p:nvSpPr>
            <p:spPr bwMode="auto">
              <a:xfrm>
                <a:off x="3127" y="3526"/>
                <a:ext cx="60" cy="20"/>
              </a:xfrm>
              <a:custGeom>
                <a:avLst/>
                <a:gdLst>
                  <a:gd name="T0" fmla="*/ 25 w 60"/>
                  <a:gd name="T1" fmla="*/ 0 h 20"/>
                  <a:gd name="T2" fmla="*/ 0 w 60"/>
                  <a:gd name="T3" fmla="*/ 5 h 20"/>
                  <a:gd name="T4" fmla="*/ 33 w 60"/>
                  <a:gd name="T5" fmla="*/ 19 h 20"/>
                  <a:gd name="T6" fmla="*/ 59 w 60"/>
                  <a:gd name="T7" fmla="*/ 13 h 20"/>
                  <a:gd name="T8" fmla="*/ 25 w 60"/>
                  <a:gd name="T9" fmla="*/ 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25" y="0"/>
                    </a:moveTo>
                    <a:lnTo>
                      <a:pt x="0" y="5"/>
                    </a:lnTo>
                    <a:lnTo>
                      <a:pt x="33" y="19"/>
                    </a:lnTo>
                    <a:lnTo>
                      <a:pt x="59" y="13"/>
                    </a:lnTo>
                    <a:lnTo>
                      <a:pt x="25" y="0"/>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03" name="Freeform 411">
                <a:extLst>
                  <a:ext uri="{FF2B5EF4-FFF2-40B4-BE49-F238E27FC236}">
                    <a16:creationId xmlns:a16="http://schemas.microsoft.com/office/drawing/2014/main" id="{90D00E53-F06B-3642-AD45-A2D8174093FF}"/>
                  </a:ext>
                </a:extLst>
              </p:cNvPr>
              <p:cNvSpPr>
                <a:spLocks/>
              </p:cNvSpPr>
              <p:nvPr/>
            </p:nvSpPr>
            <p:spPr bwMode="auto">
              <a:xfrm>
                <a:off x="3127" y="3526"/>
                <a:ext cx="60" cy="20"/>
              </a:xfrm>
              <a:custGeom>
                <a:avLst/>
                <a:gdLst>
                  <a:gd name="T0" fmla="*/ 25 w 60"/>
                  <a:gd name="T1" fmla="*/ 0 h 20"/>
                  <a:gd name="T2" fmla="*/ 0 w 60"/>
                  <a:gd name="T3" fmla="*/ 5 h 20"/>
                  <a:gd name="T4" fmla="*/ 33 w 60"/>
                  <a:gd name="T5" fmla="*/ 19 h 20"/>
                  <a:gd name="T6" fmla="*/ 59 w 60"/>
                  <a:gd name="T7" fmla="*/ 13 h 20"/>
                  <a:gd name="T8" fmla="*/ 25 w 60"/>
                  <a:gd name="T9" fmla="*/ 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25" y="0"/>
                    </a:moveTo>
                    <a:lnTo>
                      <a:pt x="0" y="5"/>
                    </a:lnTo>
                    <a:lnTo>
                      <a:pt x="33" y="19"/>
                    </a:lnTo>
                    <a:lnTo>
                      <a:pt x="59" y="13"/>
                    </a:lnTo>
                    <a:lnTo>
                      <a:pt x="2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04" name="Freeform 412">
                <a:extLst>
                  <a:ext uri="{FF2B5EF4-FFF2-40B4-BE49-F238E27FC236}">
                    <a16:creationId xmlns:a16="http://schemas.microsoft.com/office/drawing/2014/main" id="{0968A090-6E7A-614B-A7DE-196923768BB2}"/>
                  </a:ext>
                </a:extLst>
              </p:cNvPr>
              <p:cNvSpPr>
                <a:spLocks/>
              </p:cNvSpPr>
              <p:nvPr/>
            </p:nvSpPr>
            <p:spPr bwMode="auto">
              <a:xfrm>
                <a:off x="3161" y="3552"/>
                <a:ext cx="91" cy="26"/>
              </a:xfrm>
              <a:custGeom>
                <a:avLst/>
                <a:gdLst>
                  <a:gd name="T0" fmla="*/ 57 w 91"/>
                  <a:gd name="T1" fmla="*/ 0 h 26"/>
                  <a:gd name="T2" fmla="*/ 0 w 91"/>
                  <a:gd name="T3" fmla="*/ 11 h 26"/>
                  <a:gd name="T4" fmla="*/ 33 w 91"/>
                  <a:gd name="T5" fmla="*/ 25 h 26"/>
                  <a:gd name="T6" fmla="*/ 90 w 91"/>
                  <a:gd name="T7" fmla="*/ 10 h 26"/>
                  <a:gd name="T8" fmla="*/ 57 w 91"/>
                  <a:gd name="T9" fmla="*/ 0 h 26"/>
                  <a:gd name="T10" fmla="*/ 0 60000 65536"/>
                  <a:gd name="T11" fmla="*/ 0 60000 65536"/>
                  <a:gd name="T12" fmla="*/ 0 60000 65536"/>
                  <a:gd name="T13" fmla="*/ 0 60000 65536"/>
                  <a:gd name="T14" fmla="*/ 0 60000 65536"/>
                  <a:gd name="T15" fmla="*/ 0 w 91"/>
                  <a:gd name="T16" fmla="*/ 0 h 26"/>
                  <a:gd name="T17" fmla="*/ 91 w 91"/>
                  <a:gd name="T18" fmla="*/ 26 h 26"/>
                </a:gdLst>
                <a:ahLst/>
                <a:cxnLst>
                  <a:cxn ang="T10">
                    <a:pos x="T0" y="T1"/>
                  </a:cxn>
                  <a:cxn ang="T11">
                    <a:pos x="T2" y="T3"/>
                  </a:cxn>
                  <a:cxn ang="T12">
                    <a:pos x="T4" y="T5"/>
                  </a:cxn>
                  <a:cxn ang="T13">
                    <a:pos x="T6" y="T7"/>
                  </a:cxn>
                  <a:cxn ang="T14">
                    <a:pos x="T8" y="T9"/>
                  </a:cxn>
                </a:cxnLst>
                <a:rect l="T15" t="T16" r="T17" b="T18"/>
                <a:pathLst>
                  <a:path w="91" h="26">
                    <a:moveTo>
                      <a:pt x="57" y="0"/>
                    </a:moveTo>
                    <a:lnTo>
                      <a:pt x="0" y="11"/>
                    </a:lnTo>
                    <a:lnTo>
                      <a:pt x="33" y="25"/>
                    </a:lnTo>
                    <a:lnTo>
                      <a:pt x="90" y="10"/>
                    </a:lnTo>
                    <a:lnTo>
                      <a:pt x="57" y="0"/>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05" name="Freeform 413">
                <a:extLst>
                  <a:ext uri="{FF2B5EF4-FFF2-40B4-BE49-F238E27FC236}">
                    <a16:creationId xmlns:a16="http://schemas.microsoft.com/office/drawing/2014/main" id="{D807F5FC-8AEE-FA45-A904-4C482631AF92}"/>
                  </a:ext>
                </a:extLst>
              </p:cNvPr>
              <p:cNvSpPr>
                <a:spLocks/>
              </p:cNvSpPr>
              <p:nvPr/>
            </p:nvSpPr>
            <p:spPr bwMode="auto">
              <a:xfrm>
                <a:off x="3161" y="3552"/>
                <a:ext cx="91" cy="26"/>
              </a:xfrm>
              <a:custGeom>
                <a:avLst/>
                <a:gdLst>
                  <a:gd name="T0" fmla="*/ 57 w 91"/>
                  <a:gd name="T1" fmla="*/ 0 h 26"/>
                  <a:gd name="T2" fmla="*/ 0 w 91"/>
                  <a:gd name="T3" fmla="*/ 11 h 26"/>
                  <a:gd name="T4" fmla="*/ 33 w 91"/>
                  <a:gd name="T5" fmla="*/ 25 h 26"/>
                  <a:gd name="T6" fmla="*/ 90 w 91"/>
                  <a:gd name="T7" fmla="*/ 10 h 26"/>
                  <a:gd name="T8" fmla="*/ 57 w 91"/>
                  <a:gd name="T9" fmla="*/ 0 h 26"/>
                  <a:gd name="T10" fmla="*/ 0 60000 65536"/>
                  <a:gd name="T11" fmla="*/ 0 60000 65536"/>
                  <a:gd name="T12" fmla="*/ 0 60000 65536"/>
                  <a:gd name="T13" fmla="*/ 0 60000 65536"/>
                  <a:gd name="T14" fmla="*/ 0 60000 65536"/>
                  <a:gd name="T15" fmla="*/ 0 w 91"/>
                  <a:gd name="T16" fmla="*/ 0 h 26"/>
                  <a:gd name="T17" fmla="*/ 91 w 91"/>
                  <a:gd name="T18" fmla="*/ 26 h 26"/>
                </a:gdLst>
                <a:ahLst/>
                <a:cxnLst>
                  <a:cxn ang="T10">
                    <a:pos x="T0" y="T1"/>
                  </a:cxn>
                  <a:cxn ang="T11">
                    <a:pos x="T2" y="T3"/>
                  </a:cxn>
                  <a:cxn ang="T12">
                    <a:pos x="T4" y="T5"/>
                  </a:cxn>
                  <a:cxn ang="T13">
                    <a:pos x="T6" y="T7"/>
                  </a:cxn>
                  <a:cxn ang="T14">
                    <a:pos x="T8" y="T9"/>
                  </a:cxn>
                </a:cxnLst>
                <a:rect l="T15" t="T16" r="T17" b="T18"/>
                <a:pathLst>
                  <a:path w="91" h="26">
                    <a:moveTo>
                      <a:pt x="57" y="0"/>
                    </a:moveTo>
                    <a:lnTo>
                      <a:pt x="0" y="11"/>
                    </a:lnTo>
                    <a:lnTo>
                      <a:pt x="33" y="25"/>
                    </a:lnTo>
                    <a:lnTo>
                      <a:pt x="90" y="10"/>
                    </a:lnTo>
                    <a:lnTo>
                      <a:pt x="5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06" name="Freeform 414">
                <a:extLst>
                  <a:ext uri="{FF2B5EF4-FFF2-40B4-BE49-F238E27FC236}">
                    <a16:creationId xmlns:a16="http://schemas.microsoft.com/office/drawing/2014/main" id="{8EBCC604-EB71-0C4D-BAC1-7B07A0A22663}"/>
                  </a:ext>
                </a:extLst>
              </p:cNvPr>
              <p:cNvSpPr>
                <a:spLocks/>
              </p:cNvSpPr>
              <p:nvPr/>
            </p:nvSpPr>
            <p:spPr bwMode="auto">
              <a:xfrm>
                <a:off x="3235" y="3577"/>
                <a:ext cx="86" cy="25"/>
              </a:xfrm>
              <a:custGeom>
                <a:avLst/>
                <a:gdLst>
                  <a:gd name="T0" fmla="*/ 49 w 86"/>
                  <a:gd name="T1" fmla="*/ 0 h 25"/>
                  <a:gd name="T2" fmla="*/ 0 w 86"/>
                  <a:gd name="T3" fmla="*/ 10 h 25"/>
                  <a:gd name="T4" fmla="*/ 34 w 86"/>
                  <a:gd name="T5" fmla="*/ 24 h 25"/>
                  <a:gd name="T6" fmla="*/ 85 w 86"/>
                  <a:gd name="T7" fmla="*/ 12 h 25"/>
                  <a:gd name="T8" fmla="*/ 49 w 86"/>
                  <a:gd name="T9" fmla="*/ 0 h 25"/>
                  <a:gd name="T10" fmla="*/ 0 60000 65536"/>
                  <a:gd name="T11" fmla="*/ 0 60000 65536"/>
                  <a:gd name="T12" fmla="*/ 0 60000 65536"/>
                  <a:gd name="T13" fmla="*/ 0 60000 65536"/>
                  <a:gd name="T14" fmla="*/ 0 60000 65536"/>
                  <a:gd name="T15" fmla="*/ 0 w 86"/>
                  <a:gd name="T16" fmla="*/ 0 h 25"/>
                  <a:gd name="T17" fmla="*/ 86 w 86"/>
                  <a:gd name="T18" fmla="*/ 25 h 25"/>
                </a:gdLst>
                <a:ahLst/>
                <a:cxnLst>
                  <a:cxn ang="T10">
                    <a:pos x="T0" y="T1"/>
                  </a:cxn>
                  <a:cxn ang="T11">
                    <a:pos x="T2" y="T3"/>
                  </a:cxn>
                  <a:cxn ang="T12">
                    <a:pos x="T4" y="T5"/>
                  </a:cxn>
                  <a:cxn ang="T13">
                    <a:pos x="T6" y="T7"/>
                  </a:cxn>
                  <a:cxn ang="T14">
                    <a:pos x="T8" y="T9"/>
                  </a:cxn>
                </a:cxnLst>
                <a:rect l="T15" t="T16" r="T17" b="T18"/>
                <a:pathLst>
                  <a:path w="86" h="25">
                    <a:moveTo>
                      <a:pt x="49" y="0"/>
                    </a:moveTo>
                    <a:lnTo>
                      <a:pt x="0" y="10"/>
                    </a:lnTo>
                    <a:lnTo>
                      <a:pt x="34" y="24"/>
                    </a:lnTo>
                    <a:lnTo>
                      <a:pt x="85" y="12"/>
                    </a:lnTo>
                    <a:lnTo>
                      <a:pt x="49" y="0"/>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07" name="Freeform 415">
                <a:extLst>
                  <a:ext uri="{FF2B5EF4-FFF2-40B4-BE49-F238E27FC236}">
                    <a16:creationId xmlns:a16="http://schemas.microsoft.com/office/drawing/2014/main" id="{4F3BB1EE-F541-6E47-B1A8-E923DBF3DC19}"/>
                  </a:ext>
                </a:extLst>
              </p:cNvPr>
              <p:cNvSpPr>
                <a:spLocks/>
              </p:cNvSpPr>
              <p:nvPr/>
            </p:nvSpPr>
            <p:spPr bwMode="auto">
              <a:xfrm>
                <a:off x="3235" y="3577"/>
                <a:ext cx="86" cy="25"/>
              </a:xfrm>
              <a:custGeom>
                <a:avLst/>
                <a:gdLst>
                  <a:gd name="T0" fmla="*/ 49 w 86"/>
                  <a:gd name="T1" fmla="*/ 0 h 25"/>
                  <a:gd name="T2" fmla="*/ 0 w 86"/>
                  <a:gd name="T3" fmla="*/ 10 h 25"/>
                  <a:gd name="T4" fmla="*/ 34 w 86"/>
                  <a:gd name="T5" fmla="*/ 24 h 25"/>
                  <a:gd name="T6" fmla="*/ 85 w 86"/>
                  <a:gd name="T7" fmla="*/ 12 h 25"/>
                  <a:gd name="T8" fmla="*/ 49 w 86"/>
                  <a:gd name="T9" fmla="*/ 0 h 25"/>
                  <a:gd name="T10" fmla="*/ 0 60000 65536"/>
                  <a:gd name="T11" fmla="*/ 0 60000 65536"/>
                  <a:gd name="T12" fmla="*/ 0 60000 65536"/>
                  <a:gd name="T13" fmla="*/ 0 60000 65536"/>
                  <a:gd name="T14" fmla="*/ 0 60000 65536"/>
                  <a:gd name="T15" fmla="*/ 0 w 86"/>
                  <a:gd name="T16" fmla="*/ 0 h 25"/>
                  <a:gd name="T17" fmla="*/ 86 w 86"/>
                  <a:gd name="T18" fmla="*/ 25 h 25"/>
                </a:gdLst>
                <a:ahLst/>
                <a:cxnLst>
                  <a:cxn ang="T10">
                    <a:pos x="T0" y="T1"/>
                  </a:cxn>
                  <a:cxn ang="T11">
                    <a:pos x="T2" y="T3"/>
                  </a:cxn>
                  <a:cxn ang="T12">
                    <a:pos x="T4" y="T5"/>
                  </a:cxn>
                  <a:cxn ang="T13">
                    <a:pos x="T6" y="T7"/>
                  </a:cxn>
                  <a:cxn ang="T14">
                    <a:pos x="T8" y="T9"/>
                  </a:cxn>
                </a:cxnLst>
                <a:rect l="T15" t="T16" r="T17" b="T18"/>
                <a:pathLst>
                  <a:path w="86" h="25">
                    <a:moveTo>
                      <a:pt x="49" y="0"/>
                    </a:moveTo>
                    <a:lnTo>
                      <a:pt x="0" y="10"/>
                    </a:lnTo>
                    <a:lnTo>
                      <a:pt x="34" y="24"/>
                    </a:lnTo>
                    <a:lnTo>
                      <a:pt x="85" y="12"/>
                    </a:lnTo>
                    <a:lnTo>
                      <a:pt x="49"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08" name="Freeform 416">
                <a:extLst>
                  <a:ext uri="{FF2B5EF4-FFF2-40B4-BE49-F238E27FC236}">
                    <a16:creationId xmlns:a16="http://schemas.microsoft.com/office/drawing/2014/main" id="{DC3FBB69-E549-A745-AD4A-5430EE133930}"/>
                  </a:ext>
                </a:extLst>
              </p:cNvPr>
              <p:cNvSpPr>
                <a:spLocks/>
              </p:cNvSpPr>
              <p:nvPr/>
            </p:nvSpPr>
            <p:spPr bwMode="auto">
              <a:xfrm>
                <a:off x="3312" y="3603"/>
                <a:ext cx="79" cy="23"/>
              </a:xfrm>
              <a:custGeom>
                <a:avLst/>
                <a:gdLst>
                  <a:gd name="T0" fmla="*/ 41 w 79"/>
                  <a:gd name="T1" fmla="*/ 0 h 23"/>
                  <a:gd name="T2" fmla="*/ 0 w 79"/>
                  <a:gd name="T3" fmla="*/ 8 h 23"/>
                  <a:gd name="T4" fmla="*/ 35 w 79"/>
                  <a:gd name="T5" fmla="*/ 22 h 23"/>
                  <a:gd name="T6" fmla="*/ 78 w 79"/>
                  <a:gd name="T7" fmla="*/ 12 h 23"/>
                  <a:gd name="T8" fmla="*/ 41 w 79"/>
                  <a:gd name="T9" fmla="*/ 0 h 23"/>
                  <a:gd name="T10" fmla="*/ 0 60000 65536"/>
                  <a:gd name="T11" fmla="*/ 0 60000 65536"/>
                  <a:gd name="T12" fmla="*/ 0 60000 65536"/>
                  <a:gd name="T13" fmla="*/ 0 60000 65536"/>
                  <a:gd name="T14" fmla="*/ 0 60000 65536"/>
                  <a:gd name="T15" fmla="*/ 0 w 79"/>
                  <a:gd name="T16" fmla="*/ 0 h 23"/>
                  <a:gd name="T17" fmla="*/ 79 w 79"/>
                  <a:gd name="T18" fmla="*/ 23 h 23"/>
                </a:gdLst>
                <a:ahLst/>
                <a:cxnLst>
                  <a:cxn ang="T10">
                    <a:pos x="T0" y="T1"/>
                  </a:cxn>
                  <a:cxn ang="T11">
                    <a:pos x="T2" y="T3"/>
                  </a:cxn>
                  <a:cxn ang="T12">
                    <a:pos x="T4" y="T5"/>
                  </a:cxn>
                  <a:cxn ang="T13">
                    <a:pos x="T6" y="T7"/>
                  </a:cxn>
                  <a:cxn ang="T14">
                    <a:pos x="T8" y="T9"/>
                  </a:cxn>
                </a:cxnLst>
                <a:rect l="T15" t="T16" r="T17" b="T18"/>
                <a:pathLst>
                  <a:path w="79" h="23">
                    <a:moveTo>
                      <a:pt x="41" y="0"/>
                    </a:moveTo>
                    <a:lnTo>
                      <a:pt x="0" y="8"/>
                    </a:lnTo>
                    <a:lnTo>
                      <a:pt x="35" y="22"/>
                    </a:lnTo>
                    <a:lnTo>
                      <a:pt x="78" y="12"/>
                    </a:lnTo>
                    <a:lnTo>
                      <a:pt x="41" y="0"/>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09" name="Freeform 417">
                <a:extLst>
                  <a:ext uri="{FF2B5EF4-FFF2-40B4-BE49-F238E27FC236}">
                    <a16:creationId xmlns:a16="http://schemas.microsoft.com/office/drawing/2014/main" id="{952CD923-7BE9-D14D-B70A-7CB788DEFB0C}"/>
                  </a:ext>
                </a:extLst>
              </p:cNvPr>
              <p:cNvSpPr>
                <a:spLocks/>
              </p:cNvSpPr>
              <p:nvPr/>
            </p:nvSpPr>
            <p:spPr bwMode="auto">
              <a:xfrm>
                <a:off x="3312" y="3603"/>
                <a:ext cx="79" cy="23"/>
              </a:xfrm>
              <a:custGeom>
                <a:avLst/>
                <a:gdLst>
                  <a:gd name="T0" fmla="*/ 41 w 79"/>
                  <a:gd name="T1" fmla="*/ 0 h 23"/>
                  <a:gd name="T2" fmla="*/ 0 w 79"/>
                  <a:gd name="T3" fmla="*/ 8 h 23"/>
                  <a:gd name="T4" fmla="*/ 35 w 79"/>
                  <a:gd name="T5" fmla="*/ 22 h 23"/>
                  <a:gd name="T6" fmla="*/ 78 w 79"/>
                  <a:gd name="T7" fmla="*/ 12 h 23"/>
                  <a:gd name="T8" fmla="*/ 41 w 79"/>
                  <a:gd name="T9" fmla="*/ 0 h 23"/>
                  <a:gd name="T10" fmla="*/ 0 60000 65536"/>
                  <a:gd name="T11" fmla="*/ 0 60000 65536"/>
                  <a:gd name="T12" fmla="*/ 0 60000 65536"/>
                  <a:gd name="T13" fmla="*/ 0 60000 65536"/>
                  <a:gd name="T14" fmla="*/ 0 60000 65536"/>
                  <a:gd name="T15" fmla="*/ 0 w 79"/>
                  <a:gd name="T16" fmla="*/ 0 h 23"/>
                  <a:gd name="T17" fmla="*/ 79 w 79"/>
                  <a:gd name="T18" fmla="*/ 23 h 23"/>
                </a:gdLst>
                <a:ahLst/>
                <a:cxnLst>
                  <a:cxn ang="T10">
                    <a:pos x="T0" y="T1"/>
                  </a:cxn>
                  <a:cxn ang="T11">
                    <a:pos x="T2" y="T3"/>
                  </a:cxn>
                  <a:cxn ang="T12">
                    <a:pos x="T4" y="T5"/>
                  </a:cxn>
                  <a:cxn ang="T13">
                    <a:pos x="T6" y="T7"/>
                  </a:cxn>
                  <a:cxn ang="T14">
                    <a:pos x="T8" y="T9"/>
                  </a:cxn>
                </a:cxnLst>
                <a:rect l="T15" t="T16" r="T17" b="T18"/>
                <a:pathLst>
                  <a:path w="79" h="23">
                    <a:moveTo>
                      <a:pt x="41" y="0"/>
                    </a:moveTo>
                    <a:lnTo>
                      <a:pt x="0" y="8"/>
                    </a:lnTo>
                    <a:lnTo>
                      <a:pt x="35" y="22"/>
                    </a:lnTo>
                    <a:lnTo>
                      <a:pt x="78" y="12"/>
                    </a:lnTo>
                    <a:lnTo>
                      <a:pt x="4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10" name="Freeform 418">
                <a:extLst>
                  <a:ext uri="{FF2B5EF4-FFF2-40B4-BE49-F238E27FC236}">
                    <a16:creationId xmlns:a16="http://schemas.microsoft.com/office/drawing/2014/main" id="{36AC4B0A-F3FD-FC49-83D2-BE8D3282021D}"/>
                  </a:ext>
                </a:extLst>
              </p:cNvPr>
              <p:cNvSpPr>
                <a:spLocks/>
              </p:cNvSpPr>
              <p:nvPr/>
            </p:nvSpPr>
            <p:spPr bwMode="auto">
              <a:xfrm>
                <a:off x="3108" y="3232"/>
                <a:ext cx="17" cy="50"/>
              </a:xfrm>
              <a:custGeom>
                <a:avLst/>
                <a:gdLst>
                  <a:gd name="T0" fmla="*/ 14 w 17"/>
                  <a:gd name="T1" fmla="*/ 0 h 50"/>
                  <a:gd name="T2" fmla="*/ 0 w 17"/>
                  <a:gd name="T3" fmla="*/ 2 h 50"/>
                  <a:gd name="T4" fmla="*/ 1 w 17"/>
                  <a:gd name="T5" fmla="*/ 49 h 50"/>
                  <a:gd name="T6" fmla="*/ 16 w 17"/>
                  <a:gd name="T7" fmla="*/ 46 h 50"/>
                  <a:gd name="T8" fmla="*/ 14 w 17"/>
                  <a:gd name="T9" fmla="*/ 0 h 50"/>
                  <a:gd name="T10" fmla="*/ 0 60000 65536"/>
                  <a:gd name="T11" fmla="*/ 0 60000 65536"/>
                  <a:gd name="T12" fmla="*/ 0 60000 65536"/>
                  <a:gd name="T13" fmla="*/ 0 60000 65536"/>
                  <a:gd name="T14" fmla="*/ 0 60000 65536"/>
                  <a:gd name="T15" fmla="*/ 0 w 17"/>
                  <a:gd name="T16" fmla="*/ 0 h 50"/>
                  <a:gd name="T17" fmla="*/ 17 w 17"/>
                  <a:gd name="T18" fmla="*/ 50 h 50"/>
                </a:gdLst>
                <a:ahLst/>
                <a:cxnLst>
                  <a:cxn ang="T10">
                    <a:pos x="T0" y="T1"/>
                  </a:cxn>
                  <a:cxn ang="T11">
                    <a:pos x="T2" y="T3"/>
                  </a:cxn>
                  <a:cxn ang="T12">
                    <a:pos x="T4" y="T5"/>
                  </a:cxn>
                  <a:cxn ang="T13">
                    <a:pos x="T6" y="T7"/>
                  </a:cxn>
                  <a:cxn ang="T14">
                    <a:pos x="T8" y="T9"/>
                  </a:cxn>
                </a:cxnLst>
                <a:rect l="T15" t="T16" r="T17" b="T18"/>
                <a:pathLst>
                  <a:path w="17" h="50">
                    <a:moveTo>
                      <a:pt x="14" y="0"/>
                    </a:moveTo>
                    <a:lnTo>
                      <a:pt x="0" y="2"/>
                    </a:lnTo>
                    <a:lnTo>
                      <a:pt x="1" y="49"/>
                    </a:lnTo>
                    <a:lnTo>
                      <a:pt x="16" y="46"/>
                    </a:lnTo>
                    <a:lnTo>
                      <a:pt x="14"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11" name="Freeform 419">
                <a:extLst>
                  <a:ext uri="{FF2B5EF4-FFF2-40B4-BE49-F238E27FC236}">
                    <a16:creationId xmlns:a16="http://schemas.microsoft.com/office/drawing/2014/main" id="{9FDBCD21-6472-754F-8268-8E147CB19F18}"/>
                  </a:ext>
                </a:extLst>
              </p:cNvPr>
              <p:cNvSpPr>
                <a:spLocks/>
              </p:cNvSpPr>
              <p:nvPr/>
            </p:nvSpPr>
            <p:spPr bwMode="auto">
              <a:xfrm>
                <a:off x="3108" y="3232"/>
                <a:ext cx="17" cy="50"/>
              </a:xfrm>
              <a:custGeom>
                <a:avLst/>
                <a:gdLst>
                  <a:gd name="T0" fmla="*/ 14 w 17"/>
                  <a:gd name="T1" fmla="*/ 0 h 50"/>
                  <a:gd name="T2" fmla="*/ 0 w 17"/>
                  <a:gd name="T3" fmla="*/ 2 h 50"/>
                  <a:gd name="T4" fmla="*/ 1 w 17"/>
                  <a:gd name="T5" fmla="*/ 49 h 50"/>
                  <a:gd name="T6" fmla="*/ 16 w 17"/>
                  <a:gd name="T7" fmla="*/ 46 h 50"/>
                  <a:gd name="T8" fmla="*/ 14 w 17"/>
                  <a:gd name="T9" fmla="*/ 0 h 50"/>
                  <a:gd name="T10" fmla="*/ 0 60000 65536"/>
                  <a:gd name="T11" fmla="*/ 0 60000 65536"/>
                  <a:gd name="T12" fmla="*/ 0 60000 65536"/>
                  <a:gd name="T13" fmla="*/ 0 60000 65536"/>
                  <a:gd name="T14" fmla="*/ 0 60000 65536"/>
                  <a:gd name="T15" fmla="*/ 0 w 17"/>
                  <a:gd name="T16" fmla="*/ 0 h 50"/>
                  <a:gd name="T17" fmla="*/ 17 w 17"/>
                  <a:gd name="T18" fmla="*/ 50 h 50"/>
                </a:gdLst>
                <a:ahLst/>
                <a:cxnLst>
                  <a:cxn ang="T10">
                    <a:pos x="T0" y="T1"/>
                  </a:cxn>
                  <a:cxn ang="T11">
                    <a:pos x="T2" y="T3"/>
                  </a:cxn>
                  <a:cxn ang="T12">
                    <a:pos x="T4" y="T5"/>
                  </a:cxn>
                  <a:cxn ang="T13">
                    <a:pos x="T6" y="T7"/>
                  </a:cxn>
                  <a:cxn ang="T14">
                    <a:pos x="T8" y="T9"/>
                  </a:cxn>
                </a:cxnLst>
                <a:rect l="T15" t="T16" r="T17" b="T18"/>
                <a:pathLst>
                  <a:path w="17" h="50">
                    <a:moveTo>
                      <a:pt x="14" y="0"/>
                    </a:moveTo>
                    <a:lnTo>
                      <a:pt x="0" y="2"/>
                    </a:lnTo>
                    <a:lnTo>
                      <a:pt x="1" y="49"/>
                    </a:lnTo>
                    <a:lnTo>
                      <a:pt x="16" y="46"/>
                    </a:lnTo>
                    <a:lnTo>
                      <a:pt x="1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12" name="Freeform 420">
                <a:extLst>
                  <a:ext uri="{FF2B5EF4-FFF2-40B4-BE49-F238E27FC236}">
                    <a16:creationId xmlns:a16="http://schemas.microsoft.com/office/drawing/2014/main" id="{A6066A3A-133F-634E-998E-D38E26D9ACBA}"/>
                  </a:ext>
                </a:extLst>
              </p:cNvPr>
              <p:cNvSpPr>
                <a:spLocks/>
              </p:cNvSpPr>
              <p:nvPr/>
            </p:nvSpPr>
            <p:spPr bwMode="auto">
              <a:xfrm>
                <a:off x="3158" y="3254"/>
                <a:ext cx="27" cy="53"/>
              </a:xfrm>
              <a:custGeom>
                <a:avLst/>
                <a:gdLst>
                  <a:gd name="T0" fmla="*/ 26 w 27"/>
                  <a:gd name="T1" fmla="*/ 0 h 53"/>
                  <a:gd name="T2" fmla="*/ 0 w 27"/>
                  <a:gd name="T3" fmla="*/ 5 h 53"/>
                  <a:gd name="T4" fmla="*/ 0 w 27"/>
                  <a:gd name="T5" fmla="*/ 52 h 53"/>
                  <a:gd name="T6" fmla="*/ 25 w 27"/>
                  <a:gd name="T7" fmla="*/ 48 h 53"/>
                  <a:gd name="T8" fmla="*/ 26 w 27"/>
                  <a:gd name="T9" fmla="*/ 0 h 53"/>
                  <a:gd name="T10" fmla="*/ 0 60000 65536"/>
                  <a:gd name="T11" fmla="*/ 0 60000 65536"/>
                  <a:gd name="T12" fmla="*/ 0 60000 65536"/>
                  <a:gd name="T13" fmla="*/ 0 60000 65536"/>
                  <a:gd name="T14" fmla="*/ 0 60000 65536"/>
                  <a:gd name="T15" fmla="*/ 0 w 27"/>
                  <a:gd name="T16" fmla="*/ 0 h 53"/>
                  <a:gd name="T17" fmla="*/ 27 w 27"/>
                  <a:gd name="T18" fmla="*/ 53 h 53"/>
                </a:gdLst>
                <a:ahLst/>
                <a:cxnLst>
                  <a:cxn ang="T10">
                    <a:pos x="T0" y="T1"/>
                  </a:cxn>
                  <a:cxn ang="T11">
                    <a:pos x="T2" y="T3"/>
                  </a:cxn>
                  <a:cxn ang="T12">
                    <a:pos x="T4" y="T5"/>
                  </a:cxn>
                  <a:cxn ang="T13">
                    <a:pos x="T6" y="T7"/>
                  </a:cxn>
                  <a:cxn ang="T14">
                    <a:pos x="T8" y="T9"/>
                  </a:cxn>
                </a:cxnLst>
                <a:rect l="T15" t="T16" r="T17" b="T18"/>
                <a:pathLst>
                  <a:path w="27" h="53">
                    <a:moveTo>
                      <a:pt x="26" y="0"/>
                    </a:moveTo>
                    <a:lnTo>
                      <a:pt x="0" y="5"/>
                    </a:lnTo>
                    <a:lnTo>
                      <a:pt x="0" y="52"/>
                    </a:lnTo>
                    <a:lnTo>
                      <a:pt x="25" y="48"/>
                    </a:lnTo>
                    <a:lnTo>
                      <a:pt x="26"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13" name="Freeform 421">
                <a:extLst>
                  <a:ext uri="{FF2B5EF4-FFF2-40B4-BE49-F238E27FC236}">
                    <a16:creationId xmlns:a16="http://schemas.microsoft.com/office/drawing/2014/main" id="{2126D5B7-68E2-2A46-950E-CD7E25159A7F}"/>
                  </a:ext>
                </a:extLst>
              </p:cNvPr>
              <p:cNvSpPr>
                <a:spLocks/>
              </p:cNvSpPr>
              <p:nvPr/>
            </p:nvSpPr>
            <p:spPr bwMode="auto">
              <a:xfrm>
                <a:off x="3158" y="3254"/>
                <a:ext cx="27" cy="53"/>
              </a:xfrm>
              <a:custGeom>
                <a:avLst/>
                <a:gdLst>
                  <a:gd name="T0" fmla="*/ 26 w 27"/>
                  <a:gd name="T1" fmla="*/ 0 h 53"/>
                  <a:gd name="T2" fmla="*/ 0 w 27"/>
                  <a:gd name="T3" fmla="*/ 5 h 53"/>
                  <a:gd name="T4" fmla="*/ 0 w 27"/>
                  <a:gd name="T5" fmla="*/ 52 h 53"/>
                  <a:gd name="T6" fmla="*/ 25 w 27"/>
                  <a:gd name="T7" fmla="*/ 48 h 53"/>
                  <a:gd name="T8" fmla="*/ 26 w 27"/>
                  <a:gd name="T9" fmla="*/ 0 h 53"/>
                  <a:gd name="T10" fmla="*/ 0 60000 65536"/>
                  <a:gd name="T11" fmla="*/ 0 60000 65536"/>
                  <a:gd name="T12" fmla="*/ 0 60000 65536"/>
                  <a:gd name="T13" fmla="*/ 0 60000 65536"/>
                  <a:gd name="T14" fmla="*/ 0 60000 65536"/>
                  <a:gd name="T15" fmla="*/ 0 w 27"/>
                  <a:gd name="T16" fmla="*/ 0 h 53"/>
                  <a:gd name="T17" fmla="*/ 27 w 27"/>
                  <a:gd name="T18" fmla="*/ 53 h 53"/>
                </a:gdLst>
                <a:ahLst/>
                <a:cxnLst>
                  <a:cxn ang="T10">
                    <a:pos x="T0" y="T1"/>
                  </a:cxn>
                  <a:cxn ang="T11">
                    <a:pos x="T2" y="T3"/>
                  </a:cxn>
                  <a:cxn ang="T12">
                    <a:pos x="T4" y="T5"/>
                  </a:cxn>
                  <a:cxn ang="T13">
                    <a:pos x="T6" y="T7"/>
                  </a:cxn>
                  <a:cxn ang="T14">
                    <a:pos x="T8" y="T9"/>
                  </a:cxn>
                </a:cxnLst>
                <a:rect l="T15" t="T16" r="T17" b="T18"/>
                <a:pathLst>
                  <a:path w="27" h="53">
                    <a:moveTo>
                      <a:pt x="26" y="0"/>
                    </a:moveTo>
                    <a:lnTo>
                      <a:pt x="0" y="5"/>
                    </a:lnTo>
                    <a:lnTo>
                      <a:pt x="0" y="52"/>
                    </a:lnTo>
                    <a:lnTo>
                      <a:pt x="25" y="48"/>
                    </a:lnTo>
                    <a:lnTo>
                      <a:pt x="2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14" name="Freeform 422">
                <a:extLst>
                  <a:ext uri="{FF2B5EF4-FFF2-40B4-BE49-F238E27FC236}">
                    <a16:creationId xmlns:a16="http://schemas.microsoft.com/office/drawing/2014/main" id="{084E29EA-7B37-4E44-A137-98DDACA33B63}"/>
                  </a:ext>
                </a:extLst>
              </p:cNvPr>
              <p:cNvSpPr>
                <a:spLocks/>
              </p:cNvSpPr>
              <p:nvPr/>
            </p:nvSpPr>
            <p:spPr bwMode="auto">
              <a:xfrm>
                <a:off x="3234" y="3275"/>
                <a:ext cx="18" cy="53"/>
              </a:xfrm>
              <a:custGeom>
                <a:avLst/>
                <a:gdLst>
                  <a:gd name="T0" fmla="*/ 17 w 18"/>
                  <a:gd name="T1" fmla="*/ 0 h 53"/>
                  <a:gd name="T2" fmla="*/ 0 w 18"/>
                  <a:gd name="T3" fmla="*/ 4 h 53"/>
                  <a:gd name="T4" fmla="*/ 0 w 18"/>
                  <a:gd name="T5" fmla="*/ 52 h 53"/>
                  <a:gd name="T6" fmla="*/ 15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4"/>
                    </a:lnTo>
                    <a:lnTo>
                      <a:pt x="0" y="52"/>
                    </a:lnTo>
                    <a:lnTo>
                      <a:pt x="15" y="48"/>
                    </a:lnTo>
                    <a:lnTo>
                      <a:pt x="17"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15" name="Freeform 423">
                <a:extLst>
                  <a:ext uri="{FF2B5EF4-FFF2-40B4-BE49-F238E27FC236}">
                    <a16:creationId xmlns:a16="http://schemas.microsoft.com/office/drawing/2014/main" id="{9E373D1C-A693-6D4A-BD4A-B6582CE365ED}"/>
                  </a:ext>
                </a:extLst>
              </p:cNvPr>
              <p:cNvSpPr>
                <a:spLocks/>
              </p:cNvSpPr>
              <p:nvPr/>
            </p:nvSpPr>
            <p:spPr bwMode="auto">
              <a:xfrm>
                <a:off x="3234" y="3275"/>
                <a:ext cx="18" cy="53"/>
              </a:xfrm>
              <a:custGeom>
                <a:avLst/>
                <a:gdLst>
                  <a:gd name="T0" fmla="*/ 17 w 18"/>
                  <a:gd name="T1" fmla="*/ 0 h 53"/>
                  <a:gd name="T2" fmla="*/ 0 w 18"/>
                  <a:gd name="T3" fmla="*/ 4 h 53"/>
                  <a:gd name="T4" fmla="*/ 0 w 18"/>
                  <a:gd name="T5" fmla="*/ 52 h 53"/>
                  <a:gd name="T6" fmla="*/ 15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4"/>
                    </a:lnTo>
                    <a:lnTo>
                      <a:pt x="0" y="52"/>
                    </a:lnTo>
                    <a:lnTo>
                      <a:pt x="15" y="48"/>
                    </a:lnTo>
                    <a:lnTo>
                      <a:pt x="1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16" name="Freeform 424">
                <a:extLst>
                  <a:ext uri="{FF2B5EF4-FFF2-40B4-BE49-F238E27FC236}">
                    <a16:creationId xmlns:a16="http://schemas.microsoft.com/office/drawing/2014/main" id="{660C4A24-34FD-ED44-B70D-4196DE8E62F8}"/>
                  </a:ext>
                </a:extLst>
              </p:cNvPr>
              <p:cNvSpPr>
                <a:spLocks/>
              </p:cNvSpPr>
              <p:nvPr/>
            </p:nvSpPr>
            <p:spPr bwMode="auto">
              <a:xfrm>
                <a:off x="3310" y="3298"/>
                <a:ext cx="17" cy="52"/>
              </a:xfrm>
              <a:custGeom>
                <a:avLst/>
                <a:gdLst>
                  <a:gd name="T0" fmla="*/ 16 w 17"/>
                  <a:gd name="T1" fmla="*/ 0 h 52"/>
                  <a:gd name="T2" fmla="*/ 0 w 17"/>
                  <a:gd name="T3" fmla="*/ 1 h 52"/>
                  <a:gd name="T4" fmla="*/ 1 w 17"/>
                  <a:gd name="T5" fmla="*/ 51 h 52"/>
                  <a:gd name="T6" fmla="*/ 14 w 17"/>
                  <a:gd name="T7" fmla="*/ 49 h 52"/>
                  <a:gd name="T8" fmla="*/ 16 w 17"/>
                  <a:gd name="T9" fmla="*/ 0 h 52"/>
                  <a:gd name="T10" fmla="*/ 0 60000 65536"/>
                  <a:gd name="T11" fmla="*/ 0 60000 65536"/>
                  <a:gd name="T12" fmla="*/ 0 60000 65536"/>
                  <a:gd name="T13" fmla="*/ 0 60000 65536"/>
                  <a:gd name="T14" fmla="*/ 0 60000 65536"/>
                  <a:gd name="T15" fmla="*/ 0 w 17"/>
                  <a:gd name="T16" fmla="*/ 0 h 52"/>
                  <a:gd name="T17" fmla="*/ 17 w 17"/>
                  <a:gd name="T18" fmla="*/ 52 h 52"/>
                </a:gdLst>
                <a:ahLst/>
                <a:cxnLst>
                  <a:cxn ang="T10">
                    <a:pos x="T0" y="T1"/>
                  </a:cxn>
                  <a:cxn ang="T11">
                    <a:pos x="T2" y="T3"/>
                  </a:cxn>
                  <a:cxn ang="T12">
                    <a:pos x="T4" y="T5"/>
                  </a:cxn>
                  <a:cxn ang="T13">
                    <a:pos x="T6" y="T7"/>
                  </a:cxn>
                  <a:cxn ang="T14">
                    <a:pos x="T8" y="T9"/>
                  </a:cxn>
                </a:cxnLst>
                <a:rect l="T15" t="T16" r="T17" b="T18"/>
                <a:pathLst>
                  <a:path w="17" h="52">
                    <a:moveTo>
                      <a:pt x="16" y="0"/>
                    </a:moveTo>
                    <a:lnTo>
                      <a:pt x="0" y="1"/>
                    </a:lnTo>
                    <a:lnTo>
                      <a:pt x="1" y="51"/>
                    </a:lnTo>
                    <a:lnTo>
                      <a:pt x="14" y="49"/>
                    </a:lnTo>
                    <a:lnTo>
                      <a:pt x="16"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17" name="Freeform 425">
                <a:extLst>
                  <a:ext uri="{FF2B5EF4-FFF2-40B4-BE49-F238E27FC236}">
                    <a16:creationId xmlns:a16="http://schemas.microsoft.com/office/drawing/2014/main" id="{35352923-6984-A241-A394-F965AC734B70}"/>
                  </a:ext>
                </a:extLst>
              </p:cNvPr>
              <p:cNvSpPr>
                <a:spLocks/>
              </p:cNvSpPr>
              <p:nvPr/>
            </p:nvSpPr>
            <p:spPr bwMode="auto">
              <a:xfrm>
                <a:off x="3310" y="3298"/>
                <a:ext cx="17" cy="52"/>
              </a:xfrm>
              <a:custGeom>
                <a:avLst/>
                <a:gdLst>
                  <a:gd name="T0" fmla="*/ 16 w 17"/>
                  <a:gd name="T1" fmla="*/ 0 h 52"/>
                  <a:gd name="T2" fmla="*/ 0 w 17"/>
                  <a:gd name="T3" fmla="*/ 1 h 52"/>
                  <a:gd name="T4" fmla="*/ 1 w 17"/>
                  <a:gd name="T5" fmla="*/ 51 h 52"/>
                  <a:gd name="T6" fmla="*/ 14 w 17"/>
                  <a:gd name="T7" fmla="*/ 49 h 52"/>
                  <a:gd name="T8" fmla="*/ 16 w 17"/>
                  <a:gd name="T9" fmla="*/ 0 h 52"/>
                  <a:gd name="T10" fmla="*/ 0 60000 65536"/>
                  <a:gd name="T11" fmla="*/ 0 60000 65536"/>
                  <a:gd name="T12" fmla="*/ 0 60000 65536"/>
                  <a:gd name="T13" fmla="*/ 0 60000 65536"/>
                  <a:gd name="T14" fmla="*/ 0 60000 65536"/>
                  <a:gd name="T15" fmla="*/ 0 w 17"/>
                  <a:gd name="T16" fmla="*/ 0 h 52"/>
                  <a:gd name="T17" fmla="*/ 17 w 17"/>
                  <a:gd name="T18" fmla="*/ 52 h 52"/>
                </a:gdLst>
                <a:ahLst/>
                <a:cxnLst>
                  <a:cxn ang="T10">
                    <a:pos x="T0" y="T1"/>
                  </a:cxn>
                  <a:cxn ang="T11">
                    <a:pos x="T2" y="T3"/>
                  </a:cxn>
                  <a:cxn ang="T12">
                    <a:pos x="T4" y="T5"/>
                  </a:cxn>
                  <a:cxn ang="T13">
                    <a:pos x="T6" y="T7"/>
                  </a:cxn>
                  <a:cxn ang="T14">
                    <a:pos x="T8" y="T9"/>
                  </a:cxn>
                </a:cxnLst>
                <a:rect l="T15" t="T16" r="T17" b="T18"/>
                <a:pathLst>
                  <a:path w="17" h="52">
                    <a:moveTo>
                      <a:pt x="16" y="0"/>
                    </a:moveTo>
                    <a:lnTo>
                      <a:pt x="0" y="1"/>
                    </a:lnTo>
                    <a:lnTo>
                      <a:pt x="1" y="51"/>
                    </a:lnTo>
                    <a:lnTo>
                      <a:pt x="14" y="49"/>
                    </a:lnTo>
                    <a:lnTo>
                      <a:pt x="1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18" name="Freeform 426">
                <a:extLst>
                  <a:ext uri="{FF2B5EF4-FFF2-40B4-BE49-F238E27FC236}">
                    <a16:creationId xmlns:a16="http://schemas.microsoft.com/office/drawing/2014/main" id="{132DFE40-C034-E64E-B8AD-2E20A55A3EE0}"/>
                  </a:ext>
                </a:extLst>
              </p:cNvPr>
              <p:cNvSpPr>
                <a:spLocks/>
              </p:cNvSpPr>
              <p:nvPr/>
            </p:nvSpPr>
            <p:spPr bwMode="auto">
              <a:xfrm>
                <a:off x="3374" y="3321"/>
                <a:ext cx="17" cy="54"/>
              </a:xfrm>
              <a:custGeom>
                <a:avLst/>
                <a:gdLst>
                  <a:gd name="T0" fmla="*/ 16 w 17"/>
                  <a:gd name="T1" fmla="*/ 0 h 54"/>
                  <a:gd name="T2" fmla="*/ 0 w 17"/>
                  <a:gd name="T3" fmla="*/ 3 h 54"/>
                  <a:gd name="T4" fmla="*/ 0 w 17"/>
                  <a:gd name="T5" fmla="*/ 53 h 54"/>
                  <a:gd name="T6" fmla="*/ 15 w 17"/>
                  <a:gd name="T7" fmla="*/ 49 h 54"/>
                  <a:gd name="T8" fmla="*/ 16 w 17"/>
                  <a:gd name="T9" fmla="*/ 0 h 54"/>
                  <a:gd name="T10" fmla="*/ 0 60000 65536"/>
                  <a:gd name="T11" fmla="*/ 0 60000 65536"/>
                  <a:gd name="T12" fmla="*/ 0 60000 65536"/>
                  <a:gd name="T13" fmla="*/ 0 60000 65536"/>
                  <a:gd name="T14" fmla="*/ 0 60000 65536"/>
                  <a:gd name="T15" fmla="*/ 0 w 17"/>
                  <a:gd name="T16" fmla="*/ 0 h 54"/>
                  <a:gd name="T17" fmla="*/ 17 w 17"/>
                  <a:gd name="T18" fmla="*/ 54 h 54"/>
                </a:gdLst>
                <a:ahLst/>
                <a:cxnLst>
                  <a:cxn ang="T10">
                    <a:pos x="T0" y="T1"/>
                  </a:cxn>
                  <a:cxn ang="T11">
                    <a:pos x="T2" y="T3"/>
                  </a:cxn>
                  <a:cxn ang="T12">
                    <a:pos x="T4" y="T5"/>
                  </a:cxn>
                  <a:cxn ang="T13">
                    <a:pos x="T6" y="T7"/>
                  </a:cxn>
                  <a:cxn ang="T14">
                    <a:pos x="T8" y="T9"/>
                  </a:cxn>
                </a:cxnLst>
                <a:rect l="T15" t="T16" r="T17" b="T18"/>
                <a:pathLst>
                  <a:path w="17" h="54">
                    <a:moveTo>
                      <a:pt x="16" y="0"/>
                    </a:moveTo>
                    <a:lnTo>
                      <a:pt x="0" y="3"/>
                    </a:lnTo>
                    <a:lnTo>
                      <a:pt x="0" y="53"/>
                    </a:lnTo>
                    <a:lnTo>
                      <a:pt x="15" y="49"/>
                    </a:lnTo>
                    <a:lnTo>
                      <a:pt x="16" y="0"/>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19" name="Freeform 427">
                <a:extLst>
                  <a:ext uri="{FF2B5EF4-FFF2-40B4-BE49-F238E27FC236}">
                    <a16:creationId xmlns:a16="http://schemas.microsoft.com/office/drawing/2014/main" id="{A828F1CC-FBAB-804B-943F-9959E53BA6E5}"/>
                  </a:ext>
                </a:extLst>
              </p:cNvPr>
              <p:cNvSpPr>
                <a:spLocks/>
              </p:cNvSpPr>
              <p:nvPr/>
            </p:nvSpPr>
            <p:spPr bwMode="auto">
              <a:xfrm>
                <a:off x="3374" y="3321"/>
                <a:ext cx="17" cy="54"/>
              </a:xfrm>
              <a:custGeom>
                <a:avLst/>
                <a:gdLst>
                  <a:gd name="T0" fmla="*/ 16 w 17"/>
                  <a:gd name="T1" fmla="*/ 0 h 54"/>
                  <a:gd name="T2" fmla="*/ 0 w 17"/>
                  <a:gd name="T3" fmla="*/ 3 h 54"/>
                  <a:gd name="T4" fmla="*/ 0 w 17"/>
                  <a:gd name="T5" fmla="*/ 53 h 54"/>
                  <a:gd name="T6" fmla="*/ 15 w 17"/>
                  <a:gd name="T7" fmla="*/ 49 h 54"/>
                  <a:gd name="T8" fmla="*/ 16 w 17"/>
                  <a:gd name="T9" fmla="*/ 0 h 54"/>
                  <a:gd name="T10" fmla="*/ 0 60000 65536"/>
                  <a:gd name="T11" fmla="*/ 0 60000 65536"/>
                  <a:gd name="T12" fmla="*/ 0 60000 65536"/>
                  <a:gd name="T13" fmla="*/ 0 60000 65536"/>
                  <a:gd name="T14" fmla="*/ 0 60000 65536"/>
                  <a:gd name="T15" fmla="*/ 0 w 17"/>
                  <a:gd name="T16" fmla="*/ 0 h 54"/>
                  <a:gd name="T17" fmla="*/ 17 w 17"/>
                  <a:gd name="T18" fmla="*/ 54 h 54"/>
                </a:gdLst>
                <a:ahLst/>
                <a:cxnLst>
                  <a:cxn ang="T10">
                    <a:pos x="T0" y="T1"/>
                  </a:cxn>
                  <a:cxn ang="T11">
                    <a:pos x="T2" y="T3"/>
                  </a:cxn>
                  <a:cxn ang="T12">
                    <a:pos x="T4" y="T5"/>
                  </a:cxn>
                  <a:cxn ang="T13">
                    <a:pos x="T6" y="T7"/>
                  </a:cxn>
                  <a:cxn ang="T14">
                    <a:pos x="T8" y="T9"/>
                  </a:cxn>
                </a:cxnLst>
                <a:rect l="T15" t="T16" r="T17" b="T18"/>
                <a:pathLst>
                  <a:path w="17" h="54">
                    <a:moveTo>
                      <a:pt x="16" y="0"/>
                    </a:moveTo>
                    <a:lnTo>
                      <a:pt x="0" y="3"/>
                    </a:lnTo>
                    <a:lnTo>
                      <a:pt x="0" y="53"/>
                    </a:lnTo>
                    <a:lnTo>
                      <a:pt x="15" y="49"/>
                    </a:lnTo>
                    <a:lnTo>
                      <a:pt x="1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0" name="Freeform 428">
                <a:extLst>
                  <a:ext uri="{FF2B5EF4-FFF2-40B4-BE49-F238E27FC236}">
                    <a16:creationId xmlns:a16="http://schemas.microsoft.com/office/drawing/2014/main" id="{0299006C-3910-A843-BE47-3A14FAD3AFDE}"/>
                  </a:ext>
                </a:extLst>
              </p:cNvPr>
              <p:cNvSpPr>
                <a:spLocks/>
              </p:cNvSpPr>
              <p:nvPr/>
            </p:nvSpPr>
            <p:spPr bwMode="auto">
              <a:xfrm>
                <a:off x="3078" y="3223"/>
                <a:ext cx="41" cy="17"/>
              </a:xfrm>
              <a:custGeom>
                <a:avLst/>
                <a:gdLst>
                  <a:gd name="T0" fmla="*/ 6 w 41"/>
                  <a:gd name="T1" fmla="*/ 0 h 17"/>
                  <a:gd name="T2" fmla="*/ 0 w 41"/>
                  <a:gd name="T3" fmla="*/ 2 h 17"/>
                  <a:gd name="T4" fmla="*/ 31 w 41"/>
                  <a:gd name="T5" fmla="*/ 16 h 17"/>
                  <a:gd name="T6" fmla="*/ 40 w 41"/>
                  <a:gd name="T7" fmla="*/ 12 h 17"/>
                  <a:gd name="T8" fmla="*/ 6 w 41"/>
                  <a:gd name="T9" fmla="*/ 0 h 17"/>
                  <a:gd name="T10" fmla="*/ 0 60000 65536"/>
                  <a:gd name="T11" fmla="*/ 0 60000 65536"/>
                  <a:gd name="T12" fmla="*/ 0 60000 65536"/>
                  <a:gd name="T13" fmla="*/ 0 60000 65536"/>
                  <a:gd name="T14" fmla="*/ 0 60000 65536"/>
                  <a:gd name="T15" fmla="*/ 0 w 41"/>
                  <a:gd name="T16" fmla="*/ 0 h 17"/>
                  <a:gd name="T17" fmla="*/ 41 w 41"/>
                  <a:gd name="T18" fmla="*/ 17 h 17"/>
                </a:gdLst>
                <a:ahLst/>
                <a:cxnLst>
                  <a:cxn ang="T10">
                    <a:pos x="T0" y="T1"/>
                  </a:cxn>
                  <a:cxn ang="T11">
                    <a:pos x="T2" y="T3"/>
                  </a:cxn>
                  <a:cxn ang="T12">
                    <a:pos x="T4" y="T5"/>
                  </a:cxn>
                  <a:cxn ang="T13">
                    <a:pos x="T6" y="T7"/>
                  </a:cxn>
                  <a:cxn ang="T14">
                    <a:pos x="T8" y="T9"/>
                  </a:cxn>
                </a:cxnLst>
                <a:rect l="T15" t="T16" r="T17" b="T18"/>
                <a:pathLst>
                  <a:path w="41" h="17">
                    <a:moveTo>
                      <a:pt x="6" y="0"/>
                    </a:moveTo>
                    <a:lnTo>
                      <a:pt x="0" y="2"/>
                    </a:lnTo>
                    <a:lnTo>
                      <a:pt x="31" y="16"/>
                    </a:lnTo>
                    <a:lnTo>
                      <a:pt x="40" y="12"/>
                    </a:lnTo>
                    <a:lnTo>
                      <a:pt x="6" y="0"/>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21" name="Freeform 429">
                <a:extLst>
                  <a:ext uri="{FF2B5EF4-FFF2-40B4-BE49-F238E27FC236}">
                    <a16:creationId xmlns:a16="http://schemas.microsoft.com/office/drawing/2014/main" id="{91012725-47ED-364F-B31C-10CD811F60EA}"/>
                  </a:ext>
                </a:extLst>
              </p:cNvPr>
              <p:cNvSpPr>
                <a:spLocks/>
              </p:cNvSpPr>
              <p:nvPr/>
            </p:nvSpPr>
            <p:spPr bwMode="auto">
              <a:xfrm>
                <a:off x="3078" y="3223"/>
                <a:ext cx="41" cy="17"/>
              </a:xfrm>
              <a:custGeom>
                <a:avLst/>
                <a:gdLst>
                  <a:gd name="T0" fmla="*/ 6 w 41"/>
                  <a:gd name="T1" fmla="*/ 0 h 17"/>
                  <a:gd name="T2" fmla="*/ 0 w 41"/>
                  <a:gd name="T3" fmla="*/ 2 h 17"/>
                  <a:gd name="T4" fmla="*/ 31 w 41"/>
                  <a:gd name="T5" fmla="*/ 16 h 17"/>
                  <a:gd name="T6" fmla="*/ 40 w 41"/>
                  <a:gd name="T7" fmla="*/ 12 h 17"/>
                  <a:gd name="T8" fmla="*/ 6 w 41"/>
                  <a:gd name="T9" fmla="*/ 0 h 17"/>
                  <a:gd name="T10" fmla="*/ 0 60000 65536"/>
                  <a:gd name="T11" fmla="*/ 0 60000 65536"/>
                  <a:gd name="T12" fmla="*/ 0 60000 65536"/>
                  <a:gd name="T13" fmla="*/ 0 60000 65536"/>
                  <a:gd name="T14" fmla="*/ 0 60000 65536"/>
                  <a:gd name="T15" fmla="*/ 0 w 41"/>
                  <a:gd name="T16" fmla="*/ 0 h 17"/>
                  <a:gd name="T17" fmla="*/ 41 w 41"/>
                  <a:gd name="T18" fmla="*/ 17 h 17"/>
                </a:gdLst>
                <a:ahLst/>
                <a:cxnLst>
                  <a:cxn ang="T10">
                    <a:pos x="T0" y="T1"/>
                  </a:cxn>
                  <a:cxn ang="T11">
                    <a:pos x="T2" y="T3"/>
                  </a:cxn>
                  <a:cxn ang="T12">
                    <a:pos x="T4" y="T5"/>
                  </a:cxn>
                  <a:cxn ang="T13">
                    <a:pos x="T6" y="T7"/>
                  </a:cxn>
                  <a:cxn ang="T14">
                    <a:pos x="T8" y="T9"/>
                  </a:cxn>
                </a:cxnLst>
                <a:rect l="T15" t="T16" r="T17" b="T18"/>
                <a:pathLst>
                  <a:path w="41" h="17">
                    <a:moveTo>
                      <a:pt x="6" y="0"/>
                    </a:moveTo>
                    <a:lnTo>
                      <a:pt x="0" y="2"/>
                    </a:lnTo>
                    <a:lnTo>
                      <a:pt x="31" y="16"/>
                    </a:lnTo>
                    <a:lnTo>
                      <a:pt x="40" y="12"/>
                    </a:lnTo>
                    <a:lnTo>
                      <a:pt x="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2" name="Freeform 430">
                <a:extLst>
                  <a:ext uri="{FF2B5EF4-FFF2-40B4-BE49-F238E27FC236}">
                    <a16:creationId xmlns:a16="http://schemas.microsoft.com/office/drawing/2014/main" id="{79E4E4DB-AFBF-5E48-AD30-B57BE735A733}"/>
                  </a:ext>
                </a:extLst>
              </p:cNvPr>
              <p:cNvSpPr>
                <a:spLocks/>
              </p:cNvSpPr>
              <p:nvPr/>
            </p:nvSpPr>
            <p:spPr bwMode="auto">
              <a:xfrm>
                <a:off x="3124" y="3242"/>
                <a:ext cx="60" cy="19"/>
              </a:xfrm>
              <a:custGeom>
                <a:avLst/>
                <a:gdLst>
                  <a:gd name="T0" fmla="*/ 24 w 60"/>
                  <a:gd name="T1" fmla="*/ 0 h 19"/>
                  <a:gd name="T2" fmla="*/ 0 w 60"/>
                  <a:gd name="T3" fmla="*/ 5 h 19"/>
                  <a:gd name="T4" fmla="*/ 34 w 60"/>
                  <a:gd name="T5" fmla="*/ 18 h 19"/>
                  <a:gd name="T6" fmla="*/ 59 w 60"/>
                  <a:gd name="T7" fmla="*/ 12 h 19"/>
                  <a:gd name="T8" fmla="*/ 24 w 60"/>
                  <a:gd name="T9" fmla="*/ 0 h 19"/>
                  <a:gd name="T10" fmla="*/ 0 60000 65536"/>
                  <a:gd name="T11" fmla="*/ 0 60000 65536"/>
                  <a:gd name="T12" fmla="*/ 0 60000 65536"/>
                  <a:gd name="T13" fmla="*/ 0 60000 65536"/>
                  <a:gd name="T14" fmla="*/ 0 60000 65536"/>
                  <a:gd name="T15" fmla="*/ 0 w 60"/>
                  <a:gd name="T16" fmla="*/ 0 h 19"/>
                  <a:gd name="T17" fmla="*/ 60 w 60"/>
                  <a:gd name="T18" fmla="*/ 19 h 19"/>
                </a:gdLst>
                <a:ahLst/>
                <a:cxnLst>
                  <a:cxn ang="T10">
                    <a:pos x="T0" y="T1"/>
                  </a:cxn>
                  <a:cxn ang="T11">
                    <a:pos x="T2" y="T3"/>
                  </a:cxn>
                  <a:cxn ang="T12">
                    <a:pos x="T4" y="T5"/>
                  </a:cxn>
                  <a:cxn ang="T13">
                    <a:pos x="T6" y="T7"/>
                  </a:cxn>
                  <a:cxn ang="T14">
                    <a:pos x="T8" y="T9"/>
                  </a:cxn>
                </a:cxnLst>
                <a:rect l="T15" t="T16" r="T17" b="T18"/>
                <a:pathLst>
                  <a:path w="60" h="19">
                    <a:moveTo>
                      <a:pt x="24" y="0"/>
                    </a:moveTo>
                    <a:lnTo>
                      <a:pt x="0" y="5"/>
                    </a:lnTo>
                    <a:lnTo>
                      <a:pt x="34" y="18"/>
                    </a:lnTo>
                    <a:lnTo>
                      <a:pt x="59" y="12"/>
                    </a:lnTo>
                    <a:lnTo>
                      <a:pt x="24" y="0"/>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23" name="Freeform 431">
                <a:extLst>
                  <a:ext uri="{FF2B5EF4-FFF2-40B4-BE49-F238E27FC236}">
                    <a16:creationId xmlns:a16="http://schemas.microsoft.com/office/drawing/2014/main" id="{D1062741-47AF-604C-A531-1AEAB9301594}"/>
                  </a:ext>
                </a:extLst>
              </p:cNvPr>
              <p:cNvSpPr>
                <a:spLocks/>
              </p:cNvSpPr>
              <p:nvPr/>
            </p:nvSpPr>
            <p:spPr bwMode="auto">
              <a:xfrm>
                <a:off x="3124" y="3242"/>
                <a:ext cx="60" cy="19"/>
              </a:xfrm>
              <a:custGeom>
                <a:avLst/>
                <a:gdLst>
                  <a:gd name="T0" fmla="*/ 24 w 60"/>
                  <a:gd name="T1" fmla="*/ 0 h 19"/>
                  <a:gd name="T2" fmla="*/ 0 w 60"/>
                  <a:gd name="T3" fmla="*/ 5 h 19"/>
                  <a:gd name="T4" fmla="*/ 34 w 60"/>
                  <a:gd name="T5" fmla="*/ 18 h 19"/>
                  <a:gd name="T6" fmla="*/ 59 w 60"/>
                  <a:gd name="T7" fmla="*/ 12 h 19"/>
                  <a:gd name="T8" fmla="*/ 24 w 60"/>
                  <a:gd name="T9" fmla="*/ 0 h 19"/>
                  <a:gd name="T10" fmla="*/ 0 60000 65536"/>
                  <a:gd name="T11" fmla="*/ 0 60000 65536"/>
                  <a:gd name="T12" fmla="*/ 0 60000 65536"/>
                  <a:gd name="T13" fmla="*/ 0 60000 65536"/>
                  <a:gd name="T14" fmla="*/ 0 60000 65536"/>
                  <a:gd name="T15" fmla="*/ 0 w 60"/>
                  <a:gd name="T16" fmla="*/ 0 h 19"/>
                  <a:gd name="T17" fmla="*/ 60 w 60"/>
                  <a:gd name="T18" fmla="*/ 19 h 19"/>
                </a:gdLst>
                <a:ahLst/>
                <a:cxnLst>
                  <a:cxn ang="T10">
                    <a:pos x="T0" y="T1"/>
                  </a:cxn>
                  <a:cxn ang="T11">
                    <a:pos x="T2" y="T3"/>
                  </a:cxn>
                  <a:cxn ang="T12">
                    <a:pos x="T4" y="T5"/>
                  </a:cxn>
                  <a:cxn ang="T13">
                    <a:pos x="T6" y="T7"/>
                  </a:cxn>
                  <a:cxn ang="T14">
                    <a:pos x="T8" y="T9"/>
                  </a:cxn>
                </a:cxnLst>
                <a:rect l="T15" t="T16" r="T17" b="T18"/>
                <a:pathLst>
                  <a:path w="60" h="19">
                    <a:moveTo>
                      <a:pt x="24" y="0"/>
                    </a:moveTo>
                    <a:lnTo>
                      <a:pt x="0" y="5"/>
                    </a:lnTo>
                    <a:lnTo>
                      <a:pt x="34" y="18"/>
                    </a:lnTo>
                    <a:lnTo>
                      <a:pt x="59" y="12"/>
                    </a:lnTo>
                    <a:lnTo>
                      <a:pt x="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4" name="Freeform 432">
                <a:extLst>
                  <a:ext uri="{FF2B5EF4-FFF2-40B4-BE49-F238E27FC236}">
                    <a16:creationId xmlns:a16="http://schemas.microsoft.com/office/drawing/2014/main" id="{9ADE022F-1264-1147-9244-66F04453D966}"/>
                  </a:ext>
                </a:extLst>
              </p:cNvPr>
              <p:cNvSpPr>
                <a:spLocks/>
              </p:cNvSpPr>
              <p:nvPr/>
            </p:nvSpPr>
            <p:spPr bwMode="auto">
              <a:xfrm>
                <a:off x="3201" y="3264"/>
                <a:ext cx="51" cy="17"/>
              </a:xfrm>
              <a:custGeom>
                <a:avLst/>
                <a:gdLst>
                  <a:gd name="T0" fmla="*/ 15 w 51"/>
                  <a:gd name="T1" fmla="*/ 0 h 17"/>
                  <a:gd name="T2" fmla="*/ 0 w 51"/>
                  <a:gd name="T3" fmla="*/ 4 h 17"/>
                  <a:gd name="T4" fmla="*/ 33 w 51"/>
                  <a:gd name="T5" fmla="*/ 16 h 17"/>
                  <a:gd name="T6" fmla="*/ 50 w 51"/>
                  <a:gd name="T7" fmla="*/ 11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4"/>
                    </a:lnTo>
                    <a:lnTo>
                      <a:pt x="33" y="16"/>
                    </a:lnTo>
                    <a:lnTo>
                      <a:pt x="50" y="11"/>
                    </a:lnTo>
                    <a:lnTo>
                      <a:pt x="15" y="0"/>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25" name="Freeform 433">
                <a:extLst>
                  <a:ext uri="{FF2B5EF4-FFF2-40B4-BE49-F238E27FC236}">
                    <a16:creationId xmlns:a16="http://schemas.microsoft.com/office/drawing/2014/main" id="{AD81807E-E49C-094D-8A35-50B0EE492174}"/>
                  </a:ext>
                </a:extLst>
              </p:cNvPr>
              <p:cNvSpPr>
                <a:spLocks/>
              </p:cNvSpPr>
              <p:nvPr/>
            </p:nvSpPr>
            <p:spPr bwMode="auto">
              <a:xfrm>
                <a:off x="3201" y="3264"/>
                <a:ext cx="51" cy="17"/>
              </a:xfrm>
              <a:custGeom>
                <a:avLst/>
                <a:gdLst>
                  <a:gd name="T0" fmla="*/ 15 w 51"/>
                  <a:gd name="T1" fmla="*/ 0 h 17"/>
                  <a:gd name="T2" fmla="*/ 0 w 51"/>
                  <a:gd name="T3" fmla="*/ 4 h 17"/>
                  <a:gd name="T4" fmla="*/ 33 w 51"/>
                  <a:gd name="T5" fmla="*/ 16 h 17"/>
                  <a:gd name="T6" fmla="*/ 50 w 51"/>
                  <a:gd name="T7" fmla="*/ 11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4"/>
                    </a:lnTo>
                    <a:lnTo>
                      <a:pt x="33" y="16"/>
                    </a:lnTo>
                    <a:lnTo>
                      <a:pt x="50" y="11"/>
                    </a:lnTo>
                    <a:lnTo>
                      <a:pt x="1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6" name="Freeform 434">
                <a:extLst>
                  <a:ext uri="{FF2B5EF4-FFF2-40B4-BE49-F238E27FC236}">
                    <a16:creationId xmlns:a16="http://schemas.microsoft.com/office/drawing/2014/main" id="{DE3847A1-FFB1-9D47-9E09-BC674C166C28}"/>
                  </a:ext>
                </a:extLst>
              </p:cNvPr>
              <p:cNvSpPr>
                <a:spLocks/>
              </p:cNvSpPr>
              <p:nvPr/>
            </p:nvSpPr>
            <p:spPr bwMode="auto">
              <a:xfrm>
                <a:off x="3276" y="3286"/>
                <a:ext cx="45" cy="17"/>
              </a:xfrm>
              <a:custGeom>
                <a:avLst/>
                <a:gdLst>
                  <a:gd name="T0" fmla="*/ 9 w 45"/>
                  <a:gd name="T1" fmla="*/ 0 h 17"/>
                  <a:gd name="T2" fmla="*/ 0 w 45"/>
                  <a:gd name="T3" fmla="*/ 2 h 17"/>
                  <a:gd name="T4" fmla="*/ 35 w 45"/>
                  <a:gd name="T5" fmla="*/ 16 h 17"/>
                  <a:gd name="T6" fmla="*/ 44 w 45"/>
                  <a:gd name="T7" fmla="*/ 14 h 17"/>
                  <a:gd name="T8" fmla="*/ 9 w 45"/>
                  <a:gd name="T9" fmla="*/ 0 h 17"/>
                  <a:gd name="T10" fmla="*/ 0 60000 65536"/>
                  <a:gd name="T11" fmla="*/ 0 60000 65536"/>
                  <a:gd name="T12" fmla="*/ 0 60000 65536"/>
                  <a:gd name="T13" fmla="*/ 0 60000 65536"/>
                  <a:gd name="T14" fmla="*/ 0 60000 65536"/>
                  <a:gd name="T15" fmla="*/ 0 w 45"/>
                  <a:gd name="T16" fmla="*/ 0 h 17"/>
                  <a:gd name="T17" fmla="*/ 45 w 45"/>
                  <a:gd name="T18" fmla="*/ 17 h 17"/>
                </a:gdLst>
                <a:ahLst/>
                <a:cxnLst>
                  <a:cxn ang="T10">
                    <a:pos x="T0" y="T1"/>
                  </a:cxn>
                  <a:cxn ang="T11">
                    <a:pos x="T2" y="T3"/>
                  </a:cxn>
                  <a:cxn ang="T12">
                    <a:pos x="T4" y="T5"/>
                  </a:cxn>
                  <a:cxn ang="T13">
                    <a:pos x="T6" y="T7"/>
                  </a:cxn>
                  <a:cxn ang="T14">
                    <a:pos x="T8" y="T9"/>
                  </a:cxn>
                </a:cxnLst>
                <a:rect l="T15" t="T16" r="T17" b="T18"/>
                <a:pathLst>
                  <a:path w="45" h="17">
                    <a:moveTo>
                      <a:pt x="9" y="0"/>
                    </a:moveTo>
                    <a:lnTo>
                      <a:pt x="0" y="2"/>
                    </a:lnTo>
                    <a:lnTo>
                      <a:pt x="35" y="16"/>
                    </a:lnTo>
                    <a:lnTo>
                      <a:pt x="44" y="14"/>
                    </a:lnTo>
                    <a:lnTo>
                      <a:pt x="9" y="0"/>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27" name="Freeform 435">
                <a:extLst>
                  <a:ext uri="{FF2B5EF4-FFF2-40B4-BE49-F238E27FC236}">
                    <a16:creationId xmlns:a16="http://schemas.microsoft.com/office/drawing/2014/main" id="{997BFBCC-B51F-5A44-BC37-7F20125668FD}"/>
                  </a:ext>
                </a:extLst>
              </p:cNvPr>
              <p:cNvSpPr>
                <a:spLocks/>
              </p:cNvSpPr>
              <p:nvPr/>
            </p:nvSpPr>
            <p:spPr bwMode="auto">
              <a:xfrm>
                <a:off x="3276" y="3286"/>
                <a:ext cx="45" cy="17"/>
              </a:xfrm>
              <a:custGeom>
                <a:avLst/>
                <a:gdLst>
                  <a:gd name="T0" fmla="*/ 9 w 45"/>
                  <a:gd name="T1" fmla="*/ 0 h 17"/>
                  <a:gd name="T2" fmla="*/ 0 w 45"/>
                  <a:gd name="T3" fmla="*/ 2 h 17"/>
                  <a:gd name="T4" fmla="*/ 35 w 45"/>
                  <a:gd name="T5" fmla="*/ 16 h 17"/>
                  <a:gd name="T6" fmla="*/ 44 w 45"/>
                  <a:gd name="T7" fmla="*/ 14 h 17"/>
                  <a:gd name="T8" fmla="*/ 9 w 45"/>
                  <a:gd name="T9" fmla="*/ 0 h 17"/>
                  <a:gd name="T10" fmla="*/ 0 60000 65536"/>
                  <a:gd name="T11" fmla="*/ 0 60000 65536"/>
                  <a:gd name="T12" fmla="*/ 0 60000 65536"/>
                  <a:gd name="T13" fmla="*/ 0 60000 65536"/>
                  <a:gd name="T14" fmla="*/ 0 60000 65536"/>
                  <a:gd name="T15" fmla="*/ 0 w 45"/>
                  <a:gd name="T16" fmla="*/ 0 h 17"/>
                  <a:gd name="T17" fmla="*/ 45 w 45"/>
                  <a:gd name="T18" fmla="*/ 17 h 17"/>
                </a:gdLst>
                <a:ahLst/>
                <a:cxnLst>
                  <a:cxn ang="T10">
                    <a:pos x="T0" y="T1"/>
                  </a:cxn>
                  <a:cxn ang="T11">
                    <a:pos x="T2" y="T3"/>
                  </a:cxn>
                  <a:cxn ang="T12">
                    <a:pos x="T4" y="T5"/>
                  </a:cxn>
                  <a:cxn ang="T13">
                    <a:pos x="T6" y="T7"/>
                  </a:cxn>
                  <a:cxn ang="T14">
                    <a:pos x="T8" y="T9"/>
                  </a:cxn>
                </a:cxnLst>
                <a:rect l="T15" t="T16" r="T17" b="T18"/>
                <a:pathLst>
                  <a:path w="45" h="17">
                    <a:moveTo>
                      <a:pt x="9" y="0"/>
                    </a:moveTo>
                    <a:lnTo>
                      <a:pt x="0" y="2"/>
                    </a:lnTo>
                    <a:lnTo>
                      <a:pt x="35" y="16"/>
                    </a:lnTo>
                    <a:lnTo>
                      <a:pt x="44" y="14"/>
                    </a:lnTo>
                    <a:lnTo>
                      <a:pt x="9"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8" name="Freeform 436">
                <a:extLst>
                  <a:ext uri="{FF2B5EF4-FFF2-40B4-BE49-F238E27FC236}">
                    <a16:creationId xmlns:a16="http://schemas.microsoft.com/office/drawing/2014/main" id="{C025A494-CB07-D940-B861-48B79D7EB0CD}"/>
                  </a:ext>
                </a:extLst>
              </p:cNvPr>
              <p:cNvSpPr>
                <a:spLocks/>
              </p:cNvSpPr>
              <p:nvPr/>
            </p:nvSpPr>
            <p:spPr bwMode="auto">
              <a:xfrm>
                <a:off x="3338" y="3309"/>
                <a:ext cx="53" cy="17"/>
              </a:xfrm>
              <a:custGeom>
                <a:avLst/>
                <a:gdLst>
                  <a:gd name="T0" fmla="*/ 16 w 53"/>
                  <a:gd name="T1" fmla="*/ 0 h 17"/>
                  <a:gd name="T2" fmla="*/ 0 w 53"/>
                  <a:gd name="T3" fmla="*/ 3 h 17"/>
                  <a:gd name="T4" fmla="*/ 36 w 53"/>
                  <a:gd name="T5" fmla="*/ 16 h 17"/>
                  <a:gd name="T6" fmla="*/ 52 w 53"/>
                  <a:gd name="T7" fmla="*/ 12 h 17"/>
                  <a:gd name="T8" fmla="*/ 16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16" y="0"/>
                    </a:moveTo>
                    <a:lnTo>
                      <a:pt x="0" y="3"/>
                    </a:lnTo>
                    <a:lnTo>
                      <a:pt x="36" y="16"/>
                    </a:lnTo>
                    <a:lnTo>
                      <a:pt x="52" y="12"/>
                    </a:lnTo>
                    <a:lnTo>
                      <a:pt x="16" y="0"/>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29" name="Freeform 437">
                <a:extLst>
                  <a:ext uri="{FF2B5EF4-FFF2-40B4-BE49-F238E27FC236}">
                    <a16:creationId xmlns:a16="http://schemas.microsoft.com/office/drawing/2014/main" id="{B59DC59E-4401-D743-83FC-4CBF3083AE1B}"/>
                  </a:ext>
                </a:extLst>
              </p:cNvPr>
              <p:cNvSpPr>
                <a:spLocks/>
              </p:cNvSpPr>
              <p:nvPr/>
            </p:nvSpPr>
            <p:spPr bwMode="auto">
              <a:xfrm>
                <a:off x="3338" y="3309"/>
                <a:ext cx="53" cy="17"/>
              </a:xfrm>
              <a:custGeom>
                <a:avLst/>
                <a:gdLst>
                  <a:gd name="T0" fmla="*/ 16 w 53"/>
                  <a:gd name="T1" fmla="*/ 0 h 17"/>
                  <a:gd name="T2" fmla="*/ 0 w 53"/>
                  <a:gd name="T3" fmla="*/ 3 h 17"/>
                  <a:gd name="T4" fmla="*/ 36 w 53"/>
                  <a:gd name="T5" fmla="*/ 16 h 17"/>
                  <a:gd name="T6" fmla="*/ 52 w 53"/>
                  <a:gd name="T7" fmla="*/ 12 h 17"/>
                  <a:gd name="T8" fmla="*/ 16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16" y="0"/>
                    </a:moveTo>
                    <a:lnTo>
                      <a:pt x="0" y="3"/>
                    </a:lnTo>
                    <a:lnTo>
                      <a:pt x="36" y="16"/>
                    </a:lnTo>
                    <a:lnTo>
                      <a:pt x="52" y="12"/>
                    </a:lnTo>
                    <a:lnTo>
                      <a:pt x="1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30" name="Freeform 438">
                <a:extLst>
                  <a:ext uri="{FF2B5EF4-FFF2-40B4-BE49-F238E27FC236}">
                    <a16:creationId xmlns:a16="http://schemas.microsoft.com/office/drawing/2014/main" id="{D7C5F373-F451-0E4B-B3E9-167169CF004D}"/>
                  </a:ext>
                </a:extLst>
              </p:cNvPr>
              <p:cNvSpPr>
                <a:spLocks/>
              </p:cNvSpPr>
              <p:nvPr/>
            </p:nvSpPr>
            <p:spPr bwMode="auto">
              <a:xfrm>
                <a:off x="3666" y="3207"/>
                <a:ext cx="334" cy="601"/>
              </a:xfrm>
              <a:custGeom>
                <a:avLst/>
                <a:gdLst>
                  <a:gd name="T0" fmla="*/ 0 w 334"/>
                  <a:gd name="T1" fmla="*/ 600 h 601"/>
                  <a:gd name="T2" fmla="*/ 7 w 334"/>
                  <a:gd name="T3" fmla="*/ 91 h 601"/>
                  <a:gd name="T4" fmla="*/ 333 w 334"/>
                  <a:gd name="T5" fmla="*/ 0 h 601"/>
                  <a:gd name="T6" fmla="*/ 309 w 334"/>
                  <a:gd name="T7" fmla="*/ 440 h 601"/>
                  <a:gd name="T8" fmla="*/ 0 w 334"/>
                  <a:gd name="T9" fmla="*/ 600 h 601"/>
                  <a:gd name="T10" fmla="*/ 0 60000 65536"/>
                  <a:gd name="T11" fmla="*/ 0 60000 65536"/>
                  <a:gd name="T12" fmla="*/ 0 60000 65536"/>
                  <a:gd name="T13" fmla="*/ 0 60000 65536"/>
                  <a:gd name="T14" fmla="*/ 0 60000 65536"/>
                  <a:gd name="T15" fmla="*/ 0 w 334"/>
                  <a:gd name="T16" fmla="*/ 0 h 601"/>
                  <a:gd name="T17" fmla="*/ 334 w 334"/>
                  <a:gd name="T18" fmla="*/ 601 h 601"/>
                </a:gdLst>
                <a:ahLst/>
                <a:cxnLst>
                  <a:cxn ang="T10">
                    <a:pos x="T0" y="T1"/>
                  </a:cxn>
                  <a:cxn ang="T11">
                    <a:pos x="T2" y="T3"/>
                  </a:cxn>
                  <a:cxn ang="T12">
                    <a:pos x="T4" y="T5"/>
                  </a:cxn>
                  <a:cxn ang="T13">
                    <a:pos x="T6" y="T7"/>
                  </a:cxn>
                  <a:cxn ang="T14">
                    <a:pos x="T8" y="T9"/>
                  </a:cxn>
                </a:cxnLst>
                <a:rect l="T15" t="T16" r="T17" b="T18"/>
                <a:pathLst>
                  <a:path w="334" h="601">
                    <a:moveTo>
                      <a:pt x="0" y="600"/>
                    </a:moveTo>
                    <a:lnTo>
                      <a:pt x="7" y="91"/>
                    </a:lnTo>
                    <a:lnTo>
                      <a:pt x="333" y="0"/>
                    </a:lnTo>
                    <a:lnTo>
                      <a:pt x="309" y="440"/>
                    </a:lnTo>
                    <a:lnTo>
                      <a:pt x="0" y="600"/>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31" name="Line 439">
                <a:extLst>
                  <a:ext uri="{FF2B5EF4-FFF2-40B4-BE49-F238E27FC236}">
                    <a16:creationId xmlns:a16="http://schemas.microsoft.com/office/drawing/2014/main" id="{D5BBD728-7774-5B47-BBBF-729C8E3EF350}"/>
                  </a:ext>
                </a:extLst>
              </p:cNvPr>
              <p:cNvSpPr>
                <a:spLocks noChangeShapeType="1"/>
              </p:cNvSpPr>
              <p:nvPr/>
            </p:nvSpPr>
            <p:spPr bwMode="auto">
              <a:xfrm flipV="1">
                <a:off x="3976" y="3207"/>
                <a:ext cx="23" cy="4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2" name="Line 440">
                <a:extLst>
                  <a:ext uri="{FF2B5EF4-FFF2-40B4-BE49-F238E27FC236}">
                    <a16:creationId xmlns:a16="http://schemas.microsoft.com/office/drawing/2014/main" id="{1D1B084D-A687-9848-95F3-E65B8A44AECD}"/>
                  </a:ext>
                </a:extLst>
              </p:cNvPr>
              <p:cNvSpPr>
                <a:spLocks noChangeShapeType="1"/>
              </p:cNvSpPr>
              <p:nvPr/>
            </p:nvSpPr>
            <p:spPr bwMode="auto">
              <a:xfrm flipV="1">
                <a:off x="3921" y="3224"/>
                <a:ext cx="21" cy="4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3" name="Line 441">
                <a:extLst>
                  <a:ext uri="{FF2B5EF4-FFF2-40B4-BE49-F238E27FC236}">
                    <a16:creationId xmlns:a16="http://schemas.microsoft.com/office/drawing/2014/main" id="{273F77FC-4F9B-1844-BDF9-013484A4B1C0}"/>
                  </a:ext>
                </a:extLst>
              </p:cNvPr>
              <p:cNvSpPr>
                <a:spLocks noChangeShapeType="1"/>
              </p:cNvSpPr>
              <p:nvPr/>
            </p:nvSpPr>
            <p:spPr bwMode="auto">
              <a:xfrm flipV="1">
                <a:off x="3863" y="3240"/>
                <a:ext cx="20" cy="4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4" name="Line 442">
                <a:extLst>
                  <a:ext uri="{FF2B5EF4-FFF2-40B4-BE49-F238E27FC236}">
                    <a16:creationId xmlns:a16="http://schemas.microsoft.com/office/drawing/2014/main" id="{3F82A29B-123D-5C4C-B01D-3BD60B7D6B2C}"/>
                  </a:ext>
                </a:extLst>
              </p:cNvPr>
              <p:cNvSpPr>
                <a:spLocks noChangeShapeType="1"/>
              </p:cNvSpPr>
              <p:nvPr/>
            </p:nvSpPr>
            <p:spPr bwMode="auto">
              <a:xfrm flipV="1">
                <a:off x="3803" y="3258"/>
                <a:ext cx="14" cy="4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5" name="Line 443">
                <a:extLst>
                  <a:ext uri="{FF2B5EF4-FFF2-40B4-BE49-F238E27FC236}">
                    <a16:creationId xmlns:a16="http://schemas.microsoft.com/office/drawing/2014/main" id="{C62010AD-9A48-A74A-A973-A028838044C1}"/>
                  </a:ext>
                </a:extLst>
              </p:cNvPr>
              <p:cNvSpPr>
                <a:spLocks noChangeShapeType="1"/>
              </p:cNvSpPr>
              <p:nvPr/>
            </p:nvSpPr>
            <p:spPr bwMode="auto">
              <a:xfrm flipV="1">
                <a:off x="3737" y="3277"/>
                <a:ext cx="12" cy="49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6" name="Line 444">
                <a:extLst>
                  <a:ext uri="{FF2B5EF4-FFF2-40B4-BE49-F238E27FC236}">
                    <a16:creationId xmlns:a16="http://schemas.microsoft.com/office/drawing/2014/main" id="{0BE37610-61A5-B541-9742-42A10277BF74}"/>
                  </a:ext>
                </a:extLst>
              </p:cNvPr>
              <p:cNvSpPr>
                <a:spLocks noChangeShapeType="1"/>
              </p:cNvSpPr>
              <p:nvPr/>
            </p:nvSpPr>
            <p:spPr bwMode="auto">
              <a:xfrm flipV="1">
                <a:off x="3666" y="3298"/>
                <a:ext cx="8" cy="50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7" name="Line 445">
                <a:extLst>
                  <a:ext uri="{FF2B5EF4-FFF2-40B4-BE49-F238E27FC236}">
                    <a16:creationId xmlns:a16="http://schemas.microsoft.com/office/drawing/2014/main" id="{07415858-18E6-8C4B-AEA5-0B211C8AC524}"/>
                  </a:ext>
                </a:extLst>
              </p:cNvPr>
              <p:cNvSpPr>
                <a:spLocks noChangeShapeType="1"/>
              </p:cNvSpPr>
              <p:nvPr/>
            </p:nvSpPr>
            <p:spPr bwMode="auto">
              <a:xfrm flipH="1">
                <a:off x="3674" y="3207"/>
                <a:ext cx="325" cy="9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8" name="Line 446">
                <a:extLst>
                  <a:ext uri="{FF2B5EF4-FFF2-40B4-BE49-F238E27FC236}">
                    <a16:creationId xmlns:a16="http://schemas.microsoft.com/office/drawing/2014/main" id="{2AF595B9-75AF-5A49-BA0C-B46DC9490600}"/>
                  </a:ext>
                </a:extLst>
              </p:cNvPr>
              <p:cNvSpPr>
                <a:spLocks noChangeShapeType="1"/>
              </p:cNvSpPr>
              <p:nvPr/>
            </p:nvSpPr>
            <p:spPr bwMode="auto">
              <a:xfrm flipH="1">
                <a:off x="3674" y="3299"/>
                <a:ext cx="321" cy="10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39" name="Line 447">
                <a:extLst>
                  <a:ext uri="{FF2B5EF4-FFF2-40B4-BE49-F238E27FC236}">
                    <a16:creationId xmlns:a16="http://schemas.microsoft.com/office/drawing/2014/main" id="{F23EC47A-F094-BA4F-87A0-B965B154C849}"/>
                  </a:ext>
                </a:extLst>
              </p:cNvPr>
              <p:cNvSpPr>
                <a:spLocks noChangeShapeType="1"/>
              </p:cNvSpPr>
              <p:nvPr/>
            </p:nvSpPr>
            <p:spPr bwMode="auto">
              <a:xfrm flipH="1">
                <a:off x="3671" y="3388"/>
                <a:ext cx="319" cy="1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0" name="Line 448">
                <a:extLst>
                  <a:ext uri="{FF2B5EF4-FFF2-40B4-BE49-F238E27FC236}">
                    <a16:creationId xmlns:a16="http://schemas.microsoft.com/office/drawing/2014/main" id="{2627173C-1123-8745-A418-01FCA9C5D17C}"/>
                  </a:ext>
                </a:extLst>
              </p:cNvPr>
              <p:cNvSpPr>
                <a:spLocks noChangeShapeType="1"/>
              </p:cNvSpPr>
              <p:nvPr/>
            </p:nvSpPr>
            <p:spPr bwMode="auto">
              <a:xfrm flipH="1">
                <a:off x="3670" y="3477"/>
                <a:ext cx="316" cy="13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1" name="Line 449">
                <a:extLst>
                  <a:ext uri="{FF2B5EF4-FFF2-40B4-BE49-F238E27FC236}">
                    <a16:creationId xmlns:a16="http://schemas.microsoft.com/office/drawing/2014/main" id="{67CD4BBB-73F6-EB48-9BF8-DF4FB474AE17}"/>
                  </a:ext>
                </a:extLst>
              </p:cNvPr>
              <p:cNvSpPr>
                <a:spLocks noChangeShapeType="1"/>
              </p:cNvSpPr>
              <p:nvPr/>
            </p:nvSpPr>
            <p:spPr bwMode="auto">
              <a:xfrm flipH="1">
                <a:off x="3668" y="3562"/>
                <a:ext cx="314" cy="14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2" name="Line 450">
                <a:extLst>
                  <a:ext uri="{FF2B5EF4-FFF2-40B4-BE49-F238E27FC236}">
                    <a16:creationId xmlns:a16="http://schemas.microsoft.com/office/drawing/2014/main" id="{0317B000-C5A7-4043-8535-1C285BCFEC11}"/>
                  </a:ext>
                </a:extLst>
              </p:cNvPr>
              <p:cNvSpPr>
                <a:spLocks noChangeShapeType="1"/>
              </p:cNvSpPr>
              <p:nvPr/>
            </p:nvSpPr>
            <p:spPr bwMode="auto">
              <a:xfrm flipH="1">
                <a:off x="3666" y="3648"/>
                <a:ext cx="310" cy="15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3" name="Line 451">
                <a:extLst>
                  <a:ext uri="{FF2B5EF4-FFF2-40B4-BE49-F238E27FC236}">
                    <a16:creationId xmlns:a16="http://schemas.microsoft.com/office/drawing/2014/main" id="{E16AB412-C416-9044-A734-A54110A98ADC}"/>
                  </a:ext>
                </a:extLst>
              </p:cNvPr>
              <p:cNvSpPr>
                <a:spLocks noChangeShapeType="1"/>
              </p:cNvSpPr>
              <p:nvPr/>
            </p:nvSpPr>
            <p:spPr bwMode="auto">
              <a:xfrm>
                <a:off x="3975" y="3648"/>
                <a:ext cx="221" cy="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4" name="Line 452">
                <a:extLst>
                  <a:ext uri="{FF2B5EF4-FFF2-40B4-BE49-F238E27FC236}">
                    <a16:creationId xmlns:a16="http://schemas.microsoft.com/office/drawing/2014/main" id="{FF1C41C6-95F4-5E4D-B260-2F4B8EEA6749}"/>
                  </a:ext>
                </a:extLst>
              </p:cNvPr>
              <p:cNvSpPr>
                <a:spLocks noChangeShapeType="1"/>
              </p:cNvSpPr>
              <p:nvPr/>
            </p:nvSpPr>
            <p:spPr bwMode="auto">
              <a:xfrm>
                <a:off x="3922" y="3675"/>
                <a:ext cx="225" cy="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5" name="Line 453">
                <a:extLst>
                  <a:ext uri="{FF2B5EF4-FFF2-40B4-BE49-F238E27FC236}">
                    <a16:creationId xmlns:a16="http://schemas.microsoft.com/office/drawing/2014/main" id="{69E7A270-9DF6-8446-BE73-764B1179DE2A}"/>
                  </a:ext>
                </a:extLst>
              </p:cNvPr>
              <p:cNvSpPr>
                <a:spLocks noChangeShapeType="1"/>
              </p:cNvSpPr>
              <p:nvPr/>
            </p:nvSpPr>
            <p:spPr bwMode="auto">
              <a:xfrm>
                <a:off x="3863" y="3705"/>
                <a:ext cx="230" cy="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6" name="Line 454">
                <a:extLst>
                  <a:ext uri="{FF2B5EF4-FFF2-40B4-BE49-F238E27FC236}">
                    <a16:creationId xmlns:a16="http://schemas.microsoft.com/office/drawing/2014/main" id="{00883F07-699A-3E40-8F7C-A5BE6A5695F7}"/>
                  </a:ext>
                </a:extLst>
              </p:cNvPr>
              <p:cNvSpPr>
                <a:spLocks noChangeShapeType="1"/>
              </p:cNvSpPr>
              <p:nvPr/>
            </p:nvSpPr>
            <p:spPr bwMode="auto">
              <a:xfrm>
                <a:off x="3803" y="3737"/>
                <a:ext cx="234" cy="6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7" name="Line 455">
                <a:extLst>
                  <a:ext uri="{FF2B5EF4-FFF2-40B4-BE49-F238E27FC236}">
                    <a16:creationId xmlns:a16="http://schemas.microsoft.com/office/drawing/2014/main" id="{DC2227D2-F590-0742-A8F5-5C3A6D02BEE8}"/>
                  </a:ext>
                </a:extLst>
              </p:cNvPr>
              <p:cNvSpPr>
                <a:spLocks noChangeShapeType="1"/>
              </p:cNvSpPr>
              <p:nvPr/>
            </p:nvSpPr>
            <p:spPr bwMode="auto">
              <a:xfrm>
                <a:off x="3737" y="3770"/>
                <a:ext cx="238" cy="7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8" name="Line 456">
                <a:extLst>
                  <a:ext uri="{FF2B5EF4-FFF2-40B4-BE49-F238E27FC236}">
                    <a16:creationId xmlns:a16="http://schemas.microsoft.com/office/drawing/2014/main" id="{638F5EDF-057E-6440-8056-0F64DE118970}"/>
                  </a:ext>
                </a:extLst>
              </p:cNvPr>
              <p:cNvSpPr>
                <a:spLocks noChangeShapeType="1"/>
              </p:cNvSpPr>
              <p:nvPr/>
            </p:nvSpPr>
            <p:spPr bwMode="auto">
              <a:xfrm>
                <a:off x="3665" y="3807"/>
                <a:ext cx="245" cy="7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49" name="Line 457">
                <a:extLst>
                  <a:ext uri="{FF2B5EF4-FFF2-40B4-BE49-F238E27FC236}">
                    <a16:creationId xmlns:a16="http://schemas.microsoft.com/office/drawing/2014/main" id="{86E6604F-FDB9-8C4A-834E-E3F9226EF954}"/>
                  </a:ext>
                </a:extLst>
              </p:cNvPr>
              <p:cNvSpPr>
                <a:spLocks noChangeShapeType="1"/>
              </p:cNvSpPr>
              <p:nvPr/>
            </p:nvSpPr>
            <p:spPr bwMode="auto">
              <a:xfrm>
                <a:off x="3999" y="3207"/>
                <a:ext cx="234"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0" name="Line 458">
                <a:extLst>
                  <a:ext uri="{FF2B5EF4-FFF2-40B4-BE49-F238E27FC236}">
                    <a16:creationId xmlns:a16="http://schemas.microsoft.com/office/drawing/2014/main" id="{FF05D824-6959-0240-BB48-033A2779C39C}"/>
                  </a:ext>
                </a:extLst>
              </p:cNvPr>
              <p:cNvSpPr>
                <a:spLocks noChangeShapeType="1"/>
              </p:cNvSpPr>
              <p:nvPr/>
            </p:nvSpPr>
            <p:spPr bwMode="auto">
              <a:xfrm>
                <a:off x="3995" y="3299"/>
                <a:ext cx="231" cy="4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1" name="Line 459">
                <a:extLst>
                  <a:ext uri="{FF2B5EF4-FFF2-40B4-BE49-F238E27FC236}">
                    <a16:creationId xmlns:a16="http://schemas.microsoft.com/office/drawing/2014/main" id="{031A20C6-34A6-2346-B0FC-F20B01522428}"/>
                  </a:ext>
                </a:extLst>
              </p:cNvPr>
              <p:cNvSpPr>
                <a:spLocks noChangeShapeType="1"/>
              </p:cNvSpPr>
              <p:nvPr/>
            </p:nvSpPr>
            <p:spPr bwMode="auto">
              <a:xfrm>
                <a:off x="3989" y="3388"/>
                <a:ext cx="229" cy="4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2" name="Line 460">
                <a:extLst>
                  <a:ext uri="{FF2B5EF4-FFF2-40B4-BE49-F238E27FC236}">
                    <a16:creationId xmlns:a16="http://schemas.microsoft.com/office/drawing/2014/main" id="{6F947FA6-F07D-2D48-BDC8-ADFCE50E68CC}"/>
                  </a:ext>
                </a:extLst>
              </p:cNvPr>
              <p:cNvSpPr>
                <a:spLocks noChangeShapeType="1"/>
              </p:cNvSpPr>
              <p:nvPr/>
            </p:nvSpPr>
            <p:spPr bwMode="auto">
              <a:xfrm>
                <a:off x="3985" y="3477"/>
                <a:ext cx="225" cy="5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3" name="Line 461">
                <a:extLst>
                  <a:ext uri="{FF2B5EF4-FFF2-40B4-BE49-F238E27FC236}">
                    <a16:creationId xmlns:a16="http://schemas.microsoft.com/office/drawing/2014/main" id="{EAF713E3-DDD4-EF48-8014-3E816077B2BE}"/>
                  </a:ext>
                </a:extLst>
              </p:cNvPr>
              <p:cNvSpPr>
                <a:spLocks noChangeShapeType="1"/>
              </p:cNvSpPr>
              <p:nvPr/>
            </p:nvSpPr>
            <p:spPr bwMode="auto">
              <a:xfrm>
                <a:off x="3982" y="3562"/>
                <a:ext cx="223" cy="5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4" name="Line 462">
                <a:extLst>
                  <a:ext uri="{FF2B5EF4-FFF2-40B4-BE49-F238E27FC236}">
                    <a16:creationId xmlns:a16="http://schemas.microsoft.com/office/drawing/2014/main" id="{7ECCFA2C-A37D-4C48-AA03-FFC8555D39B8}"/>
                  </a:ext>
                </a:extLst>
              </p:cNvPr>
              <p:cNvSpPr>
                <a:spLocks noChangeShapeType="1"/>
              </p:cNvSpPr>
              <p:nvPr/>
            </p:nvSpPr>
            <p:spPr bwMode="auto">
              <a:xfrm>
                <a:off x="3975" y="3648"/>
                <a:ext cx="221" cy="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5" name="Line 463">
                <a:extLst>
                  <a:ext uri="{FF2B5EF4-FFF2-40B4-BE49-F238E27FC236}">
                    <a16:creationId xmlns:a16="http://schemas.microsoft.com/office/drawing/2014/main" id="{844FB54F-7EF4-F14B-8AE5-8184B295F703}"/>
                  </a:ext>
                </a:extLst>
              </p:cNvPr>
              <p:cNvSpPr>
                <a:spLocks noChangeShapeType="1"/>
              </p:cNvSpPr>
              <p:nvPr/>
            </p:nvSpPr>
            <p:spPr bwMode="auto">
              <a:xfrm flipH="1">
                <a:off x="3976" y="3207"/>
                <a:ext cx="23" cy="4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6" name="Line 464">
                <a:extLst>
                  <a:ext uri="{FF2B5EF4-FFF2-40B4-BE49-F238E27FC236}">
                    <a16:creationId xmlns:a16="http://schemas.microsoft.com/office/drawing/2014/main" id="{22EB5558-A2F1-C34F-BF34-94981B739B49}"/>
                  </a:ext>
                </a:extLst>
              </p:cNvPr>
              <p:cNvSpPr>
                <a:spLocks noChangeShapeType="1"/>
              </p:cNvSpPr>
              <p:nvPr/>
            </p:nvSpPr>
            <p:spPr bwMode="auto">
              <a:xfrm flipH="1">
                <a:off x="3666" y="3648"/>
                <a:ext cx="310" cy="15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7" name="Line 465">
                <a:extLst>
                  <a:ext uri="{FF2B5EF4-FFF2-40B4-BE49-F238E27FC236}">
                    <a16:creationId xmlns:a16="http://schemas.microsoft.com/office/drawing/2014/main" id="{413C37A9-1EE5-904C-935A-5641D84E0779}"/>
                  </a:ext>
                </a:extLst>
              </p:cNvPr>
              <p:cNvSpPr>
                <a:spLocks noChangeShapeType="1"/>
              </p:cNvSpPr>
              <p:nvPr/>
            </p:nvSpPr>
            <p:spPr bwMode="auto">
              <a:xfrm flipH="1">
                <a:off x="4048" y="3220"/>
                <a:ext cx="27" cy="44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8" name="Line 466">
                <a:extLst>
                  <a:ext uri="{FF2B5EF4-FFF2-40B4-BE49-F238E27FC236}">
                    <a16:creationId xmlns:a16="http://schemas.microsoft.com/office/drawing/2014/main" id="{533D6552-1F4B-E340-84D9-D410F78D2A22}"/>
                  </a:ext>
                </a:extLst>
              </p:cNvPr>
              <p:cNvSpPr>
                <a:spLocks noChangeShapeType="1"/>
              </p:cNvSpPr>
              <p:nvPr/>
            </p:nvSpPr>
            <p:spPr bwMode="auto">
              <a:xfrm flipH="1">
                <a:off x="3746" y="3666"/>
                <a:ext cx="302" cy="1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59" name="Line 467">
                <a:extLst>
                  <a:ext uri="{FF2B5EF4-FFF2-40B4-BE49-F238E27FC236}">
                    <a16:creationId xmlns:a16="http://schemas.microsoft.com/office/drawing/2014/main" id="{0F1CF2CA-A0E4-3A40-A675-AEACACC9DE5B}"/>
                  </a:ext>
                </a:extLst>
              </p:cNvPr>
              <p:cNvSpPr>
                <a:spLocks noChangeShapeType="1"/>
              </p:cNvSpPr>
              <p:nvPr/>
            </p:nvSpPr>
            <p:spPr bwMode="auto">
              <a:xfrm flipH="1">
                <a:off x="4122" y="3233"/>
                <a:ext cx="31" cy="45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60" name="Line 468">
                <a:extLst>
                  <a:ext uri="{FF2B5EF4-FFF2-40B4-BE49-F238E27FC236}">
                    <a16:creationId xmlns:a16="http://schemas.microsoft.com/office/drawing/2014/main" id="{F51A1C4A-8A4A-A54D-86D5-E2135FD21AC9}"/>
                  </a:ext>
                </a:extLst>
              </p:cNvPr>
              <p:cNvSpPr>
                <a:spLocks noChangeShapeType="1"/>
              </p:cNvSpPr>
              <p:nvPr/>
            </p:nvSpPr>
            <p:spPr bwMode="auto">
              <a:xfrm flipH="1">
                <a:off x="3826" y="3685"/>
                <a:ext cx="296" cy="17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61" name="Line 469">
                <a:extLst>
                  <a:ext uri="{FF2B5EF4-FFF2-40B4-BE49-F238E27FC236}">
                    <a16:creationId xmlns:a16="http://schemas.microsoft.com/office/drawing/2014/main" id="{3F0FB894-234A-A74F-B975-B7E5F102B2CB}"/>
                  </a:ext>
                </a:extLst>
              </p:cNvPr>
              <p:cNvSpPr>
                <a:spLocks noChangeShapeType="1"/>
              </p:cNvSpPr>
              <p:nvPr/>
            </p:nvSpPr>
            <p:spPr bwMode="auto">
              <a:xfrm flipH="1">
                <a:off x="4197" y="3248"/>
                <a:ext cx="36" cy="4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62" name="Line 470">
                <a:extLst>
                  <a:ext uri="{FF2B5EF4-FFF2-40B4-BE49-F238E27FC236}">
                    <a16:creationId xmlns:a16="http://schemas.microsoft.com/office/drawing/2014/main" id="{336C8C0A-3A12-BA4B-B034-8F64EE4A6821}"/>
                  </a:ext>
                </a:extLst>
              </p:cNvPr>
              <p:cNvSpPr>
                <a:spLocks noChangeShapeType="1"/>
              </p:cNvSpPr>
              <p:nvPr/>
            </p:nvSpPr>
            <p:spPr bwMode="auto">
              <a:xfrm flipH="1">
                <a:off x="3911" y="3706"/>
                <a:ext cx="286" cy="17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63" name="Freeform 471">
                <a:extLst>
                  <a:ext uri="{FF2B5EF4-FFF2-40B4-BE49-F238E27FC236}">
                    <a16:creationId xmlns:a16="http://schemas.microsoft.com/office/drawing/2014/main" id="{3948503F-EC9E-FC4D-B90F-C200431F39DF}"/>
                  </a:ext>
                </a:extLst>
              </p:cNvPr>
              <p:cNvSpPr>
                <a:spLocks/>
              </p:cNvSpPr>
              <p:nvPr/>
            </p:nvSpPr>
            <p:spPr bwMode="auto">
              <a:xfrm>
                <a:off x="3666" y="3207"/>
                <a:ext cx="334" cy="601"/>
              </a:xfrm>
              <a:custGeom>
                <a:avLst/>
                <a:gdLst>
                  <a:gd name="T0" fmla="*/ 0 w 334"/>
                  <a:gd name="T1" fmla="*/ 600 h 601"/>
                  <a:gd name="T2" fmla="*/ 7 w 334"/>
                  <a:gd name="T3" fmla="*/ 91 h 601"/>
                  <a:gd name="T4" fmla="*/ 333 w 334"/>
                  <a:gd name="T5" fmla="*/ 0 h 601"/>
                  <a:gd name="T6" fmla="*/ 309 w 334"/>
                  <a:gd name="T7" fmla="*/ 440 h 601"/>
                  <a:gd name="T8" fmla="*/ 0 w 334"/>
                  <a:gd name="T9" fmla="*/ 600 h 601"/>
                  <a:gd name="T10" fmla="*/ 0 60000 65536"/>
                  <a:gd name="T11" fmla="*/ 0 60000 65536"/>
                  <a:gd name="T12" fmla="*/ 0 60000 65536"/>
                  <a:gd name="T13" fmla="*/ 0 60000 65536"/>
                  <a:gd name="T14" fmla="*/ 0 60000 65536"/>
                  <a:gd name="T15" fmla="*/ 0 w 334"/>
                  <a:gd name="T16" fmla="*/ 0 h 601"/>
                  <a:gd name="T17" fmla="*/ 334 w 334"/>
                  <a:gd name="T18" fmla="*/ 601 h 601"/>
                </a:gdLst>
                <a:ahLst/>
                <a:cxnLst>
                  <a:cxn ang="T10">
                    <a:pos x="T0" y="T1"/>
                  </a:cxn>
                  <a:cxn ang="T11">
                    <a:pos x="T2" y="T3"/>
                  </a:cxn>
                  <a:cxn ang="T12">
                    <a:pos x="T4" y="T5"/>
                  </a:cxn>
                  <a:cxn ang="T13">
                    <a:pos x="T6" y="T7"/>
                  </a:cxn>
                  <a:cxn ang="T14">
                    <a:pos x="T8" y="T9"/>
                  </a:cxn>
                </a:cxnLst>
                <a:rect l="T15" t="T16" r="T17" b="T18"/>
                <a:pathLst>
                  <a:path w="334" h="601">
                    <a:moveTo>
                      <a:pt x="0" y="600"/>
                    </a:moveTo>
                    <a:lnTo>
                      <a:pt x="7" y="91"/>
                    </a:lnTo>
                    <a:lnTo>
                      <a:pt x="333" y="0"/>
                    </a:lnTo>
                    <a:lnTo>
                      <a:pt x="309" y="440"/>
                    </a:lnTo>
                    <a:lnTo>
                      <a:pt x="0" y="60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64" name="Line 472">
                <a:extLst>
                  <a:ext uri="{FF2B5EF4-FFF2-40B4-BE49-F238E27FC236}">
                    <a16:creationId xmlns:a16="http://schemas.microsoft.com/office/drawing/2014/main" id="{AA998B25-223F-5D4D-98D3-C4378F19A3DE}"/>
                  </a:ext>
                </a:extLst>
              </p:cNvPr>
              <p:cNvSpPr>
                <a:spLocks noChangeShapeType="1"/>
              </p:cNvSpPr>
              <p:nvPr/>
            </p:nvSpPr>
            <p:spPr bwMode="auto">
              <a:xfrm flipH="1">
                <a:off x="3674" y="3207"/>
                <a:ext cx="325" cy="9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65" name="Line 473">
                <a:extLst>
                  <a:ext uri="{FF2B5EF4-FFF2-40B4-BE49-F238E27FC236}">
                    <a16:creationId xmlns:a16="http://schemas.microsoft.com/office/drawing/2014/main" id="{FC02F587-9044-534A-9AED-84F141363A07}"/>
                  </a:ext>
                </a:extLst>
              </p:cNvPr>
              <p:cNvSpPr>
                <a:spLocks noChangeShapeType="1"/>
              </p:cNvSpPr>
              <p:nvPr/>
            </p:nvSpPr>
            <p:spPr bwMode="auto">
              <a:xfrm flipV="1">
                <a:off x="3666" y="3298"/>
                <a:ext cx="8" cy="50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66" name="Freeform 474">
                <a:extLst>
                  <a:ext uri="{FF2B5EF4-FFF2-40B4-BE49-F238E27FC236}">
                    <a16:creationId xmlns:a16="http://schemas.microsoft.com/office/drawing/2014/main" id="{7595A5BD-11FC-2E4C-92C7-5A8140207B8B}"/>
                  </a:ext>
                </a:extLst>
              </p:cNvPr>
              <p:cNvSpPr>
                <a:spLocks/>
              </p:cNvSpPr>
              <p:nvPr/>
            </p:nvSpPr>
            <p:spPr bwMode="auto">
              <a:xfrm>
                <a:off x="3937" y="3603"/>
                <a:ext cx="136" cy="80"/>
              </a:xfrm>
              <a:custGeom>
                <a:avLst/>
                <a:gdLst>
                  <a:gd name="T0" fmla="*/ 0 w 136"/>
                  <a:gd name="T1" fmla="*/ 43 h 80"/>
                  <a:gd name="T2" fmla="*/ 133 w 136"/>
                  <a:gd name="T3" fmla="*/ 79 h 80"/>
                  <a:gd name="T4" fmla="*/ 135 w 136"/>
                  <a:gd name="T5" fmla="*/ 35 h 80"/>
                  <a:gd name="T6" fmla="*/ 2 w 136"/>
                  <a:gd name="T7" fmla="*/ 0 h 80"/>
                  <a:gd name="T8" fmla="*/ 0 w 136"/>
                  <a:gd name="T9" fmla="*/ 43 h 80"/>
                  <a:gd name="T10" fmla="*/ 0 60000 65536"/>
                  <a:gd name="T11" fmla="*/ 0 60000 65536"/>
                  <a:gd name="T12" fmla="*/ 0 60000 65536"/>
                  <a:gd name="T13" fmla="*/ 0 60000 65536"/>
                  <a:gd name="T14" fmla="*/ 0 60000 65536"/>
                  <a:gd name="T15" fmla="*/ 0 w 136"/>
                  <a:gd name="T16" fmla="*/ 0 h 80"/>
                  <a:gd name="T17" fmla="*/ 136 w 136"/>
                  <a:gd name="T18" fmla="*/ 80 h 80"/>
                </a:gdLst>
                <a:ahLst/>
                <a:cxnLst>
                  <a:cxn ang="T10">
                    <a:pos x="T0" y="T1"/>
                  </a:cxn>
                  <a:cxn ang="T11">
                    <a:pos x="T2" y="T3"/>
                  </a:cxn>
                  <a:cxn ang="T12">
                    <a:pos x="T4" y="T5"/>
                  </a:cxn>
                  <a:cxn ang="T13">
                    <a:pos x="T6" y="T7"/>
                  </a:cxn>
                  <a:cxn ang="T14">
                    <a:pos x="T8" y="T9"/>
                  </a:cxn>
                </a:cxnLst>
                <a:rect l="T15" t="T16" r="T17" b="T18"/>
                <a:pathLst>
                  <a:path w="136" h="80">
                    <a:moveTo>
                      <a:pt x="0" y="43"/>
                    </a:moveTo>
                    <a:lnTo>
                      <a:pt x="133" y="79"/>
                    </a:lnTo>
                    <a:lnTo>
                      <a:pt x="135" y="35"/>
                    </a:lnTo>
                    <a:lnTo>
                      <a:pt x="2" y="0"/>
                    </a:lnTo>
                    <a:lnTo>
                      <a:pt x="0" y="43"/>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67" name="Freeform 475">
                <a:extLst>
                  <a:ext uri="{FF2B5EF4-FFF2-40B4-BE49-F238E27FC236}">
                    <a16:creationId xmlns:a16="http://schemas.microsoft.com/office/drawing/2014/main" id="{74850198-9EA2-EC42-B298-ADE719DAFE6C}"/>
                  </a:ext>
                </a:extLst>
              </p:cNvPr>
              <p:cNvSpPr>
                <a:spLocks/>
              </p:cNvSpPr>
              <p:nvPr/>
            </p:nvSpPr>
            <p:spPr bwMode="auto">
              <a:xfrm>
                <a:off x="3937" y="3603"/>
                <a:ext cx="136" cy="80"/>
              </a:xfrm>
              <a:custGeom>
                <a:avLst/>
                <a:gdLst>
                  <a:gd name="T0" fmla="*/ 0 w 136"/>
                  <a:gd name="T1" fmla="*/ 43 h 80"/>
                  <a:gd name="T2" fmla="*/ 133 w 136"/>
                  <a:gd name="T3" fmla="*/ 79 h 80"/>
                  <a:gd name="T4" fmla="*/ 135 w 136"/>
                  <a:gd name="T5" fmla="*/ 35 h 80"/>
                  <a:gd name="T6" fmla="*/ 2 w 136"/>
                  <a:gd name="T7" fmla="*/ 0 h 80"/>
                  <a:gd name="T8" fmla="*/ 0 w 136"/>
                  <a:gd name="T9" fmla="*/ 43 h 80"/>
                  <a:gd name="T10" fmla="*/ 0 60000 65536"/>
                  <a:gd name="T11" fmla="*/ 0 60000 65536"/>
                  <a:gd name="T12" fmla="*/ 0 60000 65536"/>
                  <a:gd name="T13" fmla="*/ 0 60000 65536"/>
                  <a:gd name="T14" fmla="*/ 0 60000 65536"/>
                  <a:gd name="T15" fmla="*/ 0 w 136"/>
                  <a:gd name="T16" fmla="*/ 0 h 80"/>
                  <a:gd name="T17" fmla="*/ 136 w 136"/>
                  <a:gd name="T18" fmla="*/ 80 h 80"/>
                </a:gdLst>
                <a:ahLst/>
                <a:cxnLst>
                  <a:cxn ang="T10">
                    <a:pos x="T0" y="T1"/>
                  </a:cxn>
                  <a:cxn ang="T11">
                    <a:pos x="T2" y="T3"/>
                  </a:cxn>
                  <a:cxn ang="T12">
                    <a:pos x="T4" y="T5"/>
                  </a:cxn>
                  <a:cxn ang="T13">
                    <a:pos x="T6" y="T7"/>
                  </a:cxn>
                  <a:cxn ang="T14">
                    <a:pos x="T8" y="T9"/>
                  </a:cxn>
                </a:cxnLst>
                <a:rect l="T15" t="T16" r="T17" b="T18"/>
                <a:pathLst>
                  <a:path w="136" h="80">
                    <a:moveTo>
                      <a:pt x="0" y="43"/>
                    </a:moveTo>
                    <a:lnTo>
                      <a:pt x="133" y="79"/>
                    </a:lnTo>
                    <a:lnTo>
                      <a:pt x="135" y="35"/>
                    </a:lnTo>
                    <a:lnTo>
                      <a:pt x="2" y="0"/>
                    </a:lnTo>
                    <a:lnTo>
                      <a:pt x="0" y="4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68" name="Freeform 476">
                <a:extLst>
                  <a:ext uri="{FF2B5EF4-FFF2-40B4-BE49-F238E27FC236}">
                    <a16:creationId xmlns:a16="http://schemas.microsoft.com/office/drawing/2014/main" id="{B9A5C43A-D6FC-5042-BF85-8FD79543BE55}"/>
                  </a:ext>
                </a:extLst>
              </p:cNvPr>
              <p:cNvSpPr>
                <a:spLocks/>
              </p:cNvSpPr>
              <p:nvPr/>
            </p:nvSpPr>
            <p:spPr bwMode="auto">
              <a:xfrm>
                <a:off x="3878" y="3631"/>
                <a:ext cx="48" cy="57"/>
              </a:xfrm>
              <a:custGeom>
                <a:avLst/>
                <a:gdLst>
                  <a:gd name="T0" fmla="*/ 0 w 48"/>
                  <a:gd name="T1" fmla="*/ 44 h 57"/>
                  <a:gd name="T2" fmla="*/ 44 w 48"/>
                  <a:gd name="T3" fmla="*/ 56 h 57"/>
                  <a:gd name="T4" fmla="*/ 47 w 48"/>
                  <a:gd name="T5" fmla="*/ 12 h 57"/>
                  <a:gd name="T6" fmla="*/ 2 w 48"/>
                  <a:gd name="T7" fmla="*/ 0 h 57"/>
                  <a:gd name="T8" fmla="*/ 0 w 48"/>
                  <a:gd name="T9" fmla="*/ 44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44"/>
                    </a:moveTo>
                    <a:lnTo>
                      <a:pt x="44" y="56"/>
                    </a:lnTo>
                    <a:lnTo>
                      <a:pt x="47" y="12"/>
                    </a:lnTo>
                    <a:lnTo>
                      <a:pt x="2" y="0"/>
                    </a:lnTo>
                    <a:lnTo>
                      <a:pt x="0" y="44"/>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69" name="Freeform 477">
                <a:extLst>
                  <a:ext uri="{FF2B5EF4-FFF2-40B4-BE49-F238E27FC236}">
                    <a16:creationId xmlns:a16="http://schemas.microsoft.com/office/drawing/2014/main" id="{6C9409B9-D328-BD45-AF9E-535BC56A2D11}"/>
                  </a:ext>
                </a:extLst>
              </p:cNvPr>
              <p:cNvSpPr>
                <a:spLocks/>
              </p:cNvSpPr>
              <p:nvPr/>
            </p:nvSpPr>
            <p:spPr bwMode="auto">
              <a:xfrm>
                <a:off x="3878" y="3631"/>
                <a:ext cx="48" cy="57"/>
              </a:xfrm>
              <a:custGeom>
                <a:avLst/>
                <a:gdLst>
                  <a:gd name="T0" fmla="*/ 0 w 48"/>
                  <a:gd name="T1" fmla="*/ 44 h 57"/>
                  <a:gd name="T2" fmla="*/ 44 w 48"/>
                  <a:gd name="T3" fmla="*/ 56 h 57"/>
                  <a:gd name="T4" fmla="*/ 47 w 48"/>
                  <a:gd name="T5" fmla="*/ 12 h 57"/>
                  <a:gd name="T6" fmla="*/ 2 w 48"/>
                  <a:gd name="T7" fmla="*/ 0 h 57"/>
                  <a:gd name="T8" fmla="*/ 0 w 48"/>
                  <a:gd name="T9" fmla="*/ 44 h 57"/>
                  <a:gd name="T10" fmla="*/ 0 60000 65536"/>
                  <a:gd name="T11" fmla="*/ 0 60000 65536"/>
                  <a:gd name="T12" fmla="*/ 0 60000 65536"/>
                  <a:gd name="T13" fmla="*/ 0 60000 65536"/>
                  <a:gd name="T14" fmla="*/ 0 60000 65536"/>
                  <a:gd name="T15" fmla="*/ 0 w 48"/>
                  <a:gd name="T16" fmla="*/ 0 h 57"/>
                  <a:gd name="T17" fmla="*/ 48 w 48"/>
                  <a:gd name="T18" fmla="*/ 57 h 57"/>
                </a:gdLst>
                <a:ahLst/>
                <a:cxnLst>
                  <a:cxn ang="T10">
                    <a:pos x="T0" y="T1"/>
                  </a:cxn>
                  <a:cxn ang="T11">
                    <a:pos x="T2" y="T3"/>
                  </a:cxn>
                  <a:cxn ang="T12">
                    <a:pos x="T4" y="T5"/>
                  </a:cxn>
                  <a:cxn ang="T13">
                    <a:pos x="T6" y="T7"/>
                  </a:cxn>
                  <a:cxn ang="T14">
                    <a:pos x="T8" y="T9"/>
                  </a:cxn>
                </a:cxnLst>
                <a:rect l="T15" t="T16" r="T17" b="T18"/>
                <a:pathLst>
                  <a:path w="48" h="57">
                    <a:moveTo>
                      <a:pt x="0" y="44"/>
                    </a:moveTo>
                    <a:lnTo>
                      <a:pt x="44" y="56"/>
                    </a:lnTo>
                    <a:lnTo>
                      <a:pt x="47" y="12"/>
                    </a:lnTo>
                    <a:lnTo>
                      <a:pt x="2" y="0"/>
                    </a:lnTo>
                    <a:lnTo>
                      <a:pt x="0" y="4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70" name="Freeform 478">
                <a:extLst>
                  <a:ext uri="{FF2B5EF4-FFF2-40B4-BE49-F238E27FC236}">
                    <a16:creationId xmlns:a16="http://schemas.microsoft.com/office/drawing/2014/main" id="{C22C969B-3283-404C-A97B-DA5037446FD5}"/>
                  </a:ext>
                </a:extLst>
              </p:cNvPr>
              <p:cNvSpPr>
                <a:spLocks/>
              </p:cNvSpPr>
              <p:nvPr/>
            </p:nvSpPr>
            <p:spPr bwMode="auto">
              <a:xfrm>
                <a:off x="3819" y="3661"/>
                <a:ext cx="62" cy="64"/>
              </a:xfrm>
              <a:custGeom>
                <a:avLst/>
                <a:gdLst>
                  <a:gd name="T0" fmla="*/ 0 w 62"/>
                  <a:gd name="T1" fmla="*/ 45 h 64"/>
                  <a:gd name="T2" fmla="*/ 60 w 62"/>
                  <a:gd name="T3" fmla="*/ 63 h 64"/>
                  <a:gd name="T4" fmla="*/ 61 w 62"/>
                  <a:gd name="T5" fmla="*/ 15 h 64"/>
                  <a:gd name="T6" fmla="*/ 2 w 62"/>
                  <a:gd name="T7" fmla="*/ 0 h 64"/>
                  <a:gd name="T8" fmla="*/ 0 w 62"/>
                  <a:gd name="T9" fmla="*/ 45 h 64"/>
                  <a:gd name="T10" fmla="*/ 0 60000 65536"/>
                  <a:gd name="T11" fmla="*/ 0 60000 65536"/>
                  <a:gd name="T12" fmla="*/ 0 60000 65536"/>
                  <a:gd name="T13" fmla="*/ 0 60000 65536"/>
                  <a:gd name="T14" fmla="*/ 0 60000 65536"/>
                  <a:gd name="T15" fmla="*/ 0 w 62"/>
                  <a:gd name="T16" fmla="*/ 0 h 64"/>
                  <a:gd name="T17" fmla="*/ 62 w 62"/>
                  <a:gd name="T18" fmla="*/ 64 h 64"/>
                </a:gdLst>
                <a:ahLst/>
                <a:cxnLst>
                  <a:cxn ang="T10">
                    <a:pos x="T0" y="T1"/>
                  </a:cxn>
                  <a:cxn ang="T11">
                    <a:pos x="T2" y="T3"/>
                  </a:cxn>
                  <a:cxn ang="T12">
                    <a:pos x="T4" y="T5"/>
                  </a:cxn>
                  <a:cxn ang="T13">
                    <a:pos x="T6" y="T7"/>
                  </a:cxn>
                  <a:cxn ang="T14">
                    <a:pos x="T8" y="T9"/>
                  </a:cxn>
                </a:cxnLst>
                <a:rect l="T15" t="T16" r="T17" b="T18"/>
                <a:pathLst>
                  <a:path w="62" h="64">
                    <a:moveTo>
                      <a:pt x="0" y="45"/>
                    </a:moveTo>
                    <a:lnTo>
                      <a:pt x="60" y="63"/>
                    </a:lnTo>
                    <a:lnTo>
                      <a:pt x="61" y="15"/>
                    </a:lnTo>
                    <a:lnTo>
                      <a:pt x="2" y="0"/>
                    </a:lnTo>
                    <a:lnTo>
                      <a:pt x="0" y="45"/>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71" name="Freeform 479">
                <a:extLst>
                  <a:ext uri="{FF2B5EF4-FFF2-40B4-BE49-F238E27FC236}">
                    <a16:creationId xmlns:a16="http://schemas.microsoft.com/office/drawing/2014/main" id="{6243D668-8D22-F441-9161-8015017CA85F}"/>
                  </a:ext>
                </a:extLst>
              </p:cNvPr>
              <p:cNvSpPr>
                <a:spLocks/>
              </p:cNvSpPr>
              <p:nvPr/>
            </p:nvSpPr>
            <p:spPr bwMode="auto">
              <a:xfrm>
                <a:off x="3819" y="3661"/>
                <a:ext cx="62" cy="64"/>
              </a:xfrm>
              <a:custGeom>
                <a:avLst/>
                <a:gdLst>
                  <a:gd name="T0" fmla="*/ 0 w 62"/>
                  <a:gd name="T1" fmla="*/ 45 h 64"/>
                  <a:gd name="T2" fmla="*/ 60 w 62"/>
                  <a:gd name="T3" fmla="*/ 63 h 64"/>
                  <a:gd name="T4" fmla="*/ 61 w 62"/>
                  <a:gd name="T5" fmla="*/ 15 h 64"/>
                  <a:gd name="T6" fmla="*/ 2 w 62"/>
                  <a:gd name="T7" fmla="*/ 0 h 64"/>
                  <a:gd name="T8" fmla="*/ 0 w 62"/>
                  <a:gd name="T9" fmla="*/ 45 h 64"/>
                  <a:gd name="T10" fmla="*/ 0 60000 65536"/>
                  <a:gd name="T11" fmla="*/ 0 60000 65536"/>
                  <a:gd name="T12" fmla="*/ 0 60000 65536"/>
                  <a:gd name="T13" fmla="*/ 0 60000 65536"/>
                  <a:gd name="T14" fmla="*/ 0 60000 65536"/>
                  <a:gd name="T15" fmla="*/ 0 w 62"/>
                  <a:gd name="T16" fmla="*/ 0 h 64"/>
                  <a:gd name="T17" fmla="*/ 62 w 62"/>
                  <a:gd name="T18" fmla="*/ 64 h 64"/>
                </a:gdLst>
                <a:ahLst/>
                <a:cxnLst>
                  <a:cxn ang="T10">
                    <a:pos x="T0" y="T1"/>
                  </a:cxn>
                  <a:cxn ang="T11">
                    <a:pos x="T2" y="T3"/>
                  </a:cxn>
                  <a:cxn ang="T12">
                    <a:pos x="T4" y="T5"/>
                  </a:cxn>
                  <a:cxn ang="T13">
                    <a:pos x="T6" y="T7"/>
                  </a:cxn>
                  <a:cxn ang="T14">
                    <a:pos x="T8" y="T9"/>
                  </a:cxn>
                </a:cxnLst>
                <a:rect l="T15" t="T16" r="T17" b="T18"/>
                <a:pathLst>
                  <a:path w="62" h="64">
                    <a:moveTo>
                      <a:pt x="0" y="45"/>
                    </a:moveTo>
                    <a:lnTo>
                      <a:pt x="60" y="63"/>
                    </a:lnTo>
                    <a:lnTo>
                      <a:pt x="61" y="15"/>
                    </a:lnTo>
                    <a:lnTo>
                      <a:pt x="2" y="0"/>
                    </a:lnTo>
                    <a:lnTo>
                      <a:pt x="0" y="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72" name="Freeform 480">
                <a:extLst>
                  <a:ext uri="{FF2B5EF4-FFF2-40B4-BE49-F238E27FC236}">
                    <a16:creationId xmlns:a16="http://schemas.microsoft.com/office/drawing/2014/main" id="{B0680E82-F84B-0946-B506-0E3BFF63B2B6}"/>
                  </a:ext>
                </a:extLst>
              </p:cNvPr>
              <p:cNvSpPr>
                <a:spLocks/>
              </p:cNvSpPr>
              <p:nvPr/>
            </p:nvSpPr>
            <p:spPr bwMode="auto">
              <a:xfrm>
                <a:off x="3755" y="3693"/>
                <a:ext cx="32" cy="56"/>
              </a:xfrm>
              <a:custGeom>
                <a:avLst/>
                <a:gdLst>
                  <a:gd name="T0" fmla="*/ 0 w 32"/>
                  <a:gd name="T1" fmla="*/ 45 h 56"/>
                  <a:gd name="T2" fmla="*/ 30 w 32"/>
                  <a:gd name="T3" fmla="*/ 55 h 56"/>
                  <a:gd name="T4" fmla="*/ 31 w 32"/>
                  <a:gd name="T5" fmla="*/ 7 h 56"/>
                  <a:gd name="T6" fmla="*/ 0 w 32"/>
                  <a:gd name="T7" fmla="*/ 0 h 56"/>
                  <a:gd name="T8" fmla="*/ 0 w 32"/>
                  <a:gd name="T9" fmla="*/ 45 h 56"/>
                  <a:gd name="T10" fmla="*/ 0 60000 65536"/>
                  <a:gd name="T11" fmla="*/ 0 60000 65536"/>
                  <a:gd name="T12" fmla="*/ 0 60000 65536"/>
                  <a:gd name="T13" fmla="*/ 0 60000 65536"/>
                  <a:gd name="T14" fmla="*/ 0 60000 65536"/>
                  <a:gd name="T15" fmla="*/ 0 w 32"/>
                  <a:gd name="T16" fmla="*/ 0 h 56"/>
                  <a:gd name="T17" fmla="*/ 32 w 32"/>
                  <a:gd name="T18" fmla="*/ 56 h 56"/>
                </a:gdLst>
                <a:ahLst/>
                <a:cxnLst>
                  <a:cxn ang="T10">
                    <a:pos x="T0" y="T1"/>
                  </a:cxn>
                  <a:cxn ang="T11">
                    <a:pos x="T2" y="T3"/>
                  </a:cxn>
                  <a:cxn ang="T12">
                    <a:pos x="T4" y="T5"/>
                  </a:cxn>
                  <a:cxn ang="T13">
                    <a:pos x="T6" y="T7"/>
                  </a:cxn>
                  <a:cxn ang="T14">
                    <a:pos x="T8" y="T9"/>
                  </a:cxn>
                </a:cxnLst>
                <a:rect l="T15" t="T16" r="T17" b="T18"/>
                <a:pathLst>
                  <a:path w="32" h="56">
                    <a:moveTo>
                      <a:pt x="0" y="45"/>
                    </a:moveTo>
                    <a:lnTo>
                      <a:pt x="30" y="55"/>
                    </a:lnTo>
                    <a:lnTo>
                      <a:pt x="31" y="7"/>
                    </a:lnTo>
                    <a:lnTo>
                      <a:pt x="0" y="0"/>
                    </a:lnTo>
                    <a:lnTo>
                      <a:pt x="0" y="45"/>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73" name="Freeform 481">
                <a:extLst>
                  <a:ext uri="{FF2B5EF4-FFF2-40B4-BE49-F238E27FC236}">
                    <a16:creationId xmlns:a16="http://schemas.microsoft.com/office/drawing/2014/main" id="{55262E42-BBF9-864E-9D17-F1CEF8F45B26}"/>
                  </a:ext>
                </a:extLst>
              </p:cNvPr>
              <p:cNvSpPr>
                <a:spLocks/>
              </p:cNvSpPr>
              <p:nvPr/>
            </p:nvSpPr>
            <p:spPr bwMode="auto">
              <a:xfrm>
                <a:off x="3755" y="3693"/>
                <a:ext cx="32" cy="56"/>
              </a:xfrm>
              <a:custGeom>
                <a:avLst/>
                <a:gdLst>
                  <a:gd name="T0" fmla="*/ 0 w 32"/>
                  <a:gd name="T1" fmla="*/ 45 h 56"/>
                  <a:gd name="T2" fmla="*/ 30 w 32"/>
                  <a:gd name="T3" fmla="*/ 55 h 56"/>
                  <a:gd name="T4" fmla="*/ 31 w 32"/>
                  <a:gd name="T5" fmla="*/ 7 h 56"/>
                  <a:gd name="T6" fmla="*/ 0 w 32"/>
                  <a:gd name="T7" fmla="*/ 0 h 56"/>
                  <a:gd name="T8" fmla="*/ 0 w 32"/>
                  <a:gd name="T9" fmla="*/ 45 h 56"/>
                  <a:gd name="T10" fmla="*/ 0 60000 65536"/>
                  <a:gd name="T11" fmla="*/ 0 60000 65536"/>
                  <a:gd name="T12" fmla="*/ 0 60000 65536"/>
                  <a:gd name="T13" fmla="*/ 0 60000 65536"/>
                  <a:gd name="T14" fmla="*/ 0 60000 65536"/>
                  <a:gd name="T15" fmla="*/ 0 w 32"/>
                  <a:gd name="T16" fmla="*/ 0 h 56"/>
                  <a:gd name="T17" fmla="*/ 32 w 32"/>
                  <a:gd name="T18" fmla="*/ 56 h 56"/>
                </a:gdLst>
                <a:ahLst/>
                <a:cxnLst>
                  <a:cxn ang="T10">
                    <a:pos x="T0" y="T1"/>
                  </a:cxn>
                  <a:cxn ang="T11">
                    <a:pos x="T2" y="T3"/>
                  </a:cxn>
                  <a:cxn ang="T12">
                    <a:pos x="T4" y="T5"/>
                  </a:cxn>
                  <a:cxn ang="T13">
                    <a:pos x="T6" y="T7"/>
                  </a:cxn>
                  <a:cxn ang="T14">
                    <a:pos x="T8" y="T9"/>
                  </a:cxn>
                </a:cxnLst>
                <a:rect l="T15" t="T16" r="T17" b="T18"/>
                <a:pathLst>
                  <a:path w="32" h="56">
                    <a:moveTo>
                      <a:pt x="0" y="45"/>
                    </a:moveTo>
                    <a:lnTo>
                      <a:pt x="30" y="55"/>
                    </a:lnTo>
                    <a:lnTo>
                      <a:pt x="31" y="7"/>
                    </a:lnTo>
                    <a:lnTo>
                      <a:pt x="0" y="0"/>
                    </a:lnTo>
                    <a:lnTo>
                      <a:pt x="0" y="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74" name="Freeform 482">
                <a:extLst>
                  <a:ext uri="{FF2B5EF4-FFF2-40B4-BE49-F238E27FC236}">
                    <a16:creationId xmlns:a16="http://schemas.microsoft.com/office/drawing/2014/main" id="{501B7FCD-AA6D-2D4E-8BC8-E72FA9068461}"/>
                  </a:ext>
                </a:extLst>
              </p:cNvPr>
              <p:cNvSpPr>
                <a:spLocks/>
              </p:cNvSpPr>
              <p:nvPr/>
            </p:nvSpPr>
            <p:spPr bwMode="auto">
              <a:xfrm>
                <a:off x="3685" y="3726"/>
                <a:ext cx="48" cy="62"/>
              </a:xfrm>
              <a:custGeom>
                <a:avLst/>
                <a:gdLst>
                  <a:gd name="T0" fmla="*/ 0 w 48"/>
                  <a:gd name="T1" fmla="*/ 46 h 62"/>
                  <a:gd name="T2" fmla="*/ 47 w 48"/>
                  <a:gd name="T3" fmla="*/ 61 h 62"/>
                  <a:gd name="T4" fmla="*/ 47 w 48"/>
                  <a:gd name="T5" fmla="*/ 14 h 62"/>
                  <a:gd name="T6" fmla="*/ 0 w 48"/>
                  <a:gd name="T7" fmla="*/ 0 h 62"/>
                  <a:gd name="T8" fmla="*/ 0 w 48"/>
                  <a:gd name="T9" fmla="*/ 46 h 62"/>
                  <a:gd name="T10" fmla="*/ 0 60000 65536"/>
                  <a:gd name="T11" fmla="*/ 0 60000 65536"/>
                  <a:gd name="T12" fmla="*/ 0 60000 65536"/>
                  <a:gd name="T13" fmla="*/ 0 60000 65536"/>
                  <a:gd name="T14" fmla="*/ 0 60000 65536"/>
                  <a:gd name="T15" fmla="*/ 0 w 48"/>
                  <a:gd name="T16" fmla="*/ 0 h 62"/>
                  <a:gd name="T17" fmla="*/ 48 w 48"/>
                  <a:gd name="T18" fmla="*/ 62 h 62"/>
                </a:gdLst>
                <a:ahLst/>
                <a:cxnLst>
                  <a:cxn ang="T10">
                    <a:pos x="T0" y="T1"/>
                  </a:cxn>
                  <a:cxn ang="T11">
                    <a:pos x="T2" y="T3"/>
                  </a:cxn>
                  <a:cxn ang="T12">
                    <a:pos x="T4" y="T5"/>
                  </a:cxn>
                  <a:cxn ang="T13">
                    <a:pos x="T6" y="T7"/>
                  </a:cxn>
                  <a:cxn ang="T14">
                    <a:pos x="T8" y="T9"/>
                  </a:cxn>
                </a:cxnLst>
                <a:rect l="T15" t="T16" r="T17" b="T18"/>
                <a:pathLst>
                  <a:path w="48" h="62">
                    <a:moveTo>
                      <a:pt x="0" y="46"/>
                    </a:moveTo>
                    <a:lnTo>
                      <a:pt x="47" y="61"/>
                    </a:lnTo>
                    <a:lnTo>
                      <a:pt x="47" y="14"/>
                    </a:lnTo>
                    <a:lnTo>
                      <a:pt x="0" y="0"/>
                    </a:lnTo>
                    <a:lnTo>
                      <a:pt x="0" y="46"/>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75" name="Freeform 483">
                <a:extLst>
                  <a:ext uri="{FF2B5EF4-FFF2-40B4-BE49-F238E27FC236}">
                    <a16:creationId xmlns:a16="http://schemas.microsoft.com/office/drawing/2014/main" id="{D9BEBFEA-4A02-2145-9F62-56C1BAD5A013}"/>
                  </a:ext>
                </a:extLst>
              </p:cNvPr>
              <p:cNvSpPr>
                <a:spLocks/>
              </p:cNvSpPr>
              <p:nvPr/>
            </p:nvSpPr>
            <p:spPr bwMode="auto">
              <a:xfrm>
                <a:off x="3685" y="3726"/>
                <a:ext cx="48" cy="62"/>
              </a:xfrm>
              <a:custGeom>
                <a:avLst/>
                <a:gdLst>
                  <a:gd name="T0" fmla="*/ 0 w 48"/>
                  <a:gd name="T1" fmla="*/ 46 h 62"/>
                  <a:gd name="T2" fmla="*/ 47 w 48"/>
                  <a:gd name="T3" fmla="*/ 61 h 62"/>
                  <a:gd name="T4" fmla="*/ 47 w 48"/>
                  <a:gd name="T5" fmla="*/ 14 h 62"/>
                  <a:gd name="T6" fmla="*/ 0 w 48"/>
                  <a:gd name="T7" fmla="*/ 0 h 62"/>
                  <a:gd name="T8" fmla="*/ 0 w 48"/>
                  <a:gd name="T9" fmla="*/ 46 h 62"/>
                  <a:gd name="T10" fmla="*/ 0 60000 65536"/>
                  <a:gd name="T11" fmla="*/ 0 60000 65536"/>
                  <a:gd name="T12" fmla="*/ 0 60000 65536"/>
                  <a:gd name="T13" fmla="*/ 0 60000 65536"/>
                  <a:gd name="T14" fmla="*/ 0 60000 65536"/>
                  <a:gd name="T15" fmla="*/ 0 w 48"/>
                  <a:gd name="T16" fmla="*/ 0 h 62"/>
                  <a:gd name="T17" fmla="*/ 48 w 48"/>
                  <a:gd name="T18" fmla="*/ 62 h 62"/>
                </a:gdLst>
                <a:ahLst/>
                <a:cxnLst>
                  <a:cxn ang="T10">
                    <a:pos x="T0" y="T1"/>
                  </a:cxn>
                  <a:cxn ang="T11">
                    <a:pos x="T2" y="T3"/>
                  </a:cxn>
                  <a:cxn ang="T12">
                    <a:pos x="T4" y="T5"/>
                  </a:cxn>
                  <a:cxn ang="T13">
                    <a:pos x="T6" y="T7"/>
                  </a:cxn>
                  <a:cxn ang="T14">
                    <a:pos x="T8" y="T9"/>
                  </a:cxn>
                </a:cxnLst>
                <a:rect l="T15" t="T16" r="T17" b="T18"/>
                <a:pathLst>
                  <a:path w="48" h="62">
                    <a:moveTo>
                      <a:pt x="0" y="46"/>
                    </a:moveTo>
                    <a:lnTo>
                      <a:pt x="47" y="61"/>
                    </a:lnTo>
                    <a:lnTo>
                      <a:pt x="47" y="14"/>
                    </a:lnTo>
                    <a:lnTo>
                      <a:pt x="0" y="0"/>
                    </a:lnTo>
                    <a:lnTo>
                      <a:pt x="0" y="4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76" name="Freeform 484">
                <a:extLst>
                  <a:ext uri="{FF2B5EF4-FFF2-40B4-BE49-F238E27FC236}">
                    <a16:creationId xmlns:a16="http://schemas.microsoft.com/office/drawing/2014/main" id="{962121A1-7909-7B4A-92F6-C830BE087E29}"/>
                  </a:ext>
                </a:extLst>
              </p:cNvPr>
              <p:cNvSpPr>
                <a:spLocks/>
              </p:cNvSpPr>
              <p:nvPr/>
            </p:nvSpPr>
            <p:spPr bwMode="auto">
              <a:xfrm>
                <a:off x="3938" y="3591"/>
                <a:ext cx="160" cy="48"/>
              </a:xfrm>
              <a:custGeom>
                <a:avLst/>
                <a:gdLst>
                  <a:gd name="T0" fmla="*/ 0 w 160"/>
                  <a:gd name="T1" fmla="*/ 11 h 48"/>
                  <a:gd name="T2" fmla="*/ 133 w 160"/>
                  <a:gd name="T3" fmla="*/ 47 h 48"/>
                  <a:gd name="T4" fmla="*/ 159 w 160"/>
                  <a:gd name="T5" fmla="*/ 32 h 48"/>
                  <a:gd name="T6" fmla="*/ 26 w 160"/>
                  <a:gd name="T7" fmla="*/ 0 h 48"/>
                  <a:gd name="T8" fmla="*/ 0 w 160"/>
                  <a:gd name="T9" fmla="*/ 11 h 48"/>
                  <a:gd name="T10" fmla="*/ 0 60000 65536"/>
                  <a:gd name="T11" fmla="*/ 0 60000 65536"/>
                  <a:gd name="T12" fmla="*/ 0 60000 65536"/>
                  <a:gd name="T13" fmla="*/ 0 60000 65536"/>
                  <a:gd name="T14" fmla="*/ 0 60000 65536"/>
                  <a:gd name="T15" fmla="*/ 0 w 160"/>
                  <a:gd name="T16" fmla="*/ 0 h 48"/>
                  <a:gd name="T17" fmla="*/ 160 w 160"/>
                  <a:gd name="T18" fmla="*/ 48 h 48"/>
                </a:gdLst>
                <a:ahLst/>
                <a:cxnLst>
                  <a:cxn ang="T10">
                    <a:pos x="T0" y="T1"/>
                  </a:cxn>
                  <a:cxn ang="T11">
                    <a:pos x="T2" y="T3"/>
                  </a:cxn>
                  <a:cxn ang="T12">
                    <a:pos x="T4" y="T5"/>
                  </a:cxn>
                  <a:cxn ang="T13">
                    <a:pos x="T6" y="T7"/>
                  </a:cxn>
                  <a:cxn ang="T14">
                    <a:pos x="T8" y="T9"/>
                  </a:cxn>
                </a:cxnLst>
                <a:rect l="T15" t="T16" r="T17" b="T18"/>
                <a:pathLst>
                  <a:path w="160" h="48">
                    <a:moveTo>
                      <a:pt x="0" y="11"/>
                    </a:moveTo>
                    <a:lnTo>
                      <a:pt x="133" y="47"/>
                    </a:lnTo>
                    <a:lnTo>
                      <a:pt x="159" y="32"/>
                    </a:lnTo>
                    <a:lnTo>
                      <a:pt x="26" y="0"/>
                    </a:lnTo>
                    <a:lnTo>
                      <a:pt x="0" y="11"/>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77" name="Freeform 485">
                <a:extLst>
                  <a:ext uri="{FF2B5EF4-FFF2-40B4-BE49-F238E27FC236}">
                    <a16:creationId xmlns:a16="http://schemas.microsoft.com/office/drawing/2014/main" id="{5BACC127-9392-7247-AF69-0AC70D161E4D}"/>
                  </a:ext>
                </a:extLst>
              </p:cNvPr>
              <p:cNvSpPr>
                <a:spLocks/>
              </p:cNvSpPr>
              <p:nvPr/>
            </p:nvSpPr>
            <p:spPr bwMode="auto">
              <a:xfrm>
                <a:off x="3938" y="3591"/>
                <a:ext cx="160" cy="48"/>
              </a:xfrm>
              <a:custGeom>
                <a:avLst/>
                <a:gdLst>
                  <a:gd name="T0" fmla="*/ 0 w 160"/>
                  <a:gd name="T1" fmla="*/ 11 h 48"/>
                  <a:gd name="T2" fmla="*/ 133 w 160"/>
                  <a:gd name="T3" fmla="*/ 47 h 48"/>
                  <a:gd name="T4" fmla="*/ 159 w 160"/>
                  <a:gd name="T5" fmla="*/ 32 h 48"/>
                  <a:gd name="T6" fmla="*/ 26 w 160"/>
                  <a:gd name="T7" fmla="*/ 0 h 48"/>
                  <a:gd name="T8" fmla="*/ 0 w 160"/>
                  <a:gd name="T9" fmla="*/ 11 h 48"/>
                  <a:gd name="T10" fmla="*/ 0 60000 65536"/>
                  <a:gd name="T11" fmla="*/ 0 60000 65536"/>
                  <a:gd name="T12" fmla="*/ 0 60000 65536"/>
                  <a:gd name="T13" fmla="*/ 0 60000 65536"/>
                  <a:gd name="T14" fmla="*/ 0 60000 65536"/>
                  <a:gd name="T15" fmla="*/ 0 w 160"/>
                  <a:gd name="T16" fmla="*/ 0 h 48"/>
                  <a:gd name="T17" fmla="*/ 160 w 160"/>
                  <a:gd name="T18" fmla="*/ 48 h 48"/>
                </a:gdLst>
                <a:ahLst/>
                <a:cxnLst>
                  <a:cxn ang="T10">
                    <a:pos x="T0" y="T1"/>
                  </a:cxn>
                  <a:cxn ang="T11">
                    <a:pos x="T2" y="T3"/>
                  </a:cxn>
                  <a:cxn ang="T12">
                    <a:pos x="T4" y="T5"/>
                  </a:cxn>
                  <a:cxn ang="T13">
                    <a:pos x="T6" y="T7"/>
                  </a:cxn>
                  <a:cxn ang="T14">
                    <a:pos x="T8" y="T9"/>
                  </a:cxn>
                </a:cxnLst>
                <a:rect l="T15" t="T16" r="T17" b="T18"/>
                <a:pathLst>
                  <a:path w="160" h="48">
                    <a:moveTo>
                      <a:pt x="0" y="11"/>
                    </a:moveTo>
                    <a:lnTo>
                      <a:pt x="133" y="47"/>
                    </a:lnTo>
                    <a:lnTo>
                      <a:pt x="159" y="32"/>
                    </a:lnTo>
                    <a:lnTo>
                      <a:pt x="26" y="0"/>
                    </a:lnTo>
                    <a:lnTo>
                      <a:pt x="0"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78" name="Freeform 486">
                <a:extLst>
                  <a:ext uri="{FF2B5EF4-FFF2-40B4-BE49-F238E27FC236}">
                    <a16:creationId xmlns:a16="http://schemas.microsoft.com/office/drawing/2014/main" id="{94AC6BF3-D0BA-2843-9446-3E3971BCA793}"/>
                  </a:ext>
                </a:extLst>
              </p:cNvPr>
              <p:cNvSpPr>
                <a:spLocks/>
              </p:cNvSpPr>
              <p:nvPr/>
            </p:nvSpPr>
            <p:spPr bwMode="auto">
              <a:xfrm>
                <a:off x="3882" y="3617"/>
                <a:ext cx="74" cy="28"/>
              </a:xfrm>
              <a:custGeom>
                <a:avLst/>
                <a:gdLst>
                  <a:gd name="T0" fmla="*/ 0 w 74"/>
                  <a:gd name="T1" fmla="*/ 14 h 28"/>
                  <a:gd name="T2" fmla="*/ 44 w 74"/>
                  <a:gd name="T3" fmla="*/ 27 h 28"/>
                  <a:gd name="T4" fmla="*/ 73 w 74"/>
                  <a:gd name="T5" fmla="*/ 11 h 28"/>
                  <a:gd name="T6" fmla="*/ 28 w 74"/>
                  <a:gd name="T7" fmla="*/ 0 h 28"/>
                  <a:gd name="T8" fmla="*/ 0 w 74"/>
                  <a:gd name="T9" fmla="*/ 14 h 28"/>
                  <a:gd name="T10" fmla="*/ 0 60000 65536"/>
                  <a:gd name="T11" fmla="*/ 0 60000 65536"/>
                  <a:gd name="T12" fmla="*/ 0 60000 65536"/>
                  <a:gd name="T13" fmla="*/ 0 60000 65536"/>
                  <a:gd name="T14" fmla="*/ 0 60000 65536"/>
                  <a:gd name="T15" fmla="*/ 0 w 74"/>
                  <a:gd name="T16" fmla="*/ 0 h 28"/>
                  <a:gd name="T17" fmla="*/ 74 w 74"/>
                  <a:gd name="T18" fmla="*/ 28 h 28"/>
                </a:gdLst>
                <a:ahLst/>
                <a:cxnLst>
                  <a:cxn ang="T10">
                    <a:pos x="T0" y="T1"/>
                  </a:cxn>
                  <a:cxn ang="T11">
                    <a:pos x="T2" y="T3"/>
                  </a:cxn>
                  <a:cxn ang="T12">
                    <a:pos x="T4" y="T5"/>
                  </a:cxn>
                  <a:cxn ang="T13">
                    <a:pos x="T6" y="T7"/>
                  </a:cxn>
                  <a:cxn ang="T14">
                    <a:pos x="T8" y="T9"/>
                  </a:cxn>
                </a:cxnLst>
                <a:rect l="T15" t="T16" r="T17" b="T18"/>
                <a:pathLst>
                  <a:path w="74" h="28">
                    <a:moveTo>
                      <a:pt x="0" y="14"/>
                    </a:moveTo>
                    <a:lnTo>
                      <a:pt x="44" y="27"/>
                    </a:lnTo>
                    <a:lnTo>
                      <a:pt x="73" y="11"/>
                    </a:lnTo>
                    <a:lnTo>
                      <a:pt x="28" y="0"/>
                    </a:lnTo>
                    <a:lnTo>
                      <a:pt x="0" y="14"/>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79" name="Freeform 487">
                <a:extLst>
                  <a:ext uri="{FF2B5EF4-FFF2-40B4-BE49-F238E27FC236}">
                    <a16:creationId xmlns:a16="http://schemas.microsoft.com/office/drawing/2014/main" id="{F1958C9F-661D-0244-9ACC-5C0E8840DEA2}"/>
                  </a:ext>
                </a:extLst>
              </p:cNvPr>
              <p:cNvSpPr>
                <a:spLocks/>
              </p:cNvSpPr>
              <p:nvPr/>
            </p:nvSpPr>
            <p:spPr bwMode="auto">
              <a:xfrm>
                <a:off x="3882" y="3617"/>
                <a:ext cx="74" cy="28"/>
              </a:xfrm>
              <a:custGeom>
                <a:avLst/>
                <a:gdLst>
                  <a:gd name="T0" fmla="*/ 0 w 74"/>
                  <a:gd name="T1" fmla="*/ 14 h 28"/>
                  <a:gd name="T2" fmla="*/ 44 w 74"/>
                  <a:gd name="T3" fmla="*/ 27 h 28"/>
                  <a:gd name="T4" fmla="*/ 73 w 74"/>
                  <a:gd name="T5" fmla="*/ 11 h 28"/>
                  <a:gd name="T6" fmla="*/ 28 w 74"/>
                  <a:gd name="T7" fmla="*/ 0 h 28"/>
                  <a:gd name="T8" fmla="*/ 0 w 74"/>
                  <a:gd name="T9" fmla="*/ 14 h 28"/>
                  <a:gd name="T10" fmla="*/ 0 60000 65536"/>
                  <a:gd name="T11" fmla="*/ 0 60000 65536"/>
                  <a:gd name="T12" fmla="*/ 0 60000 65536"/>
                  <a:gd name="T13" fmla="*/ 0 60000 65536"/>
                  <a:gd name="T14" fmla="*/ 0 60000 65536"/>
                  <a:gd name="T15" fmla="*/ 0 w 74"/>
                  <a:gd name="T16" fmla="*/ 0 h 28"/>
                  <a:gd name="T17" fmla="*/ 74 w 74"/>
                  <a:gd name="T18" fmla="*/ 28 h 28"/>
                </a:gdLst>
                <a:ahLst/>
                <a:cxnLst>
                  <a:cxn ang="T10">
                    <a:pos x="T0" y="T1"/>
                  </a:cxn>
                  <a:cxn ang="T11">
                    <a:pos x="T2" y="T3"/>
                  </a:cxn>
                  <a:cxn ang="T12">
                    <a:pos x="T4" y="T5"/>
                  </a:cxn>
                  <a:cxn ang="T13">
                    <a:pos x="T6" y="T7"/>
                  </a:cxn>
                  <a:cxn ang="T14">
                    <a:pos x="T8" y="T9"/>
                  </a:cxn>
                </a:cxnLst>
                <a:rect l="T15" t="T16" r="T17" b="T18"/>
                <a:pathLst>
                  <a:path w="74" h="28">
                    <a:moveTo>
                      <a:pt x="0" y="14"/>
                    </a:moveTo>
                    <a:lnTo>
                      <a:pt x="44" y="27"/>
                    </a:lnTo>
                    <a:lnTo>
                      <a:pt x="73" y="11"/>
                    </a:lnTo>
                    <a:lnTo>
                      <a:pt x="28" y="0"/>
                    </a:lnTo>
                    <a:lnTo>
                      <a:pt x="0" y="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0" name="Freeform 488">
                <a:extLst>
                  <a:ext uri="{FF2B5EF4-FFF2-40B4-BE49-F238E27FC236}">
                    <a16:creationId xmlns:a16="http://schemas.microsoft.com/office/drawing/2014/main" id="{7601F554-2FC0-3744-A98B-11429CEB43DB}"/>
                  </a:ext>
                </a:extLst>
              </p:cNvPr>
              <p:cNvSpPr>
                <a:spLocks/>
              </p:cNvSpPr>
              <p:nvPr/>
            </p:nvSpPr>
            <p:spPr bwMode="auto">
              <a:xfrm>
                <a:off x="3821" y="3646"/>
                <a:ext cx="91" cy="32"/>
              </a:xfrm>
              <a:custGeom>
                <a:avLst/>
                <a:gdLst>
                  <a:gd name="T0" fmla="*/ 0 w 91"/>
                  <a:gd name="T1" fmla="*/ 14 h 32"/>
                  <a:gd name="T2" fmla="*/ 58 w 91"/>
                  <a:gd name="T3" fmla="*/ 31 h 32"/>
                  <a:gd name="T4" fmla="*/ 90 w 91"/>
                  <a:gd name="T5" fmla="*/ 16 h 32"/>
                  <a:gd name="T6" fmla="*/ 31 w 91"/>
                  <a:gd name="T7" fmla="*/ 0 h 32"/>
                  <a:gd name="T8" fmla="*/ 0 w 91"/>
                  <a:gd name="T9" fmla="*/ 14 h 32"/>
                  <a:gd name="T10" fmla="*/ 0 60000 65536"/>
                  <a:gd name="T11" fmla="*/ 0 60000 65536"/>
                  <a:gd name="T12" fmla="*/ 0 60000 65536"/>
                  <a:gd name="T13" fmla="*/ 0 60000 65536"/>
                  <a:gd name="T14" fmla="*/ 0 60000 65536"/>
                  <a:gd name="T15" fmla="*/ 0 w 91"/>
                  <a:gd name="T16" fmla="*/ 0 h 32"/>
                  <a:gd name="T17" fmla="*/ 91 w 91"/>
                  <a:gd name="T18" fmla="*/ 32 h 32"/>
                </a:gdLst>
                <a:ahLst/>
                <a:cxnLst>
                  <a:cxn ang="T10">
                    <a:pos x="T0" y="T1"/>
                  </a:cxn>
                  <a:cxn ang="T11">
                    <a:pos x="T2" y="T3"/>
                  </a:cxn>
                  <a:cxn ang="T12">
                    <a:pos x="T4" y="T5"/>
                  </a:cxn>
                  <a:cxn ang="T13">
                    <a:pos x="T6" y="T7"/>
                  </a:cxn>
                  <a:cxn ang="T14">
                    <a:pos x="T8" y="T9"/>
                  </a:cxn>
                </a:cxnLst>
                <a:rect l="T15" t="T16" r="T17" b="T18"/>
                <a:pathLst>
                  <a:path w="91" h="32">
                    <a:moveTo>
                      <a:pt x="0" y="14"/>
                    </a:moveTo>
                    <a:lnTo>
                      <a:pt x="58" y="31"/>
                    </a:lnTo>
                    <a:lnTo>
                      <a:pt x="90" y="16"/>
                    </a:lnTo>
                    <a:lnTo>
                      <a:pt x="31" y="0"/>
                    </a:lnTo>
                    <a:lnTo>
                      <a:pt x="0" y="14"/>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81" name="Freeform 489">
                <a:extLst>
                  <a:ext uri="{FF2B5EF4-FFF2-40B4-BE49-F238E27FC236}">
                    <a16:creationId xmlns:a16="http://schemas.microsoft.com/office/drawing/2014/main" id="{B6C9B194-F260-1A4B-9497-D38EEDAF050F}"/>
                  </a:ext>
                </a:extLst>
              </p:cNvPr>
              <p:cNvSpPr>
                <a:spLocks/>
              </p:cNvSpPr>
              <p:nvPr/>
            </p:nvSpPr>
            <p:spPr bwMode="auto">
              <a:xfrm>
                <a:off x="3821" y="3646"/>
                <a:ext cx="91" cy="32"/>
              </a:xfrm>
              <a:custGeom>
                <a:avLst/>
                <a:gdLst>
                  <a:gd name="T0" fmla="*/ 0 w 91"/>
                  <a:gd name="T1" fmla="*/ 14 h 32"/>
                  <a:gd name="T2" fmla="*/ 58 w 91"/>
                  <a:gd name="T3" fmla="*/ 31 h 32"/>
                  <a:gd name="T4" fmla="*/ 90 w 91"/>
                  <a:gd name="T5" fmla="*/ 16 h 32"/>
                  <a:gd name="T6" fmla="*/ 31 w 91"/>
                  <a:gd name="T7" fmla="*/ 0 h 32"/>
                  <a:gd name="T8" fmla="*/ 0 w 91"/>
                  <a:gd name="T9" fmla="*/ 14 h 32"/>
                  <a:gd name="T10" fmla="*/ 0 60000 65536"/>
                  <a:gd name="T11" fmla="*/ 0 60000 65536"/>
                  <a:gd name="T12" fmla="*/ 0 60000 65536"/>
                  <a:gd name="T13" fmla="*/ 0 60000 65536"/>
                  <a:gd name="T14" fmla="*/ 0 60000 65536"/>
                  <a:gd name="T15" fmla="*/ 0 w 91"/>
                  <a:gd name="T16" fmla="*/ 0 h 32"/>
                  <a:gd name="T17" fmla="*/ 91 w 91"/>
                  <a:gd name="T18" fmla="*/ 32 h 32"/>
                </a:gdLst>
                <a:ahLst/>
                <a:cxnLst>
                  <a:cxn ang="T10">
                    <a:pos x="T0" y="T1"/>
                  </a:cxn>
                  <a:cxn ang="T11">
                    <a:pos x="T2" y="T3"/>
                  </a:cxn>
                  <a:cxn ang="T12">
                    <a:pos x="T4" y="T5"/>
                  </a:cxn>
                  <a:cxn ang="T13">
                    <a:pos x="T6" y="T7"/>
                  </a:cxn>
                  <a:cxn ang="T14">
                    <a:pos x="T8" y="T9"/>
                  </a:cxn>
                </a:cxnLst>
                <a:rect l="T15" t="T16" r="T17" b="T18"/>
                <a:pathLst>
                  <a:path w="91" h="32">
                    <a:moveTo>
                      <a:pt x="0" y="14"/>
                    </a:moveTo>
                    <a:lnTo>
                      <a:pt x="58" y="31"/>
                    </a:lnTo>
                    <a:lnTo>
                      <a:pt x="90" y="16"/>
                    </a:lnTo>
                    <a:lnTo>
                      <a:pt x="31" y="0"/>
                    </a:lnTo>
                    <a:lnTo>
                      <a:pt x="0" y="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 name="Freeform 490">
                <a:extLst>
                  <a:ext uri="{FF2B5EF4-FFF2-40B4-BE49-F238E27FC236}">
                    <a16:creationId xmlns:a16="http://schemas.microsoft.com/office/drawing/2014/main" id="{850E26EF-AFC4-5A4A-9E73-F765AC617991}"/>
                  </a:ext>
                </a:extLst>
              </p:cNvPr>
              <p:cNvSpPr>
                <a:spLocks/>
              </p:cNvSpPr>
              <p:nvPr/>
            </p:nvSpPr>
            <p:spPr bwMode="auto">
              <a:xfrm>
                <a:off x="3755" y="3675"/>
                <a:ext cx="65" cy="26"/>
              </a:xfrm>
              <a:custGeom>
                <a:avLst/>
                <a:gdLst>
                  <a:gd name="T0" fmla="*/ 0 w 65"/>
                  <a:gd name="T1" fmla="*/ 17 h 26"/>
                  <a:gd name="T2" fmla="*/ 30 w 65"/>
                  <a:gd name="T3" fmla="*/ 25 h 26"/>
                  <a:gd name="T4" fmla="*/ 64 w 65"/>
                  <a:gd name="T5" fmla="*/ 9 h 26"/>
                  <a:gd name="T6" fmla="*/ 32 w 65"/>
                  <a:gd name="T7" fmla="*/ 0 h 26"/>
                  <a:gd name="T8" fmla="*/ 0 w 65"/>
                  <a:gd name="T9" fmla="*/ 17 h 26"/>
                  <a:gd name="T10" fmla="*/ 0 60000 65536"/>
                  <a:gd name="T11" fmla="*/ 0 60000 65536"/>
                  <a:gd name="T12" fmla="*/ 0 60000 65536"/>
                  <a:gd name="T13" fmla="*/ 0 60000 65536"/>
                  <a:gd name="T14" fmla="*/ 0 60000 65536"/>
                  <a:gd name="T15" fmla="*/ 0 w 65"/>
                  <a:gd name="T16" fmla="*/ 0 h 26"/>
                  <a:gd name="T17" fmla="*/ 65 w 65"/>
                  <a:gd name="T18" fmla="*/ 26 h 26"/>
                </a:gdLst>
                <a:ahLst/>
                <a:cxnLst>
                  <a:cxn ang="T10">
                    <a:pos x="T0" y="T1"/>
                  </a:cxn>
                  <a:cxn ang="T11">
                    <a:pos x="T2" y="T3"/>
                  </a:cxn>
                  <a:cxn ang="T12">
                    <a:pos x="T4" y="T5"/>
                  </a:cxn>
                  <a:cxn ang="T13">
                    <a:pos x="T6" y="T7"/>
                  </a:cxn>
                  <a:cxn ang="T14">
                    <a:pos x="T8" y="T9"/>
                  </a:cxn>
                </a:cxnLst>
                <a:rect l="T15" t="T16" r="T17" b="T18"/>
                <a:pathLst>
                  <a:path w="65" h="26">
                    <a:moveTo>
                      <a:pt x="0" y="17"/>
                    </a:moveTo>
                    <a:lnTo>
                      <a:pt x="30" y="25"/>
                    </a:lnTo>
                    <a:lnTo>
                      <a:pt x="64" y="9"/>
                    </a:lnTo>
                    <a:lnTo>
                      <a:pt x="32" y="0"/>
                    </a:lnTo>
                    <a:lnTo>
                      <a:pt x="0" y="17"/>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83" name="Freeform 491">
                <a:extLst>
                  <a:ext uri="{FF2B5EF4-FFF2-40B4-BE49-F238E27FC236}">
                    <a16:creationId xmlns:a16="http://schemas.microsoft.com/office/drawing/2014/main" id="{D9447EC4-B34D-9645-BB17-405CF1CF2F53}"/>
                  </a:ext>
                </a:extLst>
              </p:cNvPr>
              <p:cNvSpPr>
                <a:spLocks/>
              </p:cNvSpPr>
              <p:nvPr/>
            </p:nvSpPr>
            <p:spPr bwMode="auto">
              <a:xfrm>
                <a:off x="3755" y="3675"/>
                <a:ext cx="65" cy="26"/>
              </a:xfrm>
              <a:custGeom>
                <a:avLst/>
                <a:gdLst>
                  <a:gd name="T0" fmla="*/ 0 w 65"/>
                  <a:gd name="T1" fmla="*/ 17 h 26"/>
                  <a:gd name="T2" fmla="*/ 30 w 65"/>
                  <a:gd name="T3" fmla="*/ 25 h 26"/>
                  <a:gd name="T4" fmla="*/ 64 w 65"/>
                  <a:gd name="T5" fmla="*/ 9 h 26"/>
                  <a:gd name="T6" fmla="*/ 32 w 65"/>
                  <a:gd name="T7" fmla="*/ 0 h 26"/>
                  <a:gd name="T8" fmla="*/ 0 w 65"/>
                  <a:gd name="T9" fmla="*/ 17 h 26"/>
                  <a:gd name="T10" fmla="*/ 0 60000 65536"/>
                  <a:gd name="T11" fmla="*/ 0 60000 65536"/>
                  <a:gd name="T12" fmla="*/ 0 60000 65536"/>
                  <a:gd name="T13" fmla="*/ 0 60000 65536"/>
                  <a:gd name="T14" fmla="*/ 0 60000 65536"/>
                  <a:gd name="T15" fmla="*/ 0 w 65"/>
                  <a:gd name="T16" fmla="*/ 0 h 26"/>
                  <a:gd name="T17" fmla="*/ 65 w 65"/>
                  <a:gd name="T18" fmla="*/ 26 h 26"/>
                </a:gdLst>
                <a:ahLst/>
                <a:cxnLst>
                  <a:cxn ang="T10">
                    <a:pos x="T0" y="T1"/>
                  </a:cxn>
                  <a:cxn ang="T11">
                    <a:pos x="T2" y="T3"/>
                  </a:cxn>
                  <a:cxn ang="T12">
                    <a:pos x="T4" y="T5"/>
                  </a:cxn>
                  <a:cxn ang="T13">
                    <a:pos x="T6" y="T7"/>
                  </a:cxn>
                  <a:cxn ang="T14">
                    <a:pos x="T8" y="T9"/>
                  </a:cxn>
                </a:cxnLst>
                <a:rect l="T15" t="T16" r="T17" b="T18"/>
                <a:pathLst>
                  <a:path w="65" h="26">
                    <a:moveTo>
                      <a:pt x="0" y="17"/>
                    </a:moveTo>
                    <a:lnTo>
                      <a:pt x="30" y="25"/>
                    </a:lnTo>
                    <a:lnTo>
                      <a:pt x="64" y="9"/>
                    </a:lnTo>
                    <a:lnTo>
                      <a:pt x="32" y="0"/>
                    </a:lnTo>
                    <a:lnTo>
                      <a:pt x="0" y="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 name="Freeform 492">
                <a:extLst>
                  <a:ext uri="{FF2B5EF4-FFF2-40B4-BE49-F238E27FC236}">
                    <a16:creationId xmlns:a16="http://schemas.microsoft.com/office/drawing/2014/main" id="{2DFF8A49-5883-6142-9723-2196C890420D}"/>
                  </a:ext>
                </a:extLst>
              </p:cNvPr>
              <p:cNvSpPr>
                <a:spLocks/>
              </p:cNvSpPr>
              <p:nvPr/>
            </p:nvSpPr>
            <p:spPr bwMode="auto">
              <a:xfrm>
                <a:off x="3686" y="3709"/>
                <a:ext cx="82" cy="32"/>
              </a:xfrm>
              <a:custGeom>
                <a:avLst/>
                <a:gdLst>
                  <a:gd name="T0" fmla="*/ 0 w 82"/>
                  <a:gd name="T1" fmla="*/ 16 h 32"/>
                  <a:gd name="T2" fmla="*/ 46 w 82"/>
                  <a:gd name="T3" fmla="*/ 31 h 32"/>
                  <a:gd name="T4" fmla="*/ 81 w 82"/>
                  <a:gd name="T5" fmla="*/ 13 h 32"/>
                  <a:gd name="T6" fmla="*/ 35 w 82"/>
                  <a:gd name="T7" fmla="*/ 0 h 32"/>
                  <a:gd name="T8" fmla="*/ 0 w 82"/>
                  <a:gd name="T9" fmla="*/ 16 h 32"/>
                  <a:gd name="T10" fmla="*/ 0 60000 65536"/>
                  <a:gd name="T11" fmla="*/ 0 60000 65536"/>
                  <a:gd name="T12" fmla="*/ 0 60000 65536"/>
                  <a:gd name="T13" fmla="*/ 0 60000 65536"/>
                  <a:gd name="T14" fmla="*/ 0 60000 65536"/>
                  <a:gd name="T15" fmla="*/ 0 w 82"/>
                  <a:gd name="T16" fmla="*/ 0 h 32"/>
                  <a:gd name="T17" fmla="*/ 82 w 82"/>
                  <a:gd name="T18" fmla="*/ 32 h 32"/>
                </a:gdLst>
                <a:ahLst/>
                <a:cxnLst>
                  <a:cxn ang="T10">
                    <a:pos x="T0" y="T1"/>
                  </a:cxn>
                  <a:cxn ang="T11">
                    <a:pos x="T2" y="T3"/>
                  </a:cxn>
                  <a:cxn ang="T12">
                    <a:pos x="T4" y="T5"/>
                  </a:cxn>
                  <a:cxn ang="T13">
                    <a:pos x="T6" y="T7"/>
                  </a:cxn>
                  <a:cxn ang="T14">
                    <a:pos x="T8" y="T9"/>
                  </a:cxn>
                </a:cxnLst>
                <a:rect l="T15" t="T16" r="T17" b="T18"/>
                <a:pathLst>
                  <a:path w="82" h="32">
                    <a:moveTo>
                      <a:pt x="0" y="16"/>
                    </a:moveTo>
                    <a:lnTo>
                      <a:pt x="46" y="31"/>
                    </a:lnTo>
                    <a:lnTo>
                      <a:pt x="81" y="13"/>
                    </a:lnTo>
                    <a:lnTo>
                      <a:pt x="35" y="0"/>
                    </a:lnTo>
                    <a:lnTo>
                      <a:pt x="0" y="16"/>
                    </a:lnTo>
                  </a:path>
                </a:pathLst>
              </a:custGeom>
              <a:solidFill>
                <a:srgbClr val="300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85" name="Freeform 493">
                <a:extLst>
                  <a:ext uri="{FF2B5EF4-FFF2-40B4-BE49-F238E27FC236}">
                    <a16:creationId xmlns:a16="http://schemas.microsoft.com/office/drawing/2014/main" id="{703B4408-6E5D-A94C-80FB-0A5EA4D0246F}"/>
                  </a:ext>
                </a:extLst>
              </p:cNvPr>
              <p:cNvSpPr>
                <a:spLocks/>
              </p:cNvSpPr>
              <p:nvPr/>
            </p:nvSpPr>
            <p:spPr bwMode="auto">
              <a:xfrm>
                <a:off x="3686" y="3709"/>
                <a:ext cx="82" cy="32"/>
              </a:xfrm>
              <a:custGeom>
                <a:avLst/>
                <a:gdLst>
                  <a:gd name="T0" fmla="*/ 0 w 82"/>
                  <a:gd name="T1" fmla="*/ 16 h 32"/>
                  <a:gd name="T2" fmla="*/ 46 w 82"/>
                  <a:gd name="T3" fmla="*/ 31 h 32"/>
                  <a:gd name="T4" fmla="*/ 81 w 82"/>
                  <a:gd name="T5" fmla="*/ 13 h 32"/>
                  <a:gd name="T6" fmla="*/ 35 w 82"/>
                  <a:gd name="T7" fmla="*/ 0 h 32"/>
                  <a:gd name="T8" fmla="*/ 0 w 82"/>
                  <a:gd name="T9" fmla="*/ 16 h 32"/>
                  <a:gd name="T10" fmla="*/ 0 60000 65536"/>
                  <a:gd name="T11" fmla="*/ 0 60000 65536"/>
                  <a:gd name="T12" fmla="*/ 0 60000 65536"/>
                  <a:gd name="T13" fmla="*/ 0 60000 65536"/>
                  <a:gd name="T14" fmla="*/ 0 60000 65536"/>
                  <a:gd name="T15" fmla="*/ 0 w 82"/>
                  <a:gd name="T16" fmla="*/ 0 h 32"/>
                  <a:gd name="T17" fmla="*/ 82 w 82"/>
                  <a:gd name="T18" fmla="*/ 32 h 32"/>
                </a:gdLst>
                <a:ahLst/>
                <a:cxnLst>
                  <a:cxn ang="T10">
                    <a:pos x="T0" y="T1"/>
                  </a:cxn>
                  <a:cxn ang="T11">
                    <a:pos x="T2" y="T3"/>
                  </a:cxn>
                  <a:cxn ang="T12">
                    <a:pos x="T4" y="T5"/>
                  </a:cxn>
                  <a:cxn ang="T13">
                    <a:pos x="T6" y="T7"/>
                  </a:cxn>
                  <a:cxn ang="T14">
                    <a:pos x="T8" y="T9"/>
                  </a:cxn>
                </a:cxnLst>
                <a:rect l="T15" t="T16" r="T17" b="T18"/>
                <a:pathLst>
                  <a:path w="82" h="32">
                    <a:moveTo>
                      <a:pt x="0" y="16"/>
                    </a:moveTo>
                    <a:lnTo>
                      <a:pt x="46" y="31"/>
                    </a:lnTo>
                    <a:lnTo>
                      <a:pt x="81" y="13"/>
                    </a:lnTo>
                    <a:lnTo>
                      <a:pt x="35" y="0"/>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 name="Freeform 494">
                <a:extLst>
                  <a:ext uri="{FF2B5EF4-FFF2-40B4-BE49-F238E27FC236}">
                    <a16:creationId xmlns:a16="http://schemas.microsoft.com/office/drawing/2014/main" id="{7538A1CA-63F8-8F49-BFA8-B680EB26B42E}"/>
                  </a:ext>
                </a:extLst>
              </p:cNvPr>
              <p:cNvSpPr>
                <a:spLocks/>
              </p:cNvSpPr>
              <p:nvPr/>
            </p:nvSpPr>
            <p:spPr bwMode="auto">
              <a:xfrm>
                <a:off x="4070" y="3624"/>
                <a:ext cx="28" cy="59"/>
              </a:xfrm>
              <a:custGeom>
                <a:avLst/>
                <a:gdLst>
                  <a:gd name="T0" fmla="*/ 0 w 28"/>
                  <a:gd name="T1" fmla="*/ 58 h 59"/>
                  <a:gd name="T2" fmla="*/ 1 w 28"/>
                  <a:gd name="T3" fmla="*/ 14 h 59"/>
                  <a:gd name="T4" fmla="*/ 27 w 28"/>
                  <a:gd name="T5" fmla="*/ 0 h 59"/>
                  <a:gd name="T6" fmla="*/ 24 w 28"/>
                  <a:gd name="T7" fmla="*/ 42 h 59"/>
                  <a:gd name="T8" fmla="*/ 0 w 28"/>
                  <a:gd name="T9" fmla="*/ 58 h 59"/>
                  <a:gd name="T10" fmla="*/ 0 60000 65536"/>
                  <a:gd name="T11" fmla="*/ 0 60000 65536"/>
                  <a:gd name="T12" fmla="*/ 0 60000 65536"/>
                  <a:gd name="T13" fmla="*/ 0 60000 65536"/>
                  <a:gd name="T14" fmla="*/ 0 60000 65536"/>
                  <a:gd name="T15" fmla="*/ 0 w 28"/>
                  <a:gd name="T16" fmla="*/ 0 h 59"/>
                  <a:gd name="T17" fmla="*/ 28 w 28"/>
                  <a:gd name="T18" fmla="*/ 59 h 59"/>
                </a:gdLst>
                <a:ahLst/>
                <a:cxnLst>
                  <a:cxn ang="T10">
                    <a:pos x="T0" y="T1"/>
                  </a:cxn>
                  <a:cxn ang="T11">
                    <a:pos x="T2" y="T3"/>
                  </a:cxn>
                  <a:cxn ang="T12">
                    <a:pos x="T4" y="T5"/>
                  </a:cxn>
                  <a:cxn ang="T13">
                    <a:pos x="T6" y="T7"/>
                  </a:cxn>
                  <a:cxn ang="T14">
                    <a:pos x="T8" y="T9"/>
                  </a:cxn>
                </a:cxnLst>
                <a:rect l="T15" t="T16" r="T17" b="T18"/>
                <a:pathLst>
                  <a:path w="28" h="59">
                    <a:moveTo>
                      <a:pt x="0" y="58"/>
                    </a:moveTo>
                    <a:lnTo>
                      <a:pt x="1" y="14"/>
                    </a:lnTo>
                    <a:lnTo>
                      <a:pt x="27" y="0"/>
                    </a:lnTo>
                    <a:lnTo>
                      <a:pt x="24" y="42"/>
                    </a:lnTo>
                    <a:lnTo>
                      <a:pt x="0" y="58"/>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87" name="Freeform 495">
                <a:extLst>
                  <a:ext uri="{FF2B5EF4-FFF2-40B4-BE49-F238E27FC236}">
                    <a16:creationId xmlns:a16="http://schemas.microsoft.com/office/drawing/2014/main" id="{C95E9567-6573-3D48-9EBF-90F55DCB7C32}"/>
                  </a:ext>
                </a:extLst>
              </p:cNvPr>
              <p:cNvSpPr>
                <a:spLocks/>
              </p:cNvSpPr>
              <p:nvPr/>
            </p:nvSpPr>
            <p:spPr bwMode="auto">
              <a:xfrm>
                <a:off x="4070" y="3624"/>
                <a:ext cx="28" cy="59"/>
              </a:xfrm>
              <a:custGeom>
                <a:avLst/>
                <a:gdLst>
                  <a:gd name="T0" fmla="*/ 0 w 28"/>
                  <a:gd name="T1" fmla="*/ 58 h 59"/>
                  <a:gd name="T2" fmla="*/ 1 w 28"/>
                  <a:gd name="T3" fmla="*/ 14 h 59"/>
                  <a:gd name="T4" fmla="*/ 27 w 28"/>
                  <a:gd name="T5" fmla="*/ 0 h 59"/>
                  <a:gd name="T6" fmla="*/ 24 w 28"/>
                  <a:gd name="T7" fmla="*/ 42 h 59"/>
                  <a:gd name="T8" fmla="*/ 0 w 28"/>
                  <a:gd name="T9" fmla="*/ 58 h 59"/>
                  <a:gd name="T10" fmla="*/ 0 60000 65536"/>
                  <a:gd name="T11" fmla="*/ 0 60000 65536"/>
                  <a:gd name="T12" fmla="*/ 0 60000 65536"/>
                  <a:gd name="T13" fmla="*/ 0 60000 65536"/>
                  <a:gd name="T14" fmla="*/ 0 60000 65536"/>
                  <a:gd name="T15" fmla="*/ 0 w 28"/>
                  <a:gd name="T16" fmla="*/ 0 h 59"/>
                  <a:gd name="T17" fmla="*/ 28 w 28"/>
                  <a:gd name="T18" fmla="*/ 59 h 59"/>
                </a:gdLst>
                <a:ahLst/>
                <a:cxnLst>
                  <a:cxn ang="T10">
                    <a:pos x="T0" y="T1"/>
                  </a:cxn>
                  <a:cxn ang="T11">
                    <a:pos x="T2" y="T3"/>
                  </a:cxn>
                  <a:cxn ang="T12">
                    <a:pos x="T4" y="T5"/>
                  </a:cxn>
                  <a:cxn ang="T13">
                    <a:pos x="T6" y="T7"/>
                  </a:cxn>
                  <a:cxn ang="T14">
                    <a:pos x="T8" y="T9"/>
                  </a:cxn>
                </a:cxnLst>
                <a:rect l="T15" t="T16" r="T17" b="T18"/>
                <a:pathLst>
                  <a:path w="28" h="59">
                    <a:moveTo>
                      <a:pt x="0" y="58"/>
                    </a:moveTo>
                    <a:lnTo>
                      <a:pt x="1" y="14"/>
                    </a:lnTo>
                    <a:lnTo>
                      <a:pt x="27" y="0"/>
                    </a:lnTo>
                    <a:lnTo>
                      <a:pt x="24" y="42"/>
                    </a:lnTo>
                    <a:lnTo>
                      <a:pt x="0" y="5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 name="Freeform 496">
                <a:extLst>
                  <a:ext uri="{FF2B5EF4-FFF2-40B4-BE49-F238E27FC236}">
                    <a16:creationId xmlns:a16="http://schemas.microsoft.com/office/drawing/2014/main" id="{7CFBE9EA-07F8-BB42-A8CA-CB9309115A05}"/>
                  </a:ext>
                </a:extLst>
              </p:cNvPr>
              <p:cNvSpPr>
                <a:spLocks/>
              </p:cNvSpPr>
              <p:nvPr/>
            </p:nvSpPr>
            <p:spPr bwMode="auto">
              <a:xfrm>
                <a:off x="3923" y="3629"/>
                <a:ext cx="33" cy="59"/>
              </a:xfrm>
              <a:custGeom>
                <a:avLst/>
                <a:gdLst>
                  <a:gd name="T0" fmla="*/ 0 w 33"/>
                  <a:gd name="T1" fmla="*/ 58 h 59"/>
                  <a:gd name="T2" fmla="*/ 2 w 33"/>
                  <a:gd name="T3" fmla="*/ 15 h 59"/>
                  <a:gd name="T4" fmla="*/ 32 w 33"/>
                  <a:gd name="T5" fmla="*/ 0 h 59"/>
                  <a:gd name="T6" fmla="*/ 30 w 33"/>
                  <a:gd name="T7" fmla="*/ 43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2" y="15"/>
                    </a:lnTo>
                    <a:lnTo>
                      <a:pt x="32" y="0"/>
                    </a:lnTo>
                    <a:lnTo>
                      <a:pt x="30" y="43"/>
                    </a:lnTo>
                    <a:lnTo>
                      <a:pt x="0" y="58"/>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89" name="Freeform 497">
                <a:extLst>
                  <a:ext uri="{FF2B5EF4-FFF2-40B4-BE49-F238E27FC236}">
                    <a16:creationId xmlns:a16="http://schemas.microsoft.com/office/drawing/2014/main" id="{B9CF1A62-63DB-B844-B35F-28E510A53D40}"/>
                  </a:ext>
                </a:extLst>
              </p:cNvPr>
              <p:cNvSpPr>
                <a:spLocks/>
              </p:cNvSpPr>
              <p:nvPr/>
            </p:nvSpPr>
            <p:spPr bwMode="auto">
              <a:xfrm>
                <a:off x="3923" y="3629"/>
                <a:ext cx="33" cy="59"/>
              </a:xfrm>
              <a:custGeom>
                <a:avLst/>
                <a:gdLst>
                  <a:gd name="T0" fmla="*/ 0 w 33"/>
                  <a:gd name="T1" fmla="*/ 58 h 59"/>
                  <a:gd name="T2" fmla="*/ 2 w 33"/>
                  <a:gd name="T3" fmla="*/ 15 h 59"/>
                  <a:gd name="T4" fmla="*/ 32 w 33"/>
                  <a:gd name="T5" fmla="*/ 0 h 59"/>
                  <a:gd name="T6" fmla="*/ 30 w 33"/>
                  <a:gd name="T7" fmla="*/ 43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2" y="15"/>
                    </a:lnTo>
                    <a:lnTo>
                      <a:pt x="32" y="0"/>
                    </a:lnTo>
                    <a:lnTo>
                      <a:pt x="30" y="43"/>
                    </a:lnTo>
                    <a:lnTo>
                      <a:pt x="0" y="5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 name="Freeform 498">
                <a:extLst>
                  <a:ext uri="{FF2B5EF4-FFF2-40B4-BE49-F238E27FC236}">
                    <a16:creationId xmlns:a16="http://schemas.microsoft.com/office/drawing/2014/main" id="{9EB283B1-A637-954C-AF4C-7AAA38DEFC0E}"/>
                  </a:ext>
                </a:extLst>
              </p:cNvPr>
              <p:cNvSpPr>
                <a:spLocks/>
              </p:cNvSpPr>
              <p:nvPr/>
            </p:nvSpPr>
            <p:spPr bwMode="auto">
              <a:xfrm>
                <a:off x="3879" y="3662"/>
                <a:ext cx="33" cy="63"/>
              </a:xfrm>
              <a:custGeom>
                <a:avLst/>
                <a:gdLst>
                  <a:gd name="T0" fmla="*/ 0 w 33"/>
                  <a:gd name="T1" fmla="*/ 62 h 63"/>
                  <a:gd name="T2" fmla="*/ 0 w 33"/>
                  <a:gd name="T3" fmla="*/ 14 h 63"/>
                  <a:gd name="T4" fmla="*/ 32 w 33"/>
                  <a:gd name="T5" fmla="*/ 0 h 63"/>
                  <a:gd name="T6" fmla="*/ 28 w 33"/>
                  <a:gd name="T7" fmla="*/ 45 h 63"/>
                  <a:gd name="T8" fmla="*/ 0 w 33"/>
                  <a:gd name="T9" fmla="*/ 62 h 63"/>
                  <a:gd name="T10" fmla="*/ 0 60000 65536"/>
                  <a:gd name="T11" fmla="*/ 0 60000 65536"/>
                  <a:gd name="T12" fmla="*/ 0 60000 65536"/>
                  <a:gd name="T13" fmla="*/ 0 60000 65536"/>
                  <a:gd name="T14" fmla="*/ 0 60000 65536"/>
                  <a:gd name="T15" fmla="*/ 0 w 33"/>
                  <a:gd name="T16" fmla="*/ 0 h 63"/>
                  <a:gd name="T17" fmla="*/ 33 w 33"/>
                  <a:gd name="T18" fmla="*/ 63 h 63"/>
                </a:gdLst>
                <a:ahLst/>
                <a:cxnLst>
                  <a:cxn ang="T10">
                    <a:pos x="T0" y="T1"/>
                  </a:cxn>
                  <a:cxn ang="T11">
                    <a:pos x="T2" y="T3"/>
                  </a:cxn>
                  <a:cxn ang="T12">
                    <a:pos x="T4" y="T5"/>
                  </a:cxn>
                  <a:cxn ang="T13">
                    <a:pos x="T6" y="T7"/>
                  </a:cxn>
                  <a:cxn ang="T14">
                    <a:pos x="T8" y="T9"/>
                  </a:cxn>
                </a:cxnLst>
                <a:rect l="T15" t="T16" r="T17" b="T18"/>
                <a:pathLst>
                  <a:path w="33" h="63">
                    <a:moveTo>
                      <a:pt x="0" y="62"/>
                    </a:moveTo>
                    <a:lnTo>
                      <a:pt x="0" y="14"/>
                    </a:lnTo>
                    <a:lnTo>
                      <a:pt x="32" y="0"/>
                    </a:lnTo>
                    <a:lnTo>
                      <a:pt x="28" y="45"/>
                    </a:lnTo>
                    <a:lnTo>
                      <a:pt x="0" y="62"/>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91" name="Freeform 499">
                <a:extLst>
                  <a:ext uri="{FF2B5EF4-FFF2-40B4-BE49-F238E27FC236}">
                    <a16:creationId xmlns:a16="http://schemas.microsoft.com/office/drawing/2014/main" id="{4514E40E-C8EA-E74A-8930-8377058D508E}"/>
                  </a:ext>
                </a:extLst>
              </p:cNvPr>
              <p:cNvSpPr>
                <a:spLocks/>
              </p:cNvSpPr>
              <p:nvPr/>
            </p:nvSpPr>
            <p:spPr bwMode="auto">
              <a:xfrm>
                <a:off x="3879" y="3662"/>
                <a:ext cx="33" cy="63"/>
              </a:xfrm>
              <a:custGeom>
                <a:avLst/>
                <a:gdLst>
                  <a:gd name="T0" fmla="*/ 0 w 33"/>
                  <a:gd name="T1" fmla="*/ 62 h 63"/>
                  <a:gd name="T2" fmla="*/ 0 w 33"/>
                  <a:gd name="T3" fmla="*/ 14 h 63"/>
                  <a:gd name="T4" fmla="*/ 32 w 33"/>
                  <a:gd name="T5" fmla="*/ 0 h 63"/>
                  <a:gd name="T6" fmla="*/ 28 w 33"/>
                  <a:gd name="T7" fmla="*/ 45 h 63"/>
                  <a:gd name="T8" fmla="*/ 0 w 33"/>
                  <a:gd name="T9" fmla="*/ 62 h 63"/>
                  <a:gd name="T10" fmla="*/ 0 60000 65536"/>
                  <a:gd name="T11" fmla="*/ 0 60000 65536"/>
                  <a:gd name="T12" fmla="*/ 0 60000 65536"/>
                  <a:gd name="T13" fmla="*/ 0 60000 65536"/>
                  <a:gd name="T14" fmla="*/ 0 60000 65536"/>
                  <a:gd name="T15" fmla="*/ 0 w 33"/>
                  <a:gd name="T16" fmla="*/ 0 h 63"/>
                  <a:gd name="T17" fmla="*/ 33 w 33"/>
                  <a:gd name="T18" fmla="*/ 63 h 63"/>
                </a:gdLst>
                <a:ahLst/>
                <a:cxnLst>
                  <a:cxn ang="T10">
                    <a:pos x="T0" y="T1"/>
                  </a:cxn>
                  <a:cxn ang="T11">
                    <a:pos x="T2" y="T3"/>
                  </a:cxn>
                  <a:cxn ang="T12">
                    <a:pos x="T4" y="T5"/>
                  </a:cxn>
                  <a:cxn ang="T13">
                    <a:pos x="T6" y="T7"/>
                  </a:cxn>
                  <a:cxn ang="T14">
                    <a:pos x="T8" y="T9"/>
                  </a:cxn>
                </a:cxnLst>
                <a:rect l="T15" t="T16" r="T17" b="T18"/>
                <a:pathLst>
                  <a:path w="33" h="63">
                    <a:moveTo>
                      <a:pt x="0" y="62"/>
                    </a:moveTo>
                    <a:lnTo>
                      <a:pt x="0" y="14"/>
                    </a:lnTo>
                    <a:lnTo>
                      <a:pt x="32" y="0"/>
                    </a:lnTo>
                    <a:lnTo>
                      <a:pt x="28" y="45"/>
                    </a:lnTo>
                    <a:lnTo>
                      <a:pt x="0" y="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 name="Freeform 500">
                <a:extLst>
                  <a:ext uri="{FF2B5EF4-FFF2-40B4-BE49-F238E27FC236}">
                    <a16:creationId xmlns:a16="http://schemas.microsoft.com/office/drawing/2014/main" id="{DF1B3770-1A77-CE43-8240-23DDF427FCE2}"/>
                  </a:ext>
                </a:extLst>
              </p:cNvPr>
              <p:cNvSpPr>
                <a:spLocks/>
              </p:cNvSpPr>
              <p:nvPr/>
            </p:nvSpPr>
            <p:spPr bwMode="auto">
              <a:xfrm>
                <a:off x="3785" y="3685"/>
                <a:ext cx="35" cy="64"/>
              </a:xfrm>
              <a:custGeom>
                <a:avLst/>
                <a:gdLst>
                  <a:gd name="T0" fmla="*/ 0 w 35"/>
                  <a:gd name="T1" fmla="*/ 63 h 64"/>
                  <a:gd name="T2" fmla="*/ 0 w 35"/>
                  <a:gd name="T3" fmla="*/ 15 h 64"/>
                  <a:gd name="T4" fmla="*/ 34 w 35"/>
                  <a:gd name="T5" fmla="*/ 0 h 64"/>
                  <a:gd name="T6" fmla="*/ 32 w 35"/>
                  <a:gd name="T7" fmla="*/ 46 h 64"/>
                  <a:gd name="T8" fmla="*/ 0 w 35"/>
                  <a:gd name="T9" fmla="*/ 63 h 64"/>
                  <a:gd name="T10" fmla="*/ 0 60000 65536"/>
                  <a:gd name="T11" fmla="*/ 0 60000 65536"/>
                  <a:gd name="T12" fmla="*/ 0 60000 65536"/>
                  <a:gd name="T13" fmla="*/ 0 60000 65536"/>
                  <a:gd name="T14" fmla="*/ 0 60000 65536"/>
                  <a:gd name="T15" fmla="*/ 0 w 35"/>
                  <a:gd name="T16" fmla="*/ 0 h 64"/>
                  <a:gd name="T17" fmla="*/ 35 w 35"/>
                  <a:gd name="T18" fmla="*/ 64 h 64"/>
                </a:gdLst>
                <a:ahLst/>
                <a:cxnLst>
                  <a:cxn ang="T10">
                    <a:pos x="T0" y="T1"/>
                  </a:cxn>
                  <a:cxn ang="T11">
                    <a:pos x="T2" y="T3"/>
                  </a:cxn>
                  <a:cxn ang="T12">
                    <a:pos x="T4" y="T5"/>
                  </a:cxn>
                  <a:cxn ang="T13">
                    <a:pos x="T6" y="T7"/>
                  </a:cxn>
                  <a:cxn ang="T14">
                    <a:pos x="T8" y="T9"/>
                  </a:cxn>
                </a:cxnLst>
                <a:rect l="T15" t="T16" r="T17" b="T18"/>
                <a:pathLst>
                  <a:path w="35" h="64">
                    <a:moveTo>
                      <a:pt x="0" y="63"/>
                    </a:moveTo>
                    <a:lnTo>
                      <a:pt x="0" y="15"/>
                    </a:lnTo>
                    <a:lnTo>
                      <a:pt x="34" y="0"/>
                    </a:lnTo>
                    <a:lnTo>
                      <a:pt x="32" y="46"/>
                    </a:lnTo>
                    <a:lnTo>
                      <a:pt x="0" y="63"/>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93" name="Freeform 501">
                <a:extLst>
                  <a:ext uri="{FF2B5EF4-FFF2-40B4-BE49-F238E27FC236}">
                    <a16:creationId xmlns:a16="http://schemas.microsoft.com/office/drawing/2014/main" id="{71D34F2C-D465-0648-BCE3-EEEC287E0F21}"/>
                  </a:ext>
                </a:extLst>
              </p:cNvPr>
              <p:cNvSpPr>
                <a:spLocks/>
              </p:cNvSpPr>
              <p:nvPr/>
            </p:nvSpPr>
            <p:spPr bwMode="auto">
              <a:xfrm>
                <a:off x="3785" y="3685"/>
                <a:ext cx="35" cy="64"/>
              </a:xfrm>
              <a:custGeom>
                <a:avLst/>
                <a:gdLst>
                  <a:gd name="T0" fmla="*/ 0 w 35"/>
                  <a:gd name="T1" fmla="*/ 63 h 64"/>
                  <a:gd name="T2" fmla="*/ 0 w 35"/>
                  <a:gd name="T3" fmla="*/ 15 h 64"/>
                  <a:gd name="T4" fmla="*/ 34 w 35"/>
                  <a:gd name="T5" fmla="*/ 0 h 64"/>
                  <a:gd name="T6" fmla="*/ 32 w 35"/>
                  <a:gd name="T7" fmla="*/ 46 h 64"/>
                  <a:gd name="T8" fmla="*/ 0 w 35"/>
                  <a:gd name="T9" fmla="*/ 63 h 64"/>
                  <a:gd name="T10" fmla="*/ 0 60000 65536"/>
                  <a:gd name="T11" fmla="*/ 0 60000 65536"/>
                  <a:gd name="T12" fmla="*/ 0 60000 65536"/>
                  <a:gd name="T13" fmla="*/ 0 60000 65536"/>
                  <a:gd name="T14" fmla="*/ 0 60000 65536"/>
                  <a:gd name="T15" fmla="*/ 0 w 35"/>
                  <a:gd name="T16" fmla="*/ 0 h 64"/>
                  <a:gd name="T17" fmla="*/ 35 w 35"/>
                  <a:gd name="T18" fmla="*/ 64 h 64"/>
                </a:gdLst>
                <a:ahLst/>
                <a:cxnLst>
                  <a:cxn ang="T10">
                    <a:pos x="T0" y="T1"/>
                  </a:cxn>
                  <a:cxn ang="T11">
                    <a:pos x="T2" y="T3"/>
                  </a:cxn>
                  <a:cxn ang="T12">
                    <a:pos x="T4" y="T5"/>
                  </a:cxn>
                  <a:cxn ang="T13">
                    <a:pos x="T6" y="T7"/>
                  </a:cxn>
                  <a:cxn ang="T14">
                    <a:pos x="T8" y="T9"/>
                  </a:cxn>
                </a:cxnLst>
                <a:rect l="T15" t="T16" r="T17" b="T18"/>
                <a:pathLst>
                  <a:path w="35" h="64">
                    <a:moveTo>
                      <a:pt x="0" y="63"/>
                    </a:moveTo>
                    <a:lnTo>
                      <a:pt x="0" y="15"/>
                    </a:lnTo>
                    <a:lnTo>
                      <a:pt x="34" y="0"/>
                    </a:lnTo>
                    <a:lnTo>
                      <a:pt x="32" y="46"/>
                    </a:lnTo>
                    <a:lnTo>
                      <a:pt x="0" y="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 name="Freeform 502">
                <a:extLst>
                  <a:ext uri="{FF2B5EF4-FFF2-40B4-BE49-F238E27FC236}">
                    <a16:creationId xmlns:a16="http://schemas.microsoft.com/office/drawing/2014/main" id="{F071CEE9-2518-E24B-8571-8DB8B33D6E81}"/>
                  </a:ext>
                </a:extLst>
              </p:cNvPr>
              <p:cNvSpPr>
                <a:spLocks/>
              </p:cNvSpPr>
              <p:nvPr/>
            </p:nvSpPr>
            <p:spPr bwMode="auto">
              <a:xfrm>
                <a:off x="3732" y="3722"/>
                <a:ext cx="36" cy="66"/>
              </a:xfrm>
              <a:custGeom>
                <a:avLst/>
                <a:gdLst>
                  <a:gd name="T0" fmla="*/ 0 w 36"/>
                  <a:gd name="T1" fmla="*/ 65 h 66"/>
                  <a:gd name="T2" fmla="*/ 0 w 36"/>
                  <a:gd name="T3" fmla="*/ 17 h 66"/>
                  <a:gd name="T4" fmla="*/ 35 w 36"/>
                  <a:gd name="T5" fmla="*/ 0 h 66"/>
                  <a:gd name="T6" fmla="*/ 34 w 36"/>
                  <a:gd name="T7" fmla="*/ 47 h 66"/>
                  <a:gd name="T8" fmla="*/ 0 w 36"/>
                  <a:gd name="T9" fmla="*/ 65 h 66"/>
                  <a:gd name="T10" fmla="*/ 0 60000 65536"/>
                  <a:gd name="T11" fmla="*/ 0 60000 65536"/>
                  <a:gd name="T12" fmla="*/ 0 60000 65536"/>
                  <a:gd name="T13" fmla="*/ 0 60000 65536"/>
                  <a:gd name="T14" fmla="*/ 0 60000 65536"/>
                  <a:gd name="T15" fmla="*/ 0 w 36"/>
                  <a:gd name="T16" fmla="*/ 0 h 66"/>
                  <a:gd name="T17" fmla="*/ 36 w 36"/>
                  <a:gd name="T18" fmla="*/ 66 h 66"/>
                </a:gdLst>
                <a:ahLst/>
                <a:cxnLst>
                  <a:cxn ang="T10">
                    <a:pos x="T0" y="T1"/>
                  </a:cxn>
                  <a:cxn ang="T11">
                    <a:pos x="T2" y="T3"/>
                  </a:cxn>
                  <a:cxn ang="T12">
                    <a:pos x="T4" y="T5"/>
                  </a:cxn>
                  <a:cxn ang="T13">
                    <a:pos x="T6" y="T7"/>
                  </a:cxn>
                  <a:cxn ang="T14">
                    <a:pos x="T8" y="T9"/>
                  </a:cxn>
                </a:cxnLst>
                <a:rect l="T15" t="T16" r="T17" b="T18"/>
                <a:pathLst>
                  <a:path w="36" h="66">
                    <a:moveTo>
                      <a:pt x="0" y="65"/>
                    </a:moveTo>
                    <a:lnTo>
                      <a:pt x="0" y="17"/>
                    </a:lnTo>
                    <a:lnTo>
                      <a:pt x="35" y="0"/>
                    </a:lnTo>
                    <a:lnTo>
                      <a:pt x="34" y="47"/>
                    </a:lnTo>
                    <a:lnTo>
                      <a:pt x="0" y="65"/>
                    </a:lnTo>
                  </a:path>
                </a:pathLst>
              </a:custGeom>
              <a:solidFill>
                <a:srgbClr val="480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95" name="Freeform 503">
                <a:extLst>
                  <a:ext uri="{FF2B5EF4-FFF2-40B4-BE49-F238E27FC236}">
                    <a16:creationId xmlns:a16="http://schemas.microsoft.com/office/drawing/2014/main" id="{FFB4EAD1-7810-A142-87F5-32BFDE33E860}"/>
                  </a:ext>
                </a:extLst>
              </p:cNvPr>
              <p:cNvSpPr>
                <a:spLocks/>
              </p:cNvSpPr>
              <p:nvPr/>
            </p:nvSpPr>
            <p:spPr bwMode="auto">
              <a:xfrm>
                <a:off x="3732" y="3722"/>
                <a:ext cx="36" cy="66"/>
              </a:xfrm>
              <a:custGeom>
                <a:avLst/>
                <a:gdLst>
                  <a:gd name="T0" fmla="*/ 0 w 36"/>
                  <a:gd name="T1" fmla="*/ 65 h 66"/>
                  <a:gd name="T2" fmla="*/ 0 w 36"/>
                  <a:gd name="T3" fmla="*/ 17 h 66"/>
                  <a:gd name="T4" fmla="*/ 35 w 36"/>
                  <a:gd name="T5" fmla="*/ 0 h 66"/>
                  <a:gd name="T6" fmla="*/ 34 w 36"/>
                  <a:gd name="T7" fmla="*/ 47 h 66"/>
                  <a:gd name="T8" fmla="*/ 0 w 36"/>
                  <a:gd name="T9" fmla="*/ 65 h 66"/>
                  <a:gd name="T10" fmla="*/ 0 60000 65536"/>
                  <a:gd name="T11" fmla="*/ 0 60000 65536"/>
                  <a:gd name="T12" fmla="*/ 0 60000 65536"/>
                  <a:gd name="T13" fmla="*/ 0 60000 65536"/>
                  <a:gd name="T14" fmla="*/ 0 60000 65536"/>
                  <a:gd name="T15" fmla="*/ 0 w 36"/>
                  <a:gd name="T16" fmla="*/ 0 h 66"/>
                  <a:gd name="T17" fmla="*/ 36 w 36"/>
                  <a:gd name="T18" fmla="*/ 66 h 66"/>
                </a:gdLst>
                <a:ahLst/>
                <a:cxnLst>
                  <a:cxn ang="T10">
                    <a:pos x="T0" y="T1"/>
                  </a:cxn>
                  <a:cxn ang="T11">
                    <a:pos x="T2" y="T3"/>
                  </a:cxn>
                  <a:cxn ang="T12">
                    <a:pos x="T4" y="T5"/>
                  </a:cxn>
                  <a:cxn ang="T13">
                    <a:pos x="T6" y="T7"/>
                  </a:cxn>
                  <a:cxn ang="T14">
                    <a:pos x="T8" y="T9"/>
                  </a:cxn>
                </a:cxnLst>
                <a:rect l="T15" t="T16" r="T17" b="T18"/>
                <a:pathLst>
                  <a:path w="36" h="66">
                    <a:moveTo>
                      <a:pt x="0" y="65"/>
                    </a:moveTo>
                    <a:lnTo>
                      <a:pt x="0" y="17"/>
                    </a:lnTo>
                    <a:lnTo>
                      <a:pt x="35" y="0"/>
                    </a:lnTo>
                    <a:lnTo>
                      <a:pt x="34" y="47"/>
                    </a:lnTo>
                    <a:lnTo>
                      <a:pt x="0" y="6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 name="Freeform 504">
                <a:extLst>
                  <a:ext uri="{FF2B5EF4-FFF2-40B4-BE49-F238E27FC236}">
                    <a16:creationId xmlns:a16="http://schemas.microsoft.com/office/drawing/2014/main" id="{353916DD-CA7E-EA45-941B-B17D17D68F66}"/>
                  </a:ext>
                </a:extLst>
              </p:cNvPr>
              <p:cNvSpPr>
                <a:spLocks/>
              </p:cNvSpPr>
              <p:nvPr/>
            </p:nvSpPr>
            <p:spPr bwMode="auto">
              <a:xfrm>
                <a:off x="3942" y="3516"/>
                <a:ext cx="122" cy="74"/>
              </a:xfrm>
              <a:custGeom>
                <a:avLst/>
                <a:gdLst>
                  <a:gd name="T0" fmla="*/ 0 w 122"/>
                  <a:gd name="T1" fmla="*/ 42 h 74"/>
                  <a:gd name="T2" fmla="*/ 118 w 122"/>
                  <a:gd name="T3" fmla="*/ 73 h 74"/>
                  <a:gd name="T4" fmla="*/ 121 w 122"/>
                  <a:gd name="T5" fmla="*/ 28 h 74"/>
                  <a:gd name="T6" fmla="*/ 1 w 122"/>
                  <a:gd name="T7" fmla="*/ 0 h 74"/>
                  <a:gd name="T8" fmla="*/ 0 w 122"/>
                  <a:gd name="T9" fmla="*/ 42 h 74"/>
                  <a:gd name="T10" fmla="*/ 0 60000 65536"/>
                  <a:gd name="T11" fmla="*/ 0 60000 65536"/>
                  <a:gd name="T12" fmla="*/ 0 60000 65536"/>
                  <a:gd name="T13" fmla="*/ 0 60000 65536"/>
                  <a:gd name="T14" fmla="*/ 0 60000 65536"/>
                  <a:gd name="T15" fmla="*/ 0 w 122"/>
                  <a:gd name="T16" fmla="*/ 0 h 74"/>
                  <a:gd name="T17" fmla="*/ 122 w 122"/>
                  <a:gd name="T18" fmla="*/ 74 h 74"/>
                </a:gdLst>
                <a:ahLst/>
                <a:cxnLst>
                  <a:cxn ang="T10">
                    <a:pos x="T0" y="T1"/>
                  </a:cxn>
                  <a:cxn ang="T11">
                    <a:pos x="T2" y="T3"/>
                  </a:cxn>
                  <a:cxn ang="T12">
                    <a:pos x="T4" y="T5"/>
                  </a:cxn>
                  <a:cxn ang="T13">
                    <a:pos x="T6" y="T7"/>
                  </a:cxn>
                  <a:cxn ang="T14">
                    <a:pos x="T8" y="T9"/>
                  </a:cxn>
                </a:cxnLst>
                <a:rect l="T15" t="T16" r="T17" b="T18"/>
                <a:pathLst>
                  <a:path w="122" h="74">
                    <a:moveTo>
                      <a:pt x="0" y="42"/>
                    </a:moveTo>
                    <a:lnTo>
                      <a:pt x="118" y="73"/>
                    </a:lnTo>
                    <a:lnTo>
                      <a:pt x="121" y="28"/>
                    </a:lnTo>
                    <a:lnTo>
                      <a:pt x="1" y="0"/>
                    </a:lnTo>
                    <a:lnTo>
                      <a:pt x="0" y="42"/>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97" name="Freeform 505">
                <a:extLst>
                  <a:ext uri="{FF2B5EF4-FFF2-40B4-BE49-F238E27FC236}">
                    <a16:creationId xmlns:a16="http://schemas.microsoft.com/office/drawing/2014/main" id="{7CD66723-25C0-0B49-8AE7-54FCA8896DEB}"/>
                  </a:ext>
                </a:extLst>
              </p:cNvPr>
              <p:cNvSpPr>
                <a:spLocks/>
              </p:cNvSpPr>
              <p:nvPr/>
            </p:nvSpPr>
            <p:spPr bwMode="auto">
              <a:xfrm>
                <a:off x="3942" y="3516"/>
                <a:ext cx="122" cy="74"/>
              </a:xfrm>
              <a:custGeom>
                <a:avLst/>
                <a:gdLst>
                  <a:gd name="T0" fmla="*/ 0 w 122"/>
                  <a:gd name="T1" fmla="*/ 42 h 74"/>
                  <a:gd name="T2" fmla="*/ 118 w 122"/>
                  <a:gd name="T3" fmla="*/ 73 h 74"/>
                  <a:gd name="T4" fmla="*/ 121 w 122"/>
                  <a:gd name="T5" fmla="*/ 28 h 74"/>
                  <a:gd name="T6" fmla="*/ 1 w 122"/>
                  <a:gd name="T7" fmla="*/ 0 h 74"/>
                  <a:gd name="T8" fmla="*/ 0 w 122"/>
                  <a:gd name="T9" fmla="*/ 42 h 74"/>
                  <a:gd name="T10" fmla="*/ 0 60000 65536"/>
                  <a:gd name="T11" fmla="*/ 0 60000 65536"/>
                  <a:gd name="T12" fmla="*/ 0 60000 65536"/>
                  <a:gd name="T13" fmla="*/ 0 60000 65536"/>
                  <a:gd name="T14" fmla="*/ 0 60000 65536"/>
                  <a:gd name="T15" fmla="*/ 0 w 122"/>
                  <a:gd name="T16" fmla="*/ 0 h 74"/>
                  <a:gd name="T17" fmla="*/ 122 w 122"/>
                  <a:gd name="T18" fmla="*/ 74 h 74"/>
                </a:gdLst>
                <a:ahLst/>
                <a:cxnLst>
                  <a:cxn ang="T10">
                    <a:pos x="T0" y="T1"/>
                  </a:cxn>
                  <a:cxn ang="T11">
                    <a:pos x="T2" y="T3"/>
                  </a:cxn>
                  <a:cxn ang="T12">
                    <a:pos x="T4" y="T5"/>
                  </a:cxn>
                  <a:cxn ang="T13">
                    <a:pos x="T6" y="T7"/>
                  </a:cxn>
                  <a:cxn ang="T14">
                    <a:pos x="T8" y="T9"/>
                  </a:cxn>
                </a:cxnLst>
                <a:rect l="T15" t="T16" r="T17" b="T18"/>
                <a:pathLst>
                  <a:path w="122" h="74">
                    <a:moveTo>
                      <a:pt x="0" y="42"/>
                    </a:moveTo>
                    <a:lnTo>
                      <a:pt x="118" y="73"/>
                    </a:lnTo>
                    <a:lnTo>
                      <a:pt x="121" y="28"/>
                    </a:lnTo>
                    <a:lnTo>
                      <a:pt x="1" y="0"/>
                    </a:lnTo>
                    <a:lnTo>
                      <a:pt x="0" y="4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 name="Freeform 506">
                <a:extLst>
                  <a:ext uri="{FF2B5EF4-FFF2-40B4-BE49-F238E27FC236}">
                    <a16:creationId xmlns:a16="http://schemas.microsoft.com/office/drawing/2014/main" id="{9E95B586-2AC2-AB45-A240-F463DD97A4EE}"/>
                  </a:ext>
                </a:extLst>
              </p:cNvPr>
              <p:cNvSpPr>
                <a:spLocks/>
              </p:cNvSpPr>
              <p:nvPr/>
            </p:nvSpPr>
            <p:spPr bwMode="auto">
              <a:xfrm>
                <a:off x="3883" y="3541"/>
                <a:ext cx="47" cy="58"/>
              </a:xfrm>
              <a:custGeom>
                <a:avLst/>
                <a:gdLst>
                  <a:gd name="T0" fmla="*/ 0 w 47"/>
                  <a:gd name="T1" fmla="*/ 45 h 58"/>
                  <a:gd name="T2" fmla="*/ 45 w 47"/>
                  <a:gd name="T3" fmla="*/ 57 h 58"/>
                  <a:gd name="T4" fmla="*/ 46 w 47"/>
                  <a:gd name="T5" fmla="*/ 12 h 58"/>
                  <a:gd name="T6" fmla="*/ 0 w 47"/>
                  <a:gd name="T7" fmla="*/ 0 h 58"/>
                  <a:gd name="T8" fmla="*/ 0 w 47"/>
                  <a:gd name="T9" fmla="*/ 45 h 58"/>
                  <a:gd name="T10" fmla="*/ 0 60000 65536"/>
                  <a:gd name="T11" fmla="*/ 0 60000 65536"/>
                  <a:gd name="T12" fmla="*/ 0 60000 65536"/>
                  <a:gd name="T13" fmla="*/ 0 60000 65536"/>
                  <a:gd name="T14" fmla="*/ 0 60000 65536"/>
                  <a:gd name="T15" fmla="*/ 0 w 47"/>
                  <a:gd name="T16" fmla="*/ 0 h 58"/>
                  <a:gd name="T17" fmla="*/ 47 w 47"/>
                  <a:gd name="T18" fmla="*/ 58 h 58"/>
                </a:gdLst>
                <a:ahLst/>
                <a:cxnLst>
                  <a:cxn ang="T10">
                    <a:pos x="T0" y="T1"/>
                  </a:cxn>
                  <a:cxn ang="T11">
                    <a:pos x="T2" y="T3"/>
                  </a:cxn>
                  <a:cxn ang="T12">
                    <a:pos x="T4" y="T5"/>
                  </a:cxn>
                  <a:cxn ang="T13">
                    <a:pos x="T6" y="T7"/>
                  </a:cxn>
                  <a:cxn ang="T14">
                    <a:pos x="T8" y="T9"/>
                  </a:cxn>
                </a:cxnLst>
                <a:rect l="T15" t="T16" r="T17" b="T18"/>
                <a:pathLst>
                  <a:path w="47" h="58">
                    <a:moveTo>
                      <a:pt x="0" y="45"/>
                    </a:moveTo>
                    <a:lnTo>
                      <a:pt x="45" y="57"/>
                    </a:lnTo>
                    <a:lnTo>
                      <a:pt x="46" y="12"/>
                    </a:lnTo>
                    <a:lnTo>
                      <a:pt x="0" y="0"/>
                    </a:lnTo>
                    <a:lnTo>
                      <a:pt x="0" y="45"/>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499" name="Freeform 507">
                <a:extLst>
                  <a:ext uri="{FF2B5EF4-FFF2-40B4-BE49-F238E27FC236}">
                    <a16:creationId xmlns:a16="http://schemas.microsoft.com/office/drawing/2014/main" id="{B01856E7-C753-8E42-9687-622EB18E2DE8}"/>
                  </a:ext>
                </a:extLst>
              </p:cNvPr>
              <p:cNvSpPr>
                <a:spLocks/>
              </p:cNvSpPr>
              <p:nvPr/>
            </p:nvSpPr>
            <p:spPr bwMode="auto">
              <a:xfrm>
                <a:off x="3883" y="3541"/>
                <a:ext cx="47" cy="58"/>
              </a:xfrm>
              <a:custGeom>
                <a:avLst/>
                <a:gdLst>
                  <a:gd name="T0" fmla="*/ 0 w 47"/>
                  <a:gd name="T1" fmla="*/ 45 h 58"/>
                  <a:gd name="T2" fmla="*/ 45 w 47"/>
                  <a:gd name="T3" fmla="*/ 57 h 58"/>
                  <a:gd name="T4" fmla="*/ 46 w 47"/>
                  <a:gd name="T5" fmla="*/ 12 h 58"/>
                  <a:gd name="T6" fmla="*/ 0 w 47"/>
                  <a:gd name="T7" fmla="*/ 0 h 58"/>
                  <a:gd name="T8" fmla="*/ 0 w 47"/>
                  <a:gd name="T9" fmla="*/ 45 h 58"/>
                  <a:gd name="T10" fmla="*/ 0 60000 65536"/>
                  <a:gd name="T11" fmla="*/ 0 60000 65536"/>
                  <a:gd name="T12" fmla="*/ 0 60000 65536"/>
                  <a:gd name="T13" fmla="*/ 0 60000 65536"/>
                  <a:gd name="T14" fmla="*/ 0 60000 65536"/>
                  <a:gd name="T15" fmla="*/ 0 w 47"/>
                  <a:gd name="T16" fmla="*/ 0 h 58"/>
                  <a:gd name="T17" fmla="*/ 47 w 47"/>
                  <a:gd name="T18" fmla="*/ 58 h 58"/>
                </a:gdLst>
                <a:ahLst/>
                <a:cxnLst>
                  <a:cxn ang="T10">
                    <a:pos x="T0" y="T1"/>
                  </a:cxn>
                  <a:cxn ang="T11">
                    <a:pos x="T2" y="T3"/>
                  </a:cxn>
                  <a:cxn ang="T12">
                    <a:pos x="T4" y="T5"/>
                  </a:cxn>
                  <a:cxn ang="T13">
                    <a:pos x="T6" y="T7"/>
                  </a:cxn>
                  <a:cxn ang="T14">
                    <a:pos x="T8" y="T9"/>
                  </a:cxn>
                </a:cxnLst>
                <a:rect l="T15" t="T16" r="T17" b="T18"/>
                <a:pathLst>
                  <a:path w="47" h="58">
                    <a:moveTo>
                      <a:pt x="0" y="45"/>
                    </a:moveTo>
                    <a:lnTo>
                      <a:pt x="45" y="57"/>
                    </a:lnTo>
                    <a:lnTo>
                      <a:pt x="46" y="12"/>
                    </a:lnTo>
                    <a:lnTo>
                      <a:pt x="0" y="0"/>
                    </a:lnTo>
                    <a:lnTo>
                      <a:pt x="0" y="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 name="Freeform 508">
                <a:extLst>
                  <a:ext uri="{FF2B5EF4-FFF2-40B4-BE49-F238E27FC236}">
                    <a16:creationId xmlns:a16="http://schemas.microsoft.com/office/drawing/2014/main" id="{5E07EA81-459A-4741-83C7-695601693E8D}"/>
                  </a:ext>
                </a:extLst>
              </p:cNvPr>
              <p:cNvSpPr>
                <a:spLocks/>
              </p:cNvSpPr>
              <p:nvPr/>
            </p:nvSpPr>
            <p:spPr bwMode="auto">
              <a:xfrm>
                <a:off x="3822" y="3569"/>
                <a:ext cx="79" cy="67"/>
              </a:xfrm>
              <a:custGeom>
                <a:avLst/>
                <a:gdLst>
                  <a:gd name="T0" fmla="*/ 0 w 79"/>
                  <a:gd name="T1" fmla="*/ 46 h 67"/>
                  <a:gd name="T2" fmla="*/ 74 w 79"/>
                  <a:gd name="T3" fmla="*/ 66 h 67"/>
                  <a:gd name="T4" fmla="*/ 78 w 79"/>
                  <a:gd name="T5" fmla="*/ 19 h 67"/>
                  <a:gd name="T6" fmla="*/ 1 w 79"/>
                  <a:gd name="T7" fmla="*/ 0 h 67"/>
                  <a:gd name="T8" fmla="*/ 0 w 79"/>
                  <a:gd name="T9" fmla="*/ 46 h 67"/>
                  <a:gd name="T10" fmla="*/ 0 60000 65536"/>
                  <a:gd name="T11" fmla="*/ 0 60000 65536"/>
                  <a:gd name="T12" fmla="*/ 0 60000 65536"/>
                  <a:gd name="T13" fmla="*/ 0 60000 65536"/>
                  <a:gd name="T14" fmla="*/ 0 60000 65536"/>
                  <a:gd name="T15" fmla="*/ 0 w 79"/>
                  <a:gd name="T16" fmla="*/ 0 h 67"/>
                  <a:gd name="T17" fmla="*/ 79 w 79"/>
                  <a:gd name="T18" fmla="*/ 67 h 67"/>
                </a:gdLst>
                <a:ahLst/>
                <a:cxnLst>
                  <a:cxn ang="T10">
                    <a:pos x="T0" y="T1"/>
                  </a:cxn>
                  <a:cxn ang="T11">
                    <a:pos x="T2" y="T3"/>
                  </a:cxn>
                  <a:cxn ang="T12">
                    <a:pos x="T4" y="T5"/>
                  </a:cxn>
                  <a:cxn ang="T13">
                    <a:pos x="T6" y="T7"/>
                  </a:cxn>
                  <a:cxn ang="T14">
                    <a:pos x="T8" y="T9"/>
                  </a:cxn>
                </a:cxnLst>
                <a:rect l="T15" t="T16" r="T17" b="T18"/>
                <a:pathLst>
                  <a:path w="79" h="67">
                    <a:moveTo>
                      <a:pt x="0" y="46"/>
                    </a:moveTo>
                    <a:lnTo>
                      <a:pt x="74" y="66"/>
                    </a:lnTo>
                    <a:lnTo>
                      <a:pt x="78" y="19"/>
                    </a:lnTo>
                    <a:lnTo>
                      <a:pt x="1" y="0"/>
                    </a:lnTo>
                    <a:lnTo>
                      <a:pt x="0" y="46"/>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01" name="Freeform 509">
                <a:extLst>
                  <a:ext uri="{FF2B5EF4-FFF2-40B4-BE49-F238E27FC236}">
                    <a16:creationId xmlns:a16="http://schemas.microsoft.com/office/drawing/2014/main" id="{33E065B9-5061-1B48-8534-22E429EC51D0}"/>
                  </a:ext>
                </a:extLst>
              </p:cNvPr>
              <p:cNvSpPr>
                <a:spLocks/>
              </p:cNvSpPr>
              <p:nvPr/>
            </p:nvSpPr>
            <p:spPr bwMode="auto">
              <a:xfrm>
                <a:off x="3822" y="3569"/>
                <a:ext cx="79" cy="67"/>
              </a:xfrm>
              <a:custGeom>
                <a:avLst/>
                <a:gdLst>
                  <a:gd name="T0" fmla="*/ 0 w 79"/>
                  <a:gd name="T1" fmla="*/ 46 h 67"/>
                  <a:gd name="T2" fmla="*/ 74 w 79"/>
                  <a:gd name="T3" fmla="*/ 66 h 67"/>
                  <a:gd name="T4" fmla="*/ 78 w 79"/>
                  <a:gd name="T5" fmla="*/ 19 h 67"/>
                  <a:gd name="T6" fmla="*/ 1 w 79"/>
                  <a:gd name="T7" fmla="*/ 0 h 67"/>
                  <a:gd name="T8" fmla="*/ 0 w 79"/>
                  <a:gd name="T9" fmla="*/ 46 h 67"/>
                  <a:gd name="T10" fmla="*/ 0 60000 65536"/>
                  <a:gd name="T11" fmla="*/ 0 60000 65536"/>
                  <a:gd name="T12" fmla="*/ 0 60000 65536"/>
                  <a:gd name="T13" fmla="*/ 0 60000 65536"/>
                  <a:gd name="T14" fmla="*/ 0 60000 65536"/>
                  <a:gd name="T15" fmla="*/ 0 w 79"/>
                  <a:gd name="T16" fmla="*/ 0 h 67"/>
                  <a:gd name="T17" fmla="*/ 79 w 79"/>
                  <a:gd name="T18" fmla="*/ 67 h 67"/>
                </a:gdLst>
                <a:ahLst/>
                <a:cxnLst>
                  <a:cxn ang="T10">
                    <a:pos x="T0" y="T1"/>
                  </a:cxn>
                  <a:cxn ang="T11">
                    <a:pos x="T2" y="T3"/>
                  </a:cxn>
                  <a:cxn ang="T12">
                    <a:pos x="T4" y="T5"/>
                  </a:cxn>
                  <a:cxn ang="T13">
                    <a:pos x="T6" y="T7"/>
                  </a:cxn>
                  <a:cxn ang="T14">
                    <a:pos x="T8" y="T9"/>
                  </a:cxn>
                </a:cxnLst>
                <a:rect l="T15" t="T16" r="T17" b="T18"/>
                <a:pathLst>
                  <a:path w="79" h="67">
                    <a:moveTo>
                      <a:pt x="0" y="46"/>
                    </a:moveTo>
                    <a:lnTo>
                      <a:pt x="74" y="66"/>
                    </a:lnTo>
                    <a:lnTo>
                      <a:pt x="78" y="19"/>
                    </a:lnTo>
                    <a:lnTo>
                      <a:pt x="1" y="0"/>
                    </a:lnTo>
                    <a:lnTo>
                      <a:pt x="0" y="4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 name="Freeform 510">
                <a:extLst>
                  <a:ext uri="{FF2B5EF4-FFF2-40B4-BE49-F238E27FC236}">
                    <a16:creationId xmlns:a16="http://schemas.microsoft.com/office/drawing/2014/main" id="{8FDFFBF7-99B6-CD4C-AE59-313BC2ACB5B4}"/>
                  </a:ext>
                </a:extLst>
              </p:cNvPr>
              <p:cNvSpPr>
                <a:spLocks/>
              </p:cNvSpPr>
              <p:nvPr/>
            </p:nvSpPr>
            <p:spPr bwMode="auto">
              <a:xfrm>
                <a:off x="3757" y="3597"/>
                <a:ext cx="32" cy="57"/>
              </a:xfrm>
              <a:custGeom>
                <a:avLst/>
                <a:gdLst>
                  <a:gd name="T0" fmla="*/ 0 w 32"/>
                  <a:gd name="T1" fmla="*/ 48 h 57"/>
                  <a:gd name="T2" fmla="*/ 30 w 32"/>
                  <a:gd name="T3" fmla="*/ 56 h 57"/>
                  <a:gd name="T4" fmla="*/ 31 w 32"/>
                  <a:gd name="T5" fmla="*/ 9 h 57"/>
                  <a:gd name="T6" fmla="*/ 1 w 32"/>
                  <a:gd name="T7" fmla="*/ 0 h 57"/>
                  <a:gd name="T8" fmla="*/ 0 w 32"/>
                  <a:gd name="T9" fmla="*/ 48 h 57"/>
                  <a:gd name="T10" fmla="*/ 0 60000 65536"/>
                  <a:gd name="T11" fmla="*/ 0 60000 65536"/>
                  <a:gd name="T12" fmla="*/ 0 60000 65536"/>
                  <a:gd name="T13" fmla="*/ 0 60000 65536"/>
                  <a:gd name="T14" fmla="*/ 0 60000 65536"/>
                  <a:gd name="T15" fmla="*/ 0 w 32"/>
                  <a:gd name="T16" fmla="*/ 0 h 57"/>
                  <a:gd name="T17" fmla="*/ 32 w 32"/>
                  <a:gd name="T18" fmla="*/ 57 h 57"/>
                </a:gdLst>
                <a:ahLst/>
                <a:cxnLst>
                  <a:cxn ang="T10">
                    <a:pos x="T0" y="T1"/>
                  </a:cxn>
                  <a:cxn ang="T11">
                    <a:pos x="T2" y="T3"/>
                  </a:cxn>
                  <a:cxn ang="T12">
                    <a:pos x="T4" y="T5"/>
                  </a:cxn>
                  <a:cxn ang="T13">
                    <a:pos x="T6" y="T7"/>
                  </a:cxn>
                  <a:cxn ang="T14">
                    <a:pos x="T8" y="T9"/>
                  </a:cxn>
                </a:cxnLst>
                <a:rect l="T15" t="T16" r="T17" b="T18"/>
                <a:pathLst>
                  <a:path w="32" h="57">
                    <a:moveTo>
                      <a:pt x="0" y="48"/>
                    </a:moveTo>
                    <a:lnTo>
                      <a:pt x="30" y="56"/>
                    </a:lnTo>
                    <a:lnTo>
                      <a:pt x="31" y="9"/>
                    </a:lnTo>
                    <a:lnTo>
                      <a:pt x="1" y="0"/>
                    </a:lnTo>
                    <a:lnTo>
                      <a:pt x="0" y="48"/>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03" name="Freeform 511">
                <a:extLst>
                  <a:ext uri="{FF2B5EF4-FFF2-40B4-BE49-F238E27FC236}">
                    <a16:creationId xmlns:a16="http://schemas.microsoft.com/office/drawing/2014/main" id="{71AE1BC5-00B0-E941-8896-60646AB2ECFB}"/>
                  </a:ext>
                </a:extLst>
              </p:cNvPr>
              <p:cNvSpPr>
                <a:spLocks/>
              </p:cNvSpPr>
              <p:nvPr/>
            </p:nvSpPr>
            <p:spPr bwMode="auto">
              <a:xfrm>
                <a:off x="3757" y="3597"/>
                <a:ext cx="32" cy="57"/>
              </a:xfrm>
              <a:custGeom>
                <a:avLst/>
                <a:gdLst>
                  <a:gd name="T0" fmla="*/ 0 w 32"/>
                  <a:gd name="T1" fmla="*/ 48 h 57"/>
                  <a:gd name="T2" fmla="*/ 30 w 32"/>
                  <a:gd name="T3" fmla="*/ 56 h 57"/>
                  <a:gd name="T4" fmla="*/ 31 w 32"/>
                  <a:gd name="T5" fmla="*/ 9 h 57"/>
                  <a:gd name="T6" fmla="*/ 1 w 32"/>
                  <a:gd name="T7" fmla="*/ 0 h 57"/>
                  <a:gd name="T8" fmla="*/ 0 w 32"/>
                  <a:gd name="T9" fmla="*/ 48 h 57"/>
                  <a:gd name="T10" fmla="*/ 0 60000 65536"/>
                  <a:gd name="T11" fmla="*/ 0 60000 65536"/>
                  <a:gd name="T12" fmla="*/ 0 60000 65536"/>
                  <a:gd name="T13" fmla="*/ 0 60000 65536"/>
                  <a:gd name="T14" fmla="*/ 0 60000 65536"/>
                  <a:gd name="T15" fmla="*/ 0 w 32"/>
                  <a:gd name="T16" fmla="*/ 0 h 57"/>
                  <a:gd name="T17" fmla="*/ 32 w 32"/>
                  <a:gd name="T18" fmla="*/ 57 h 57"/>
                </a:gdLst>
                <a:ahLst/>
                <a:cxnLst>
                  <a:cxn ang="T10">
                    <a:pos x="T0" y="T1"/>
                  </a:cxn>
                  <a:cxn ang="T11">
                    <a:pos x="T2" y="T3"/>
                  </a:cxn>
                  <a:cxn ang="T12">
                    <a:pos x="T4" y="T5"/>
                  </a:cxn>
                  <a:cxn ang="T13">
                    <a:pos x="T6" y="T7"/>
                  </a:cxn>
                  <a:cxn ang="T14">
                    <a:pos x="T8" y="T9"/>
                  </a:cxn>
                </a:cxnLst>
                <a:rect l="T15" t="T16" r="T17" b="T18"/>
                <a:pathLst>
                  <a:path w="32" h="57">
                    <a:moveTo>
                      <a:pt x="0" y="48"/>
                    </a:moveTo>
                    <a:lnTo>
                      <a:pt x="30" y="56"/>
                    </a:lnTo>
                    <a:lnTo>
                      <a:pt x="31" y="9"/>
                    </a:lnTo>
                    <a:lnTo>
                      <a:pt x="1" y="0"/>
                    </a:lnTo>
                    <a:lnTo>
                      <a:pt x="0"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 name="Freeform 512">
                <a:extLst>
                  <a:ext uri="{FF2B5EF4-FFF2-40B4-BE49-F238E27FC236}">
                    <a16:creationId xmlns:a16="http://schemas.microsoft.com/office/drawing/2014/main" id="{B5FC8C89-485E-8442-A169-E5B0313F42E5}"/>
                  </a:ext>
                </a:extLst>
              </p:cNvPr>
              <p:cNvSpPr>
                <a:spLocks/>
              </p:cNvSpPr>
              <p:nvPr/>
            </p:nvSpPr>
            <p:spPr bwMode="auto">
              <a:xfrm>
                <a:off x="3685" y="3628"/>
                <a:ext cx="18" cy="54"/>
              </a:xfrm>
              <a:custGeom>
                <a:avLst/>
                <a:gdLst>
                  <a:gd name="T0" fmla="*/ 0 w 18"/>
                  <a:gd name="T1" fmla="*/ 47 h 54"/>
                  <a:gd name="T2" fmla="*/ 15 w 18"/>
                  <a:gd name="T3" fmla="*/ 53 h 54"/>
                  <a:gd name="T4" fmla="*/ 17 w 18"/>
                  <a:gd name="T5" fmla="*/ 3 h 54"/>
                  <a:gd name="T6" fmla="*/ 2 w 18"/>
                  <a:gd name="T7" fmla="*/ 0 h 54"/>
                  <a:gd name="T8" fmla="*/ 0 w 18"/>
                  <a:gd name="T9" fmla="*/ 47 h 54"/>
                  <a:gd name="T10" fmla="*/ 0 60000 65536"/>
                  <a:gd name="T11" fmla="*/ 0 60000 65536"/>
                  <a:gd name="T12" fmla="*/ 0 60000 65536"/>
                  <a:gd name="T13" fmla="*/ 0 60000 65536"/>
                  <a:gd name="T14" fmla="*/ 0 60000 65536"/>
                  <a:gd name="T15" fmla="*/ 0 w 18"/>
                  <a:gd name="T16" fmla="*/ 0 h 54"/>
                  <a:gd name="T17" fmla="*/ 18 w 18"/>
                  <a:gd name="T18" fmla="*/ 54 h 54"/>
                </a:gdLst>
                <a:ahLst/>
                <a:cxnLst>
                  <a:cxn ang="T10">
                    <a:pos x="T0" y="T1"/>
                  </a:cxn>
                  <a:cxn ang="T11">
                    <a:pos x="T2" y="T3"/>
                  </a:cxn>
                  <a:cxn ang="T12">
                    <a:pos x="T4" y="T5"/>
                  </a:cxn>
                  <a:cxn ang="T13">
                    <a:pos x="T6" y="T7"/>
                  </a:cxn>
                  <a:cxn ang="T14">
                    <a:pos x="T8" y="T9"/>
                  </a:cxn>
                </a:cxnLst>
                <a:rect l="T15" t="T16" r="T17" b="T18"/>
                <a:pathLst>
                  <a:path w="18" h="54">
                    <a:moveTo>
                      <a:pt x="0" y="47"/>
                    </a:moveTo>
                    <a:lnTo>
                      <a:pt x="15" y="53"/>
                    </a:lnTo>
                    <a:lnTo>
                      <a:pt x="17" y="3"/>
                    </a:lnTo>
                    <a:lnTo>
                      <a:pt x="2" y="0"/>
                    </a:lnTo>
                    <a:lnTo>
                      <a:pt x="0" y="47"/>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05" name="Freeform 513">
                <a:extLst>
                  <a:ext uri="{FF2B5EF4-FFF2-40B4-BE49-F238E27FC236}">
                    <a16:creationId xmlns:a16="http://schemas.microsoft.com/office/drawing/2014/main" id="{FFC5C811-C14F-9A46-9B3E-339C3165EC06}"/>
                  </a:ext>
                </a:extLst>
              </p:cNvPr>
              <p:cNvSpPr>
                <a:spLocks/>
              </p:cNvSpPr>
              <p:nvPr/>
            </p:nvSpPr>
            <p:spPr bwMode="auto">
              <a:xfrm>
                <a:off x="3685" y="3628"/>
                <a:ext cx="18" cy="54"/>
              </a:xfrm>
              <a:custGeom>
                <a:avLst/>
                <a:gdLst>
                  <a:gd name="T0" fmla="*/ 0 w 18"/>
                  <a:gd name="T1" fmla="*/ 47 h 54"/>
                  <a:gd name="T2" fmla="*/ 15 w 18"/>
                  <a:gd name="T3" fmla="*/ 53 h 54"/>
                  <a:gd name="T4" fmla="*/ 17 w 18"/>
                  <a:gd name="T5" fmla="*/ 3 h 54"/>
                  <a:gd name="T6" fmla="*/ 2 w 18"/>
                  <a:gd name="T7" fmla="*/ 0 h 54"/>
                  <a:gd name="T8" fmla="*/ 0 w 18"/>
                  <a:gd name="T9" fmla="*/ 47 h 54"/>
                  <a:gd name="T10" fmla="*/ 0 60000 65536"/>
                  <a:gd name="T11" fmla="*/ 0 60000 65536"/>
                  <a:gd name="T12" fmla="*/ 0 60000 65536"/>
                  <a:gd name="T13" fmla="*/ 0 60000 65536"/>
                  <a:gd name="T14" fmla="*/ 0 60000 65536"/>
                  <a:gd name="T15" fmla="*/ 0 w 18"/>
                  <a:gd name="T16" fmla="*/ 0 h 54"/>
                  <a:gd name="T17" fmla="*/ 18 w 18"/>
                  <a:gd name="T18" fmla="*/ 54 h 54"/>
                </a:gdLst>
                <a:ahLst/>
                <a:cxnLst>
                  <a:cxn ang="T10">
                    <a:pos x="T0" y="T1"/>
                  </a:cxn>
                  <a:cxn ang="T11">
                    <a:pos x="T2" y="T3"/>
                  </a:cxn>
                  <a:cxn ang="T12">
                    <a:pos x="T4" y="T5"/>
                  </a:cxn>
                  <a:cxn ang="T13">
                    <a:pos x="T6" y="T7"/>
                  </a:cxn>
                  <a:cxn ang="T14">
                    <a:pos x="T8" y="T9"/>
                  </a:cxn>
                </a:cxnLst>
                <a:rect l="T15" t="T16" r="T17" b="T18"/>
                <a:pathLst>
                  <a:path w="18" h="54">
                    <a:moveTo>
                      <a:pt x="0" y="47"/>
                    </a:moveTo>
                    <a:lnTo>
                      <a:pt x="15" y="53"/>
                    </a:lnTo>
                    <a:lnTo>
                      <a:pt x="17" y="3"/>
                    </a:lnTo>
                    <a:lnTo>
                      <a:pt x="2" y="0"/>
                    </a:lnTo>
                    <a:lnTo>
                      <a:pt x="0" y="4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 name="Freeform 514">
                <a:extLst>
                  <a:ext uri="{FF2B5EF4-FFF2-40B4-BE49-F238E27FC236}">
                    <a16:creationId xmlns:a16="http://schemas.microsoft.com/office/drawing/2014/main" id="{470969C3-BE74-4B40-80BF-B06E8347CC31}"/>
                  </a:ext>
                </a:extLst>
              </p:cNvPr>
              <p:cNvSpPr>
                <a:spLocks/>
              </p:cNvSpPr>
              <p:nvPr/>
            </p:nvSpPr>
            <p:spPr bwMode="auto">
              <a:xfrm>
                <a:off x="3943" y="3504"/>
                <a:ext cx="148" cy="42"/>
              </a:xfrm>
              <a:custGeom>
                <a:avLst/>
                <a:gdLst>
                  <a:gd name="T0" fmla="*/ 0 w 148"/>
                  <a:gd name="T1" fmla="*/ 12 h 42"/>
                  <a:gd name="T2" fmla="*/ 119 w 148"/>
                  <a:gd name="T3" fmla="*/ 41 h 42"/>
                  <a:gd name="T4" fmla="*/ 147 w 148"/>
                  <a:gd name="T5" fmla="*/ 28 h 42"/>
                  <a:gd name="T6" fmla="*/ 27 w 148"/>
                  <a:gd name="T7" fmla="*/ 0 h 42"/>
                  <a:gd name="T8" fmla="*/ 0 w 148"/>
                  <a:gd name="T9" fmla="*/ 12 h 42"/>
                  <a:gd name="T10" fmla="*/ 0 60000 65536"/>
                  <a:gd name="T11" fmla="*/ 0 60000 65536"/>
                  <a:gd name="T12" fmla="*/ 0 60000 65536"/>
                  <a:gd name="T13" fmla="*/ 0 60000 65536"/>
                  <a:gd name="T14" fmla="*/ 0 60000 65536"/>
                  <a:gd name="T15" fmla="*/ 0 w 148"/>
                  <a:gd name="T16" fmla="*/ 0 h 42"/>
                  <a:gd name="T17" fmla="*/ 148 w 148"/>
                  <a:gd name="T18" fmla="*/ 42 h 42"/>
                </a:gdLst>
                <a:ahLst/>
                <a:cxnLst>
                  <a:cxn ang="T10">
                    <a:pos x="T0" y="T1"/>
                  </a:cxn>
                  <a:cxn ang="T11">
                    <a:pos x="T2" y="T3"/>
                  </a:cxn>
                  <a:cxn ang="T12">
                    <a:pos x="T4" y="T5"/>
                  </a:cxn>
                  <a:cxn ang="T13">
                    <a:pos x="T6" y="T7"/>
                  </a:cxn>
                  <a:cxn ang="T14">
                    <a:pos x="T8" y="T9"/>
                  </a:cxn>
                </a:cxnLst>
                <a:rect l="T15" t="T16" r="T17" b="T18"/>
                <a:pathLst>
                  <a:path w="148" h="42">
                    <a:moveTo>
                      <a:pt x="0" y="12"/>
                    </a:moveTo>
                    <a:lnTo>
                      <a:pt x="119" y="41"/>
                    </a:lnTo>
                    <a:lnTo>
                      <a:pt x="147" y="28"/>
                    </a:lnTo>
                    <a:lnTo>
                      <a:pt x="27" y="0"/>
                    </a:lnTo>
                    <a:lnTo>
                      <a:pt x="0" y="12"/>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07" name="Freeform 515">
                <a:extLst>
                  <a:ext uri="{FF2B5EF4-FFF2-40B4-BE49-F238E27FC236}">
                    <a16:creationId xmlns:a16="http://schemas.microsoft.com/office/drawing/2014/main" id="{21C8C644-D9AC-5F46-955D-F46F4681455D}"/>
                  </a:ext>
                </a:extLst>
              </p:cNvPr>
              <p:cNvSpPr>
                <a:spLocks/>
              </p:cNvSpPr>
              <p:nvPr/>
            </p:nvSpPr>
            <p:spPr bwMode="auto">
              <a:xfrm>
                <a:off x="3943" y="3504"/>
                <a:ext cx="148" cy="42"/>
              </a:xfrm>
              <a:custGeom>
                <a:avLst/>
                <a:gdLst>
                  <a:gd name="T0" fmla="*/ 0 w 148"/>
                  <a:gd name="T1" fmla="*/ 12 h 42"/>
                  <a:gd name="T2" fmla="*/ 119 w 148"/>
                  <a:gd name="T3" fmla="*/ 41 h 42"/>
                  <a:gd name="T4" fmla="*/ 147 w 148"/>
                  <a:gd name="T5" fmla="*/ 28 h 42"/>
                  <a:gd name="T6" fmla="*/ 27 w 148"/>
                  <a:gd name="T7" fmla="*/ 0 h 42"/>
                  <a:gd name="T8" fmla="*/ 0 w 148"/>
                  <a:gd name="T9" fmla="*/ 12 h 42"/>
                  <a:gd name="T10" fmla="*/ 0 60000 65536"/>
                  <a:gd name="T11" fmla="*/ 0 60000 65536"/>
                  <a:gd name="T12" fmla="*/ 0 60000 65536"/>
                  <a:gd name="T13" fmla="*/ 0 60000 65536"/>
                  <a:gd name="T14" fmla="*/ 0 60000 65536"/>
                  <a:gd name="T15" fmla="*/ 0 w 148"/>
                  <a:gd name="T16" fmla="*/ 0 h 42"/>
                  <a:gd name="T17" fmla="*/ 148 w 148"/>
                  <a:gd name="T18" fmla="*/ 42 h 42"/>
                </a:gdLst>
                <a:ahLst/>
                <a:cxnLst>
                  <a:cxn ang="T10">
                    <a:pos x="T0" y="T1"/>
                  </a:cxn>
                  <a:cxn ang="T11">
                    <a:pos x="T2" y="T3"/>
                  </a:cxn>
                  <a:cxn ang="T12">
                    <a:pos x="T4" y="T5"/>
                  </a:cxn>
                  <a:cxn ang="T13">
                    <a:pos x="T6" y="T7"/>
                  </a:cxn>
                  <a:cxn ang="T14">
                    <a:pos x="T8" y="T9"/>
                  </a:cxn>
                </a:cxnLst>
                <a:rect l="T15" t="T16" r="T17" b="T18"/>
                <a:pathLst>
                  <a:path w="148" h="42">
                    <a:moveTo>
                      <a:pt x="0" y="12"/>
                    </a:moveTo>
                    <a:lnTo>
                      <a:pt x="119" y="41"/>
                    </a:lnTo>
                    <a:lnTo>
                      <a:pt x="147" y="28"/>
                    </a:lnTo>
                    <a:lnTo>
                      <a:pt x="27" y="0"/>
                    </a:lnTo>
                    <a:lnTo>
                      <a:pt x="0"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 name="Freeform 516">
                <a:extLst>
                  <a:ext uri="{FF2B5EF4-FFF2-40B4-BE49-F238E27FC236}">
                    <a16:creationId xmlns:a16="http://schemas.microsoft.com/office/drawing/2014/main" id="{4E940615-48E0-4749-82D7-787432D3D57D}"/>
                  </a:ext>
                </a:extLst>
              </p:cNvPr>
              <p:cNvSpPr>
                <a:spLocks/>
              </p:cNvSpPr>
              <p:nvPr/>
            </p:nvSpPr>
            <p:spPr bwMode="auto">
              <a:xfrm>
                <a:off x="3883" y="3529"/>
                <a:ext cx="76" cy="25"/>
              </a:xfrm>
              <a:custGeom>
                <a:avLst/>
                <a:gdLst>
                  <a:gd name="T0" fmla="*/ 0 w 76"/>
                  <a:gd name="T1" fmla="*/ 11 h 25"/>
                  <a:gd name="T2" fmla="*/ 44 w 76"/>
                  <a:gd name="T3" fmla="*/ 24 h 25"/>
                  <a:gd name="T4" fmla="*/ 75 w 76"/>
                  <a:gd name="T5" fmla="*/ 10 h 25"/>
                  <a:gd name="T6" fmla="*/ 30 w 76"/>
                  <a:gd name="T7" fmla="*/ 0 h 25"/>
                  <a:gd name="T8" fmla="*/ 0 w 76"/>
                  <a:gd name="T9" fmla="*/ 11 h 25"/>
                  <a:gd name="T10" fmla="*/ 0 60000 65536"/>
                  <a:gd name="T11" fmla="*/ 0 60000 65536"/>
                  <a:gd name="T12" fmla="*/ 0 60000 65536"/>
                  <a:gd name="T13" fmla="*/ 0 60000 65536"/>
                  <a:gd name="T14" fmla="*/ 0 60000 65536"/>
                  <a:gd name="T15" fmla="*/ 0 w 76"/>
                  <a:gd name="T16" fmla="*/ 0 h 25"/>
                  <a:gd name="T17" fmla="*/ 76 w 76"/>
                  <a:gd name="T18" fmla="*/ 25 h 25"/>
                </a:gdLst>
                <a:ahLst/>
                <a:cxnLst>
                  <a:cxn ang="T10">
                    <a:pos x="T0" y="T1"/>
                  </a:cxn>
                  <a:cxn ang="T11">
                    <a:pos x="T2" y="T3"/>
                  </a:cxn>
                  <a:cxn ang="T12">
                    <a:pos x="T4" y="T5"/>
                  </a:cxn>
                  <a:cxn ang="T13">
                    <a:pos x="T6" y="T7"/>
                  </a:cxn>
                  <a:cxn ang="T14">
                    <a:pos x="T8" y="T9"/>
                  </a:cxn>
                </a:cxnLst>
                <a:rect l="T15" t="T16" r="T17" b="T18"/>
                <a:pathLst>
                  <a:path w="76" h="25">
                    <a:moveTo>
                      <a:pt x="0" y="11"/>
                    </a:moveTo>
                    <a:lnTo>
                      <a:pt x="44" y="24"/>
                    </a:lnTo>
                    <a:lnTo>
                      <a:pt x="75" y="10"/>
                    </a:lnTo>
                    <a:lnTo>
                      <a:pt x="30" y="0"/>
                    </a:lnTo>
                    <a:lnTo>
                      <a:pt x="0" y="11"/>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09" name="Freeform 517">
                <a:extLst>
                  <a:ext uri="{FF2B5EF4-FFF2-40B4-BE49-F238E27FC236}">
                    <a16:creationId xmlns:a16="http://schemas.microsoft.com/office/drawing/2014/main" id="{B7A12D38-1B86-8D44-98EB-6752B345F531}"/>
                  </a:ext>
                </a:extLst>
              </p:cNvPr>
              <p:cNvSpPr>
                <a:spLocks/>
              </p:cNvSpPr>
              <p:nvPr/>
            </p:nvSpPr>
            <p:spPr bwMode="auto">
              <a:xfrm>
                <a:off x="3883" y="3529"/>
                <a:ext cx="76" cy="25"/>
              </a:xfrm>
              <a:custGeom>
                <a:avLst/>
                <a:gdLst>
                  <a:gd name="T0" fmla="*/ 0 w 76"/>
                  <a:gd name="T1" fmla="*/ 11 h 25"/>
                  <a:gd name="T2" fmla="*/ 44 w 76"/>
                  <a:gd name="T3" fmla="*/ 24 h 25"/>
                  <a:gd name="T4" fmla="*/ 75 w 76"/>
                  <a:gd name="T5" fmla="*/ 10 h 25"/>
                  <a:gd name="T6" fmla="*/ 30 w 76"/>
                  <a:gd name="T7" fmla="*/ 0 h 25"/>
                  <a:gd name="T8" fmla="*/ 0 w 76"/>
                  <a:gd name="T9" fmla="*/ 11 h 25"/>
                  <a:gd name="T10" fmla="*/ 0 60000 65536"/>
                  <a:gd name="T11" fmla="*/ 0 60000 65536"/>
                  <a:gd name="T12" fmla="*/ 0 60000 65536"/>
                  <a:gd name="T13" fmla="*/ 0 60000 65536"/>
                  <a:gd name="T14" fmla="*/ 0 60000 65536"/>
                  <a:gd name="T15" fmla="*/ 0 w 76"/>
                  <a:gd name="T16" fmla="*/ 0 h 25"/>
                  <a:gd name="T17" fmla="*/ 76 w 76"/>
                  <a:gd name="T18" fmla="*/ 25 h 25"/>
                </a:gdLst>
                <a:ahLst/>
                <a:cxnLst>
                  <a:cxn ang="T10">
                    <a:pos x="T0" y="T1"/>
                  </a:cxn>
                  <a:cxn ang="T11">
                    <a:pos x="T2" y="T3"/>
                  </a:cxn>
                  <a:cxn ang="T12">
                    <a:pos x="T4" y="T5"/>
                  </a:cxn>
                  <a:cxn ang="T13">
                    <a:pos x="T6" y="T7"/>
                  </a:cxn>
                  <a:cxn ang="T14">
                    <a:pos x="T8" y="T9"/>
                  </a:cxn>
                </a:cxnLst>
                <a:rect l="T15" t="T16" r="T17" b="T18"/>
                <a:pathLst>
                  <a:path w="76" h="25">
                    <a:moveTo>
                      <a:pt x="0" y="11"/>
                    </a:moveTo>
                    <a:lnTo>
                      <a:pt x="44" y="24"/>
                    </a:lnTo>
                    <a:lnTo>
                      <a:pt x="75" y="10"/>
                    </a:lnTo>
                    <a:lnTo>
                      <a:pt x="30" y="0"/>
                    </a:lnTo>
                    <a:lnTo>
                      <a:pt x="0"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 name="Freeform 518">
                <a:extLst>
                  <a:ext uri="{FF2B5EF4-FFF2-40B4-BE49-F238E27FC236}">
                    <a16:creationId xmlns:a16="http://schemas.microsoft.com/office/drawing/2014/main" id="{C1432F9F-0CBF-5C4A-9349-1B93B7CF456B}"/>
                  </a:ext>
                </a:extLst>
              </p:cNvPr>
              <p:cNvSpPr>
                <a:spLocks/>
              </p:cNvSpPr>
              <p:nvPr/>
            </p:nvSpPr>
            <p:spPr bwMode="auto">
              <a:xfrm>
                <a:off x="3823" y="3554"/>
                <a:ext cx="109" cy="36"/>
              </a:xfrm>
              <a:custGeom>
                <a:avLst/>
                <a:gdLst>
                  <a:gd name="T0" fmla="*/ 0 w 109"/>
                  <a:gd name="T1" fmla="*/ 14 h 36"/>
                  <a:gd name="T2" fmla="*/ 77 w 109"/>
                  <a:gd name="T3" fmla="*/ 35 h 36"/>
                  <a:gd name="T4" fmla="*/ 108 w 109"/>
                  <a:gd name="T5" fmla="*/ 19 h 36"/>
                  <a:gd name="T6" fmla="*/ 32 w 109"/>
                  <a:gd name="T7" fmla="*/ 0 h 36"/>
                  <a:gd name="T8" fmla="*/ 0 w 109"/>
                  <a:gd name="T9" fmla="*/ 14 h 36"/>
                  <a:gd name="T10" fmla="*/ 0 60000 65536"/>
                  <a:gd name="T11" fmla="*/ 0 60000 65536"/>
                  <a:gd name="T12" fmla="*/ 0 60000 65536"/>
                  <a:gd name="T13" fmla="*/ 0 60000 65536"/>
                  <a:gd name="T14" fmla="*/ 0 60000 65536"/>
                  <a:gd name="T15" fmla="*/ 0 w 109"/>
                  <a:gd name="T16" fmla="*/ 0 h 36"/>
                  <a:gd name="T17" fmla="*/ 109 w 109"/>
                  <a:gd name="T18" fmla="*/ 36 h 36"/>
                </a:gdLst>
                <a:ahLst/>
                <a:cxnLst>
                  <a:cxn ang="T10">
                    <a:pos x="T0" y="T1"/>
                  </a:cxn>
                  <a:cxn ang="T11">
                    <a:pos x="T2" y="T3"/>
                  </a:cxn>
                  <a:cxn ang="T12">
                    <a:pos x="T4" y="T5"/>
                  </a:cxn>
                  <a:cxn ang="T13">
                    <a:pos x="T6" y="T7"/>
                  </a:cxn>
                  <a:cxn ang="T14">
                    <a:pos x="T8" y="T9"/>
                  </a:cxn>
                </a:cxnLst>
                <a:rect l="T15" t="T16" r="T17" b="T18"/>
                <a:pathLst>
                  <a:path w="109" h="36">
                    <a:moveTo>
                      <a:pt x="0" y="14"/>
                    </a:moveTo>
                    <a:lnTo>
                      <a:pt x="77" y="35"/>
                    </a:lnTo>
                    <a:lnTo>
                      <a:pt x="108" y="19"/>
                    </a:lnTo>
                    <a:lnTo>
                      <a:pt x="32" y="0"/>
                    </a:lnTo>
                    <a:lnTo>
                      <a:pt x="0" y="14"/>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11" name="Freeform 519">
                <a:extLst>
                  <a:ext uri="{FF2B5EF4-FFF2-40B4-BE49-F238E27FC236}">
                    <a16:creationId xmlns:a16="http://schemas.microsoft.com/office/drawing/2014/main" id="{5D8FD5E4-C4BE-A240-8025-CC4E6FF38D15}"/>
                  </a:ext>
                </a:extLst>
              </p:cNvPr>
              <p:cNvSpPr>
                <a:spLocks/>
              </p:cNvSpPr>
              <p:nvPr/>
            </p:nvSpPr>
            <p:spPr bwMode="auto">
              <a:xfrm>
                <a:off x="3823" y="3554"/>
                <a:ext cx="109" cy="36"/>
              </a:xfrm>
              <a:custGeom>
                <a:avLst/>
                <a:gdLst>
                  <a:gd name="T0" fmla="*/ 0 w 109"/>
                  <a:gd name="T1" fmla="*/ 14 h 36"/>
                  <a:gd name="T2" fmla="*/ 77 w 109"/>
                  <a:gd name="T3" fmla="*/ 35 h 36"/>
                  <a:gd name="T4" fmla="*/ 108 w 109"/>
                  <a:gd name="T5" fmla="*/ 19 h 36"/>
                  <a:gd name="T6" fmla="*/ 32 w 109"/>
                  <a:gd name="T7" fmla="*/ 0 h 36"/>
                  <a:gd name="T8" fmla="*/ 0 w 109"/>
                  <a:gd name="T9" fmla="*/ 14 h 36"/>
                  <a:gd name="T10" fmla="*/ 0 60000 65536"/>
                  <a:gd name="T11" fmla="*/ 0 60000 65536"/>
                  <a:gd name="T12" fmla="*/ 0 60000 65536"/>
                  <a:gd name="T13" fmla="*/ 0 60000 65536"/>
                  <a:gd name="T14" fmla="*/ 0 60000 65536"/>
                  <a:gd name="T15" fmla="*/ 0 w 109"/>
                  <a:gd name="T16" fmla="*/ 0 h 36"/>
                  <a:gd name="T17" fmla="*/ 109 w 109"/>
                  <a:gd name="T18" fmla="*/ 36 h 36"/>
                </a:gdLst>
                <a:ahLst/>
                <a:cxnLst>
                  <a:cxn ang="T10">
                    <a:pos x="T0" y="T1"/>
                  </a:cxn>
                  <a:cxn ang="T11">
                    <a:pos x="T2" y="T3"/>
                  </a:cxn>
                  <a:cxn ang="T12">
                    <a:pos x="T4" y="T5"/>
                  </a:cxn>
                  <a:cxn ang="T13">
                    <a:pos x="T6" y="T7"/>
                  </a:cxn>
                  <a:cxn ang="T14">
                    <a:pos x="T8" y="T9"/>
                  </a:cxn>
                </a:cxnLst>
                <a:rect l="T15" t="T16" r="T17" b="T18"/>
                <a:pathLst>
                  <a:path w="109" h="36">
                    <a:moveTo>
                      <a:pt x="0" y="14"/>
                    </a:moveTo>
                    <a:lnTo>
                      <a:pt x="77" y="35"/>
                    </a:lnTo>
                    <a:lnTo>
                      <a:pt x="108" y="19"/>
                    </a:lnTo>
                    <a:lnTo>
                      <a:pt x="32" y="0"/>
                    </a:lnTo>
                    <a:lnTo>
                      <a:pt x="0" y="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 name="Freeform 520">
                <a:extLst>
                  <a:ext uri="{FF2B5EF4-FFF2-40B4-BE49-F238E27FC236}">
                    <a16:creationId xmlns:a16="http://schemas.microsoft.com/office/drawing/2014/main" id="{A9473A2A-8984-964B-A72F-5376D999E111}"/>
                  </a:ext>
                </a:extLst>
              </p:cNvPr>
              <p:cNvSpPr>
                <a:spLocks/>
              </p:cNvSpPr>
              <p:nvPr/>
            </p:nvSpPr>
            <p:spPr bwMode="auto">
              <a:xfrm>
                <a:off x="3759" y="3582"/>
                <a:ext cx="64" cy="25"/>
              </a:xfrm>
              <a:custGeom>
                <a:avLst/>
                <a:gdLst>
                  <a:gd name="T0" fmla="*/ 0 w 64"/>
                  <a:gd name="T1" fmla="*/ 14 h 25"/>
                  <a:gd name="T2" fmla="*/ 29 w 64"/>
                  <a:gd name="T3" fmla="*/ 24 h 25"/>
                  <a:gd name="T4" fmla="*/ 63 w 64"/>
                  <a:gd name="T5" fmla="*/ 8 h 25"/>
                  <a:gd name="T6" fmla="*/ 31 w 64"/>
                  <a:gd name="T7" fmla="*/ 0 h 25"/>
                  <a:gd name="T8" fmla="*/ 0 w 64"/>
                  <a:gd name="T9" fmla="*/ 14 h 25"/>
                  <a:gd name="T10" fmla="*/ 0 60000 65536"/>
                  <a:gd name="T11" fmla="*/ 0 60000 65536"/>
                  <a:gd name="T12" fmla="*/ 0 60000 65536"/>
                  <a:gd name="T13" fmla="*/ 0 60000 65536"/>
                  <a:gd name="T14" fmla="*/ 0 60000 65536"/>
                  <a:gd name="T15" fmla="*/ 0 w 64"/>
                  <a:gd name="T16" fmla="*/ 0 h 25"/>
                  <a:gd name="T17" fmla="*/ 64 w 64"/>
                  <a:gd name="T18" fmla="*/ 25 h 25"/>
                </a:gdLst>
                <a:ahLst/>
                <a:cxnLst>
                  <a:cxn ang="T10">
                    <a:pos x="T0" y="T1"/>
                  </a:cxn>
                  <a:cxn ang="T11">
                    <a:pos x="T2" y="T3"/>
                  </a:cxn>
                  <a:cxn ang="T12">
                    <a:pos x="T4" y="T5"/>
                  </a:cxn>
                  <a:cxn ang="T13">
                    <a:pos x="T6" y="T7"/>
                  </a:cxn>
                  <a:cxn ang="T14">
                    <a:pos x="T8" y="T9"/>
                  </a:cxn>
                </a:cxnLst>
                <a:rect l="T15" t="T16" r="T17" b="T18"/>
                <a:pathLst>
                  <a:path w="64" h="25">
                    <a:moveTo>
                      <a:pt x="0" y="14"/>
                    </a:moveTo>
                    <a:lnTo>
                      <a:pt x="29" y="24"/>
                    </a:lnTo>
                    <a:lnTo>
                      <a:pt x="63" y="8"/>
                    </a:lnTo>
                    <a:lnTo>
                      <a:pt x="31" y="0"/>
                    </a:lnTo>
                    <a:lnTo>
                      <a:pt x="0" y="14"/>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13" name="Freeform 521">
                <a:extLst>
                  <a:ext uri="{FF2B5EF4-FFF2-40B4-BE49-F238E27FC236}">
                    <a16:creationId xmlns:a16="http://schemas.microsoft.com/office/drawing/2014/main" id="{FAC3CA89-00F3-5B40-8D3D-68B5BB0E2A3B}"/>
                  </a:ext>
                </a:extLst>
              </p:cNvPr>
              <p:cNvSpPr>
                <a:spLocks/>
              </p:cNvSpPr>
              <p:nvPr/>
            </p:nvSpPr>
            <p:spPr bwMode="auto">
              <a:xfrm>
                <a:off x="3759" y="3582"/>
                <a:ext cx="64" cy="25"/>
              </a:xfrm>
              <a:custGeom>
                <a:avLst/>
                <a:gdLst>
                  <a:gd name="T0" fmla="*/ 0 w 64"/>
                  <a:gd name="T1" fmla="*/ 14 h 25"/>
                  <a:gd name="T2" fmla="*/ 29 w 64"/>
                  <a:gd name="T3" fmla="*/ 24 h 25"/>
                  <a:gd name="T4" fmla="*/ 63 w 64"/>
                  <a:gd name="T5" fmla="*/ 8 h 25"/>
                  <a:gd name="T6" fmla="*/ 31 w 64"/>
                  <a:gd name="T7" fmla="*/ 0 h 25"/>
                  <a:gd name="T8" fmla="*/ 0 w 64"/>
                  <a:gd name="T9" fmla="*/ 14 h 25"/>
                  <a:gd name="T10" fmla="*/ 0 60000 65536"/>
                  <a:gd name="T11" fmla="*/ 0 60000 65536"/>
                  <a:gd name="T12" fmla="*/ 0 60000 65536"/>
                  <a:gd name="T13" fmla="*/ 0 60000 65536"/>
                  <a:gd name="T14" fmla="*/ 0 60000 65536"/>
                  <a:gd name="T15" fmla="*/ 0 w 64"/>
                  <a:gd name="T16" fmla="*/ 0 h 25"/>
                  <a:gd name="T17" fmla="*/ 64 w 64"/>
                  <a:gd name="T18" fmla="*/ 25 h 25"/>
                </a:gdLst>
                <a:ahLst/>
                <a:cxnLst>
                  <a:cxn ang="T10">
                    <a:pos x="T0" y="T1"/>
                  </a:cxn>
                  <a:cxn ang="T11">
                    <a:pos x="T2" y="T3"/>
                  </a:cxn>
                  <a:cxn ang="T12">
                    <a:pos x="T4" y="T5"/>
                  </a:cxn>
                  <a:cxn ang="T13">
                    <a:pos x="T6" y="T7"/>
                  </a:cxn>
                  <a:cxn ang="T14">
                    <a:pos x="T8" y="T9"/>
                  </a:cxn>
                </a:cxnLst>
                <a:rect l="T15" t="T16" r="T17" b="T18"/>
                <a:pathLst>
                  <a:path w="64" h="25">
                    <a:moveTo>
                      <a:pt x="0" y="14"/>
                    </a:moveTo>
                    <a:lnTo>
                      <a:pt x="29" y="24"/>
                    </a:lnTo>
                    <a:lnTo>
                      <a:pt x="63" y="8"/>
                    </a:lnTo>
                    <a:lnTo>
                      <a:pt x="31" y="0"/>
                    </a:lnTo>
                    <a:lnTo>
                      <a:pt x="0" y="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4" name="Freeform 522">
                <a:extLst>
                  <a:ext uri="{FF2B5EF4-FFF2-40B4-BE49-F238E27FC236}">
                    <a16:creationId xmlns:a16="http://schemas.microsoft.com/office/drawing/2014/main" id="{C58D3104-67B4-ED40-88F3-27311205628B}"/>
                  </a:ext>
                </a:extLst>
              </p:cNvPr>
              <p:cNvSpPr>
                <a:spLocks/>
              </p:cNvSpPr>
              <p:nvPr/>
            </p:nvSpPr>
            <p:spPr bwMode="auto">
              <a:xfrm>
                <a:off x="3688" y="3613"/>
                <a:ext cx="52" cy="19"/>
              </a:xfrm>
              <a:custGeom>
                <a:avLst/>
                <a:gdLst>
                  <a:gd name="T0" fmla="*/ 0 w 52"/>
                  <a:gd name="T1" fmla="*/ 14 h 19"/>
                  <a:gd name="T2" fmla="*/ 15 w 52"/>
                  <a:gd name="T3" fmla="*/ 18 h 19"/>
                  <a:gd name="T4" fmla="*/ 51 w 52"/>
                  <a:gd name="T5" fmla="*/ 3 h 19"/>
                  <a:gd name="T6" fmla="*/ 35 w 52"/>
                  <a:gd name="T7" fmla="*/ 0 h 19"/>
                  <a:gd name="T8" fmla="*/ 0 w 52"/>
                  <a:gd name="T9" fmla="*/ 14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4"/>
                    </a:moveTo>
                    <a:lnTo>
                      <a:pt x="15" y="18"/>
                    </a:lnTo>
                    <a:lnTo>
                      <a:pt x="51" y="3"/>
                    </a:lnTo>
                    <a:lnTo>
                      <a:pt x="35" y="0"/>
                    </a:lnTo>
                    <a:lnTo>
                      <a:pt x="0" y="14"/>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15" name="Freeform 523">
                <a:extLst>
                  <a:ext uri="{FF2B5EF4-FFF2-40B4-BE49-F238E27FC236}">
                    <a16:creationId xmlns:a16="http://schemas.microsoft.com/office/drawing/2014/main" id="{8021B6F9-970E-BE4D-B200-DD13F2D82ECC}"/>
                  </a:ext>
                </a:extLst>
              </p:cNvPr>
              <p:cNvSpPr>
                <a:spLocks/>
              </p:cNvSpPr>
              <p:nvPr/>
            </p:nvSpPr>
            <p:spPr bwMode="auto">
              <a:xfrm>
                <a:off x="3688" y="3613"/>
                <a:ext cx="52" cy="19"/>
              </a:xfrm>
              <a:custGeom>
                <a:avLst/>
                <a:gdLst>
                  <a:gd name="T0" fmla="*/ 0 w 52"/>
                  <a:gd name="T1" fmla="*/ 14 h 19"/>
                  <a:gd name="T2" fmla="*/ 15 w 52"/>
                  <a:gd name="T3" fmla="*/ 18 h 19"/>
                  <a:gd name="T4" fmla="*/ 51 w 52"/>
                  <a:gd name="T5" fmla="*/ 3 h 19"/>
                  <a:gd name="T6" fmla="*/ 35 w 52"/>
                  <a:gd name="T7" fmla="*/ 0 h 19"/>
                  <a:gd name="T8" fmla="*/ 0 w 52"/>
                  <a:gd name="T9" fmla="*/ 14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4"/>
                    </a:moveTo>
                    <a:lnTo>
                      <a:pt x="15" y="18"/>
                    </a:lnTo>
                    <a:lnTo>
                      <a:pt x="51" y="3"/>
                    </a:lnTo>
                    <a:lnTo>
                      <a:pt x="35" y="0"/>
                    </a:lnTo>
                    <a:lnTo>
                      <a:pt x="0" y="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6" name="Freeform 524">
                <a:extLst>
                  <a:ext uri="{FF2B5EF4-FFF2-40B4-BE49-F238E27FC236}">
                    <a16:creationId xmlns:a16="http://schemas.microsoft.com/office/drawing/2014/main" id="{B336513E-11A0-D244-BBB8-EF283A123CE8}"/>
                  </a:ext>
                </a:extLst>
              </p:cNvPr>
              <p:cNvSpPr>
                <a:spLocks/>
              </p:cNvSpPr>
              <p:nvPr/>
            </p:nvSpPr>
            <p:spPr bwMode="auto">
              <a:xfrm>
                <a:off x="4060" y="3532"/>
                <a:ext cx="31" cy="58"/>
              </a:xfrm>
              <a:custGeom>
                <a:avLst/>
                <a:gdLst>
                  <a:gd name="T0" fmla="*/ 0 w 31"/>
                  <a:gd name="T1" fmla="*/ 57 h 58"/>
                  <a:gd name="T2" fmla="*/ 2 w 31"/>
                  <a:gd name="T3" fmla="*/ 12 h 58"/>
                  <a:gd name="T4" fmla="*/ 30 w 31"/>
                  <a:gd name="T5" fmla="*/ 0 h 58"/>
                  <a:gd name="T6" fmla="*/ 25 w 31"/>
                  <a:gd name="T7" fmla="*/ 43 h 58"/>
                  <a:gd name="T8" fmla="*/ 0 w 31"/>
                  <a:gd name="T9" fmla="*/ 57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0" y="57"/>
                    </a:moveTo>
                    <a:lnTo>
                      <a:pt x="2" y="12"/>
                    </a:lnTo>
                    <a:lnTo>
                      <a:pt x="30" y="0"/>
                    </a:lnTo>
                    <a:lnTo>
                      <a:pt x="25" y="43"/>
                    </a:lnTo>
                    <a:lnTo>
                      <a:pt x="0" y="57"/>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17" name="Freeform 525">
                <a:extLst>
                  <a:ext uri="{FF2B5EF4-FFF2-40B4-BE49-F238E27FC236}">
                    <a16:creationId xmlns:a16="http://schemas.microsoft.com/office/drawing/2014/main" id="{A4FCE587-DE4A-BD4E-86CD-04B3AA491FB2}"/>
                  </a:ext>
                </a:extLst>
              </p:cNvPr>
              <p:cNvSpPr>
                <a:spLocks/>
              </p:cNvSpPr>
              <p:nvPr/>
            </p:nvSpPr>
            <p:spPr bwMode="auto">
              <a:xfrm>
                <a:off x="4060" y="3532"/>
                <a:ext cx="31" cy="58"/>
              </a:xfrm>
              <a:custGeom>
                <a:avLst/>
                <a:gdLst>
                  <a:gd name="T0" fmla="*/ 0 w 31"/>
                  <a:gd name="T1" fmla="*/ 57 h 58"/>
                  <a:gd name="T2" fmla="*/ 2 w 31"/>
                  <a:gd name="T3" fmla="*/ 12 h 58"/>
                  <a:gd name="T4" fmla="*/ 30 w 31"/>
                  <a:gd name="T5" fmla="*/ 0 h 58"/>
                  <a:gd name="T6" fmla="*/ 25 w 31"/>
                  <a:gd name="T7" fmla="*/ 43 h 58"/>
                  <a:gd name="T8" fmla="*/ 0 w 31"/>
                  <a:gd name="T9" fmla="*/ 57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0" y="57"/>
                    </a:moveTo>
                    <a:lnTo>
                      <a:pt x="2" y="12"/>
                    </a:lnTo>
                    <a:lnTo>
                      <a:pt x="30" y="0"/>
                    </a:lnTo>
                    <a:lnTo>
                      <a:pt x="25" y="43"/>
                    </a:lnTo>
                    <a:lnTo>
                      <a:pt x="0" y="5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8" name="Freeform 526">
                <a:extLst>
                  <a:ext uri="{FF2B5EF4-FFF2-40B4-BE49-F238E27FC236}">
                    <a16:creationId xmlns:a16="http://schemas.microsoft.com/office/drawing/2014/main" id="{3671D9D9-EFED-AA43-B81F-60F6E8D77482}"/>
                  </a:ext>
                </a:extLst>
              </p:cNvPr>
              <p:cNvSpPr>
                <a:spLocks/>
              </p:cNvSpPr>
              <p:nvPr/>
            </p:nvSpPr>
            <p:spPr bwMode="auto">
              <a:xfrm>
                <a:off x="3928" y="3540"/>
                <a:ext cx="32" cy="59"/>
              </a:xfrm>
              <a:custGeom>
                <a:avLst/>
                <a:gdLst>
                  <a:gd name="T0" fmla="*/ 0 w 32"/>
                  <a:gd name="T1" fmla="*/ 58 h 59"/>
                  <a:gd name="T2" fmla="*/ 0 w 32"/>
                  <a:gd name="T3" fmla="*/ 13 h 59"/>
                  <a:gd name="T4" fmla="*/ 31 w 32"/>
                  <a:gd name="T5" fmla="*/ 0 h 59"/>
                  <a:gd name="T6" fmla="*/ 28 w 32"/>
                  <a:gd name="T7" fmla="*/ 43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0" y="13"/>
                    </a:lnTo>
                    <a:lnTo>
                      <a:pt x="31" y="0"/>
                    </a:lnTo>
                    <a:lnTo>
                      <a:pt x="28" y="43"/>
                    </a:lnTo>
                    <a:lnTo>
                      <a:pt x="0" y="58"/>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19" name="Freeform 527">
                <a:extLst>
                  <a:ext uri="{FF2B5EF4-FFF2-40B4-BE49-F238E27FC236}">
                    <a16:creationId xmlns:a16="http://schemas.microsoft.com/office/drawing/2014/main" id="{9562C8D8-90CC-F445-A6CD-ED3E5AF313DB}"/>
                  </a:ext>
                </a:extLst>
              </p:cNvPr>
              <p:cNvSpPr>
                <a:spLocks/>
              </p:cNvSpPr>
              <p:nvPr/>
            </p:nvSpPr>
            <p:spPr bwMode="auto">
              <a:xfrm>
                <a:off x="3928" y="3540"/>
                <a:ext cx="32" cy="59"/>
              </a:xfrm>
              <a:custGeom>
                <a:avLst/>
                <a:gdLst>
                  <a:gd name="T0" fmla="*/ 0 w 32"/>
                  <a:gd name="T1" fmla="*/ 58 h 59"/>
                  <a:gd name="T2" fmla="*/ 0 w 32"/>
                  <a:gd name="T3" fmla="*/ 13 h 59"/>
                  <a:gd name="T4" fmla="*/ 31 w 32"/>
                  <a:gd name="T5" fmla="*/ 0 h 59"/>
                  <a:gd name="T6" fmla="*/ 28 w 32"/>
                  <a:gd name="T7" fmla="*/ 43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0" y="13"/>
                    </a:lnTo>
                    <a:lnTo>
                      <a:pt x="31" y="0"/>
                    </a:lnTo>
                    <a:lnTo>
                      <a:pt x="28" y="43"/>
                    </a:lnTo>
                    <a:lnTo>
                      <a:pt x="0" y="5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0" name="Freeform 528">
                <a:extLst>
                  <a:ext uri="{FF2B5EF4-FFF2-40B4-BE49-F238E27FC236}">
                    <a16:creationId xmlns:a16="http://schemas.microsoft.com/office/drawing/2014/main" id="{8EBB434E-A036-3842-8F3A-C833C8BADC7C}"/>
                  </a:ext>
                </a:extLst>
              </p:cNvPr>
              <p:cNvSpPr>
                <a:spLocks/>
              </p:cNvSpPr>
              <p:nvPr/>
            </p:nvSpPr>
            <p:spPr bwMode="auto">
              <a:xfrm>
                <a:off x="3897" y="3573"/>
                <a:ext cx="35" cy="63"/>
              </a:xfrm>
              <a:custGeom>
                <a:avLst/>
                <a:gdLst>
                  <a:gd name="T0" fmla="*/ 0 w 35"/>
                  <a:gd name="T1" fmla="*/ 62 h 63"/>
                  <a:gd name="T2" fmla="*/ 3 w 35"/>
                  <a:gd name="T3" fmla="*/ 15 h 63"/>
                  <a:gd name="T4" fmla="*/ 34 w 35"/>
                  <a:gd name="T5" fmla="*/ 0 h 63"/>
                  <a:gd name="T6" fmla="*/ 31 w 35"/>
                  <a:gd name="T7" fmla="*/ 47 h 63"/>
                  <a:gd name="T8" fmla="*/ 0 w 35"/>
                  <a:gd name="T9" fmla="*/ 6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0" y="62"/>
                    </a:moveTo>
                    <a:lnTo>
                      <a:pt x="3" y="15"/>
                    </a:lnTo>
                    <a:lnTo>
                      <a:pt x="34" y="0"/>
                    </a:lnTo>
                    <a:lnTo>
                      <a:pt x="31" y="47"/>
                    </a:lnTo>
                    <a:lnTo>
                      <a:pt x="0" y="62"/>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21" name="Freeform 529">
                <a:extLst>
                  <a:ext uri="{FF2B5EF4-FFF2-40B4-BE49-F238E27FC236}">
                    <a16:creationId xmlns:a16="http://schemas.microsoft.com/office/drawing/2014/main" id="{071D2CD4-680B-ED4D-851C-6C7AA51D5AFF}"/>
                  </a:ext>
                </a:extLst>
              </p:cNvPr>
              <p:cNvSpPr>
                <a:spLocks/>
              </p:cNvSpPr>
              <p:nvPr/>
            </p:nvSpPr>
            <p:spPr bwMode="auto">
              <a:xfrm>
                <a:off x="3897" y="3573"/>
                <a:ext cx="35" cy="63"/>
              </a:xfrm>
              <a:custGeom>
                <a:avLst/>
                <a:gdLst>
                  <a:gd name="T0" fmla="*/ 0 w 35"/>
                  <a:gd name="T1" fmla="*/ 62 h 63"/>
                  <a:gd name="T2" fmla="*/ 3 w 35"/>
                  <a:gd name="T3" fmla="*/ 15 h 63"/>
                  <a:gd name="T4" fmla="*/ 34 w 35"/>
                  <a:gd name="T5" fmla="*/ 0 h 63"/>
                  <a:gd name="T6" fmla="*/ 31 w 35"/>
                  <a:gd name="T7" fmla="*/ 47 h 63"/>
                  <a:gd name="T8" fmla="*/ 0 w 35"/>
                  <a:gd name="T9" fmla="*/ 6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0" y="62"/>
                    </a:moveTo>
                    <a:lnTo>
                      <a:pt x="3" y="15"/>
                    </a:lnTo>
                    <a:lnTo>
                      <a:pt x="34" y="0"/>
                    </a:lnTo>
                    <a:lnTo>
                      <a:pt x="31" y="47"/>
                    </a:lnTo>
                    <a:lnTo>
                      <a:pt x="0" y="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2" name="Freeform 530">
                <a:extLst>
                  <a:ext uri="{FF2B5EF4-FFF2-40B4-BE49-F238E27FC236}">
                    <a16:creationId xmlns:a16="http://schemas.microsoft.com/office/drawing/2014/main" id="{8EF463F4-CBB1-ED45-86C2-6A223194E8FB}"/>
                  </a:ext>
                </a:extLst>
              </p:cNvPr>
              <p:cNvSpPr>
                <a:spLocks/>
              </p:cNvSpPr>
              <p:nvPr/>
            </p:nvSpPr>
            <p:spPr bwMode="auto">
              <a:xfrm>
                <a:off x="3787" y="3590"/>
                <a:ext cx="36" cy="64"/>
              </a:xfrm>
              <a:custGeom>
                <a:avLst/>
                <a:gdLst>
                  <a:gd name="T0" fmla="*/ 0 w 36"/>
                  <a:gd name="T1" fmla="*/ 63 h 64"/>
                  <a:gd name="T2" fmla="*/ 0 w 36"/>
                  <a:gd name="T3" fmla="*/ 16 h 64"/>
                  <a:gd name="T4" fmla="*/ 35 w 36"/>
                  <a:gd name="T5" fmla="*/ 0 h 64"/>
                  <a:gd name="T6" fmla="*/ 33 w 36"/>
                  <a:gd name="T7" fmla="*/ 46 h 64"/>
                  <a:gd name="T8" fmla="*/ 0 w 36"/>
                  <a:gd name="T9" fmla="*/ 6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0" y="63"/>
                    </a:moveTo>
                    <a:lnTo>
                      <a:pt x="0" y="16"/>
                    </a:lnTo>
                    <a:lnTo>
                      <a:pt x="35" y="0"/>
                    </a:lnTo>
                    <a:lnTo>
                      <a:pt x="33" y="46"/>
                    </a:lnTo>
                    <a:lnTo>
                      <a:pt x="0" y="63"/>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23" name="Freeform 531">
                <a:extLst>
                  <a:ext uri="{FF2B5EF4-FFF2-40B4-BE49-F238E27FC236}">
                    <a16:creationId xmlns:a16="http://schemas.microsoft.com/office/drawing/2014/main" id="{CB8890B2-53DB-5B42-9D1F-10CCF54E8A4F}"/>
                  </a:ext>
                </a:extLst>
              </p:cNvPr>
              <p:cNvSpPr>
                <a:spLocks/>
              </p:cNvSpPr>
              <p:nvPr/>
            </p:nvSpPr>
            <p:spPr bwMode="auto">
              <a:xfrm>
                <a:off x="3787" y="3590"/>
                <a:ext cx="36" cy="64"/>
              </a:xfrm>
              <a:custGeom>
                <a:avLst/>
                <a:gdLst>
                  <a:gd name="T0" fmla="*/ 0 w 36"/>
                  <a:gd name="T1" fmla="*/ 63 h 64"/>
                  <a:gd name="T2" fmla="*/ 0 w 36"/>
                  <a:gd name="T3" fmla="*/ 16 h 64"/>
                  <a:gd name="T4" fmla="*/ 35 w 36"/>
                  <a:gd name="T5" fmla="*/ 0 h 64"/>
                  <a:gd name="T6" fmla="*/ 33 w 36"/>
                  <a:gd name="T7" fmla="*/ 46 h 64"/>
                  <a:gd name="T8" fmla="*/ 0 w 36"/>
                  <a:gd name="T9" fmla="*/ 6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0" y="63"/>
                    </a:moveTo>
                    <a:lnTo>
                      <a:pt x="0" y="16"/>
                    </a:lnTo>
                    <a:lnTo>
                      <a:pt x="35" y="0"/>
                    </a:lnTo>
                    <a:lnTo>
                      <a:pt x="33" y="46"/>
                    </a:lnTo>
                    <a:lnTo>
                      <a:pt x="0" y="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4" name="Freeform 532">
                <a:extLst>
                  <a:ext uri="{FF2B5EF4-FFF2-40B4-BE49-F238E27FC236}">
                    <a16:creationId xmlns:a16="http://schemas.microsoft.com/office/drawing/2014/main" id="{22C695F8-3DC3-714C-8C4A-EAE0A4451947}"/>
                  </a:ext>
                </a:extLst>
              </p:cNvPr>
              <p:cNvSpPr>
                <a:spLocks/>
              </p:cNvSpPr>
              <p:nvPr/>
            </p:nvSpPr>
            <p:spPr bwMode="auto">
              <a:xfrm>
                <a:off x="3701" y="3616"/>
                <a:ext cx="38" cy="66"/>
              </a:xfrm>
              <a:custGeom>
                <a:avLst/>
                <a:gdLst>
                  <a:gd name="T0" fmla="*/ 0 w 38"/>
                  <a:gd name="T1" fmla="*/ 65 h 66"/>
                  <a:gd name="T2" fmla="*/ 1 w 38"/>
                  <a:gd name="T3" fmla="*/ 15 h 66"/>
                  <a:gd name="T4" fmla="*/ 37 w 38"/>
                  <a:gd name="T5" fmla="*/ 0 h 66"/>
                  <a:gd name="T6" fmla="*/ 37 w 38"/>
                  <a:gd name="T7" fmla="*/ 48 h 66"/>
                  <a:gd name="T8" fmla="*/ 0 w 38"/>
                  <a:gd name="T9" fmla="*/ 65 h 66"/>
                  <a:gd name="T10" fmla="*/ 0 60000 65536"/>
                  <a:gd name="T11" fmla="*/ 0 60000 65536"/>
                  <a:gd name="T12" fmla="*/ 0 60000 65536"/>
                  <a:gd name="T13" fmla="*/ 0 60000 65536"/>
                  <a:gd name="T14" fmla="*/ 0 60000 65536"/>
                  <a:gd name="T15" fmla="*/ 0 w 38"/>
                  <a:gd name="T16" fmla="*/ 0 h 66"/>
                  <a:gd name="T17" fmla="*/ 38 w 38"/>
                  <a:gd name="T18" fmla="*/ 66 h 66"/>
                </a:gdLst>
                <a:ahLst/>
                <a:cxnLst>
                  <a:cxn ang="T10">
                    <a:pos x="T0" y="T1"/>
                  </a:cxn>
                  <a:cxn ang="T11">
                    <a:pos x="T2" y="T3"/>
                  </a:cxn>
                  <a:cxn ang="T12">
                    <a:pos x="T4" y="T5"/>
                  </a:cxn>
                  <a:cxn ang="T13">
                    <a:pos x="T6" y="T7"/>
                  </a:cxn>
                  <a:cxn ang="T14">
                    <a:pos x="T8" y="T9"/>
                  </a:cxn>
                </a:cxnLst>
                <a:rect l="T15" t="T16" r="T17" b="T18"/>
                <a:pathLst>
                  <a:path w="38" h="66">
                    <a:moveTo>
                      <a:pt x="0" y="65"/>
                    </a:moveTo>
                    <a:lnTo>
                      <a:pt x="1" y="15"/>
                    </a:lnTo>
                    <a:lnTo>
                      <a:pt x="37" y="0"/>
                    </a:lnTo>
                    <a:lnTo>
                      <a:pt x="37" y="48"/>
                    </a:lnTo>
                    <a:lnTo>
                      <a:pt x="0" y="65"/>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25" name="Freeform 533">
                <a:extLst>
                  <a:ext uri="{FF2B5EF4-FFF2-40B4-BE49-F238E27FC236}">
                    <a16:creationId xmlns:a16="http://schemas.microsoft.com/office/drawing/2014/main" id="{715F6EBF-EB4F-FA42-9166-DB8F5CEE412B}"/>
                  </a:ext>
                </a:extLst>
              </p:cNvPr>
              <p:cNvSpPr>
                <a:spLocks/>
              </p:cNvSpPr>
              <p:nvPr/>
            </p:nvSpPr>
            <p:spPr bwMode="auto">
              <a:xfrm>
                <a:off x="3701" y="3616"/>
                <a:ext cx="38" cy="66"/>
              </a:xfrm>
              <a:custGeom>
                <a:avLst/>
                <a:gdLst>
                  <a:gd name="T0" fmla="*/ 0 w 38"/>
                  <a:gd name="T1" fmla="*/ 65 h 66"/>
                  <a:gd name="T2" fmla="*/ 1 w 38"/>
                  <a:gd name="T3" fmla="*/ 15 h 66"/>
                  <a:gd name="T4" fmla="*/ 37 w 38"/>
                  <a:gd name="T5" fmla="*/ 0 h 66"/>
                  <a:gd name="T6" fmla="*/ 37 w 38"/>
                  <a:gd name="T7" fmla="*/ 48 h 66"/>
                  <a:gd name="T8" fmla="*/ 0 w 38"/>
                  <a:gd name="T9" fmla="*/ 65 h 66"/>
                  <a:gd name="T10" fmla="*/ 0 60000 65536"/>
                  <a:gd name="T11" fmla="*/ 0 60000 65536"/>
                  <a:gd name="T12" fmla="*/ 0 60000 65536"/>
                  <a:gd name="T13" fmla="*/ 0 60000 65536"/>
                  <a:gd name="T14" fmla="*/ 0 60000 65536"/>
                  <a:gd name="T15" fmla="*/ 0 w 38"/>
                  <a:gd name="T16" fmla="*/ 0 h 66"/>
                  <a:gd name="T17" fmla="*/ 38 w 38"/>
                  <a:gd name="T18" fmla="*/ 66 h 66"/>
                </a:gdLst>
                <a:ahLst/>
                <a:cxnLst>
                  <a:cxn ang="T10">
                    <a:pos x="T0" y="T1"/>
                  </a:cxn>
                  <a:cxn ang="T11">
                    <a:pos x="T2" y="T3"/>
                  </a:cxn>
                  <a:cxn ang="T12">
                    <a:pos x="T4" y="T5"/>
                  </a:cxn>
                  <a:cxn ang="T13">
                    <a:pos x="T6" y="T7"/>
                  </a:cxn>
                  <a:cxn ang="T14">
                    <a:pos x="T8" y="T9"/>
                  </a:cxn>
                </a:cxnLst>
                <a:rect l="T15" t="T16" r="T17" b="T18"/>
                <a:pathLst>
                  <a:path w="38" h="66">
                    <a:moveTo>
                      <a:pt x="0" y="65"/>
                    </a:moveTo>
                    <a:lnTo>
                      <a:pt x="1" y="15"/>
                    </a:lnTo>
                    <a:lnTo>
                      <a:pt x="37" y="0"/>
                    </a:lnTo>
                    <a:lnTo>
                      <a:pt x="37" y="48"/>
                    </a:lnTo>
                    <a:lnTo>
                      <a:pt x="0" y="6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6" name="Freeform 534">
                <a:extLst>
                  <a:ext uri="{FF2B5EF4-FFF2-40B4-BE49-F238E27FC236}">
                    <a16:creationId xmlns:a16="http://schemas.microsoft.com/office/drawing/2014/main" id="{00F3E67F-B293-FA46-8EFA-C331B9559539}"/>
                  </a:ext>
                </a:extLst>
              </p:cNvPr>
              <p:cNvSpPr>
                <a:spLocks/>
              </p:cNvSpPr>
              <p:nvPr/>
            </p:nvSpPr>
            <p:spPr bwMode="auto">
              <a:xfrm>
                <a:off x="3945" y="3427"/>
                <a:ext cx="108" cy="70"/>
              </a:xfrm>
              <a:custGeom>
                <a:avLst/>
                <a:gdLst>
                  <a:gd name="T0" fmla="*/ 0 w 108"/>
                  <a:gd name="T1" fmla="*/ 44 h 70"/>
                  <a:gd name="T2" fmla="*/ 104 w 108"/>
                  <a:gd name="T3" fmla="*/ 69 h 70"/>
                  <a:gd name="T4" fmla="*/ 107 w 108"/>
                  <a:gd name="T5" fmla="*/ 23 h 70"/>
                  <a:gd name="T6" fmla="*/ 2 w 108"/>
                  <a:gd name="T7" fmla="*/ 0 h 70"/>
                  <a:gd name="T8" fmla="*/ 0 w 108"/>
                  <a:gd name="T9" fmla="*/ 44 h 70"/>
                  <a:gd name="T10" fmla="*/ 0 60000 65536"/>
                  <a:gd name="T11" fmla="*/ 0 60000 65536"/>
                  <a:gd name="T12" fmla="*/ 0 60000 65536"/>
                  <a:gd name="T13" fmla="*/ 0 60000 65536"/>
                  <a:gd name="T14" fmla="*/ 0 60000 65536"/>
                  <a:gd name="T15" fmla="*/ 0 w 108"/>
                  <a:gd name="T16" fmla="*/ 0 h 70"/>
                  <a:gd name="T17" fmla="*/ 108 w 108"/>
                  <a:gd name="T18" fmla="*/ 70 h 70"/>
                </a:gdLst>
                <a:ahLst/>
                <a:cxnLst>
                  <a:cxn ang="T10">
                    <a:pos x="T0" y="T1"/>
                  </a:cxn>
                  <a:cxn ang="T11">
                    <a:pos x="T2" y="T3"/>
                  </a:cxn>
                  <a:cxn ang="T12">
                    <a:pos x="T4" y="T5"/>
                  </a:cxn>
                  <a:cxn ang="T13">
                    <a:pos x="T6" y="T7"/>
                  </a:cxn>
                  <a:cxn ang="T14">
                    <a:pos x="T8" y="T9"/>
                  </a:cxn>
                </a:cxnLst>
                <a:rect l="T15" t="T16" r="T17" b="T18"/>
                <a:pathLst>
                  <a:path w="108" h="70">
                    <a:moveTo>
                      <a:pt x="0" y="44"/>
                    </a:moveTo>
                    <a:lnTo>
                      <a:pt x="104" y="69"/>
                    </a:lnTo>
                    <a:lnTo>
                      <a:pt x="107" y="23"/>
                    </a:lnTo>
                    <a:lnTo>
                      <a:pt x="2" y="0"/>
                    </a:lnTo>
                    <a:lnTo>
                      <a:pt x="0" y="44"/>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27" name="Freeform 535">
                <a:extLst>
                  <a:ext uri="{FF2B5EF4-FFF2-40B4-BE49-F238E27FC236}">
                    <a16:creationId xmlns:a16="http://schemas.microsoft.com/office/drawing/2014/main" id="{692E6D2A-0981-3247-A821-4019C1F55DBE}"/>
                  </a:ext>
                </a:extLst>
              </p:cNvPr>
              <p:cNvSpPr>
                <a:spLocks/>
              </p:cNvSpPr>
              <p:nvPr/>
            </p:nvSpPr>
            <p:spPr bwMode="auto">
              <a:xfrm>
                <a:off x="3945" y="3427"/>
                <a:ext cx="108" cy="70"/>
              </a:xfrm>
              <a:custGeom>
                <a:avLst/>
                <a:gdLst>
                  <a:gd name="T0" fmla="*/ 0 w 108"/>
                  <a:gd name="T1" fmla="*/ 44 h 70"/>
                  <a:gd name="T2" fmla="*/ 104 w 108"/>
                  <a:gd name="T3" fmla="*/ 69 h 70"/>
                  <a:gd name="T4" fmla="*/ 107 w 108"/>
                  <a:gd name="T5" fmla="*/ 23 h 70"/>
                  <a:gd name="T6" fmla="*/ 2 w 108"/>
                  <a:gd name="T7" fmla="*/ 0 h 70"/>
                  <a:gd name="T8" fmla="*/ 0 w 108"/>
                  <a:gd name="T9" fmla="*/ 44 h 70"/>
                  <a:gd name="T10" fmla="*/ 0 60000 65536"/>
                  <a:gd name="T11" fmla="*/ 0 60000 65536"/>
                  <a:gd name="T12" fmla="*/ 0 60000 65536"/>
                  <a:gd name="T13" fmla="*/ 0 60000 65536"/>
                  <a:gd name="T14" fmla="*/ 0 60000 65536"/>
                  <a:gd name="T15" fmla="*/ 0 w 108"/>
                  <a:gd name="T16" fmla="*/ 0 h 70"/>
                  <a:gd name="T17" fmla="*/ 108 w 108"/>
                  <a:gd name="T18" fmla="*/ 70 h 70"/>
                </a:gdLst>
                <a:ahLst/>
                <a:cxnLst>
                  <a:cxn ang="T10">
                    <a:pos x="T0" y="T1"/>
                  </a:cxn>
                  <a:cxn ang="T11">
                    <a:pos x="T2" y="T3"/>
                  </a:cxn>
                  <a:cxn ang="T12">
                    <a:pos x="T4" y="T5"/>
                  </a:cxn>
                  <a:cxn ang="T13">
                    <a:pos x="T6" y="T7"/>
                  </a:cxn>
                  <a:cxn ang="T14">
                    <a:pos x="T8" y="T9"/>
                  </a:cxn>
                </a:cxnLst>
                <a:rect l="T15" t="T16" r="T17" b="T18"/>
                <a:pathLst>
                  <a:path w="108" h="70">
                    <a:moveTo>
                      <a:pt x="0" y="44"/>
                    </a:moveTo>
                    <a:lnTo>
                      <a:pt x="104" y="69"/>
                    </a:lnTo>
                    <a:lnTo>
                      <a:pt x="107" y="23"/>
                    </a:lnTo>
                    <a:lnTo>
                      <a:pt x="2" y="0"/>
                    </a:lnTo>
                    <a:lnTo>
                      <a:pt x="0" y="4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8" name="Freeform 536">
                <a:extLst>
                  <a:ext uri="{FF2B5EF4-FFF2-40B4-BE49-F238E27FC236}">
                    <a16:creationId xmlns:a16="http://schemas.microsoft.com/office/drawing/2014/main" id="{3390667D-13AD-844B-9408-66B0C43A2EEE}"/>
                  </a:ext>
                </a:extLst>
              </p:cNvPr>
              <p:cNvSpPr>
                <a:spLocks/>
              </p:cNvSpPr>
              <p:nvPr/>
            </p:nvSpPr>
            <p:spPr bwMode="auto">
              <a:xfrm>
                <a:off x="3887" y="3450"/>
                <a:ext cx="33" cy="54"/>
              </a:xfrm>
              <a:custGeom>
                <a:avLst/>
                <a:gdLst>
                  <a:gd name="T0" fmla="*/ 0 w 33"/>
                  <a:gd name="T1" fmla="*/ 44 h 54"/>
                  <a:gd name="T2" fmla="*/ 30 w 33"/>
                  <a:gd name="T3" fmla="*/ 53 h 54"/>
                  <a:gd name="T4" fmla="*/ 32 w 33"/>
                  <a:gd name="T5" fmla="*/ 7 h 54"/>
                  <a:gd name="T6" fmla="*/ 3 w 33"/>
                  <a:gd name="T7" fmla="*/ 0 h 54"/>
                  <a:gd name="T8" fmla="*/ 0 w 33"/>
                  <a:gd name="T9" fmla="*/ 4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0" y="44"/>
                    </a:moveTo>
                    <a:lnTo>
                      <a:pt x="30" y="53"/>
                    </a:lnTo>
                    <a:lnTo>
                      <a:pt x="32" y="7"/>
                    </a:lnTo>
                    <a:lnTo>
                      <a:pt x="3" y="0"/>
                    </a:lnTo>
                    <a:lnTo>
                      <a:pt x="0" y="44"/>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29" name="Freeform 537">
                <a:extLst>
                  <a:ext uri="{FF2B5EF4-FFF2-40B4-BE49-F238E27FC236}">
                    <a16:creationId xmlns:a16="http://schemas.microsoft.com/office/drawing/2014/main" id="{F99F0B45-C8D6-E443-AA84-609CB02875F5}"/>
                  </a:ext>
                </a:extLst>
              </p:cNvPr>
              <p:cNvSpPr>
                <a:spLocks/>
              </p:cNvSpPr>
              <p:nvPr/>
            </p:nvSpPr>
            <p:spPr bwMode="auto">
              <a:xfrm>
                <a:off x="3887" y="3450"/>
                <a:ext cx="33" cy="54"/>
              </a:xfrm>
              <a:custGeom>
                <a:avLst/>
                <a:gdLst>
                  <a:gd name="T0" fmla="*/ 0 w 33"/>
                  <a:gd name="T1" fmla="*/ 44 h 54"/>
                  <a:gd name="T2" fmla="*/ 30 w 33"/>
                  <a:gd name="T3" fmla="*/ 53 h 54"/>
                  <a:gd name="T4" fmla="*/ 32 w 33"/>
                  <a:gd name="T5" fmla="*/ 7 h 54"/>
                  <a:gd name="T6" fmla="*/ 3 w 33"/>
                  <a:gd name="T7" fmla="*/ 0 h 54"/>
                  <a:gd name="T8" fmla="*/ 0 w 33"/>
                  <a:gd name="T9" fmla="*/ 4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0" y="44"/>
                    </a:moveTo>
                    <a:lnTo>
                      <a:pt x="30" y="53"/>
                    </a:lnTo>
                    <a:lnTo>
                      <a:pt x="32" y="7"/>
                    </a:lnTo>
                    <a:lnTo>
                      <a:pt x="3" y="0"/>
                    </a:lnTo>
                    <a:lnTo>
                      <a:pt x="0" y="4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 name="Freeform 538">
                <a:extLst>
                  <a:ext uri="{FF2B5EF4-FFF2-40B4-BE49-F238E27FC236}">
                    <a16:creationId xmlns:a16="http://schemas.microsoft.com/office/drawing/2014/main" id="{ACC75B03-8377-024A-ACE8-358624AA46C5}"/>
                  </a:ext>
                </a:extLst>
              </p:cNvPr>
              <p:cNvSpPr>
                <a:spLocks/>
              </p:cNvSpPr>
              <p:nvPr/>
            </p:nvSpPr>
            <p:spPr bwMode="auto">
              <a:xfrm>
                <a:off x="3824" y="3473"/>
                <a:ext cx="65" cy="65"/>
              </a:xfrm>
              <a:custGeom>
                <a:avLst/>
                <a:gdLst>
                  <a:gd name="T0" fmla="*/ 0 w 65"/>
                  <a:gd name="T1" fmla="*/ 48 h 65"/>
                  <a:gd name="T2" fmla="*/ 63 w 65"/>
                  <a:gd name="T3" fmla="*/ 64 h 65"/>
                  <a:gd name="T4" fmla="*/ 64 w 65"/>
                  <a:gd name="T5" fmla="*/ 15 h 65"/>
                  <a:gd name="T6" fmla="*/ 1 w 65"/>
                  <a:gd name="T7" fmla="*/ 0 h 65"/>
                  <a:gd name="T8" fmla="*/ 0 w 65"/>
                  <a:gd name="T9" fmla="*/ 48 h 65"/>
                  <a:gd name="T10" fmla="*/ 0 60000 65536"/>
                  <a:gd name="T11" fmla="*/ 0 60000 65536"/>
                  <a:gd name="T12" fmla="*/ 0 60000 65536"/>
                  <a:gd name="T13" fmla="*/ 0 60000 65536"/>
                  <a:gd name="T14" fmla="*/ 0 60000 65536"/>
                  <a:gd name="T15" fmla="*/ 0 w 65"/>
                  <a:gd name="T16" fmla="*/ 0 h 65"/>
                  <a:gd name="T17" fmla="*/ 65 w 65"/>
                  <a:gd name="T18" fmla="*/ 65 h 65"/>
                </a:gdLst>
                <a:ahLst/>
                <a:cxnLst>
                  <a:cxn ang="T10">
                    <a:pos x="T0" y="T1"/>
                  </a:cxn>
                  <a:cxn ang="T11">
                    <a:pos x="T2" y="T3"/>
                  </a:cxn>
                  <a:cxn ang="T12">
                    <a:pos x="T4" y="T5"/>
                  </a:cxn>
                  <a:cxn ang="T13">
                    <a:pos x="T6" y="T7"/>
                  </a:cxn>
                  <a:cxn ang="T14">
                    <a:pos x="T8" y="T9"/>
                  </a:cxn>
                </a:cxnLst>
                <a:rect l="T15" t="T16" r="T17" b="T18"/>
                <a:pathLst>
                  <a:path w="65" h="65">
                    <a:moveTo>
                      <a:pt x="0" y="48"/>
                    </a:moveTo>
                    <a:lnTo>
                      <a:pt x="63" y="64"/>
                    </a:lnTo>
                    <a:lnTo>
                      <a:pt x="64" y="15"/>
                    </a:lnTo>
                    <a:lnTo>
                      <a:pt x="1" y="0"/>
                    </a:lnTo>
                    <a:lnTo>
                      <a:pt x="0" y="48"/>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31" name="Freeform 539">
                <a:extLst>
                  <a:ext uri="{FF2B5EF4-FFF2-40B4-BE49-F238E27FC236}">
                    <a16:creationId xmlns:a16="http://schemas.microsoft.com/office/drawing/2014/main" id="{0456B53C-417C-BF4D-9647-480E60B104A2}"/>
                  </a:ext>
                </a:extLst>
              </p:cNvPr>
              <p:cNvSpPr>
                <a:spLocks/>
              </p:cNvSpPr>
              <p:nvPr/>
            </p:nvSpPr>
            <p:spPr bwMode="auto">
              <a:xfrm>
                <a:off x="3824" y="3473"/>
                <a:ext cx="65" cy="65"/>
              </a:xfrm>
              <a:custGeom>
                <a:avLst/>
                <a:gdLst>
                  <a:gd name="T0" fmla="*/ 0 w 65"/>
                  <a:gd name="T1" fmla="*/ 48 h 65"/>
                  <a:gd name="T2" fmla="*/ 63 w 65"/>
                  <a:gd name="T3" fmla="*/ 64 h 65"/>
                  <a:gd name="T4" fmla="*/ 64 w 65"/>
                  <a:gd name="T5" fmla="*/ 15 h 65"/>
                  <a:gd name="T6" fmla="*/ 1 w 65"/>
                  <a:gd name="T7" fmla="*/ 0 h 65"/>
                  <a:gd name="T8" fmla="*/ 0 w 65"/>
                  <a:gd name="T9" fmla="*/ 48 h 65"/>
                  <a:gd name="T10" fmla="*/ 0 60000 65536"/>
                  <a:gd name="T11" fmla="*/ 0 60000 65536"/>
                  <a:gd name="T12" fmla="*/ 0 60000 65536"/>
                  <a:gd name="T13" fmla="*/ 0 60000 65536"/>
                  <a:gd name="T14" fmla="*/ 0 60000 65536"/>
                  <a:gd name="T15" fmla="*/ 0 w 65"/>
                  <a:gd name="T16" fmla="*/ 0 h 65"/>
                  <a:gd name="T17" fmla="*/ 65 w 65"/>
                  <a:gd name="T18" fmla="*/ 65 h 65"/>
                </a:gdLst>
                <a:ahLst/>
                <a:cxnLst>
                  <a:cxn ang="T10">
                    <a:pos x="T0" y="T1"/>
                  </a:cxn>
                  <a:cxn ang="T11">
                    <a:pos x="T2" y="T3"/>
                  </a:cxn>
                  <a:cxn ang="T12">
                    <a:pos x="T4" y="T5"/>
                  </a:cxn>
                  <a:cxn ang="T13">
                    <a:pos x="T6" y="T7"/>
                  </a:cxn>
                  <a:cxn ang="T14">
                    <a:pos x="T8" y="T9"/>
                  </a:cxn>
                </a:cxnLst>
                <a:rect l="T15" t="T16" r="T17" b="T18"/>
                <a:pathLst>
                  <a:path w="65" h="65">
                    <a:moveTo>
                      <a:pt x="0" y="48"/>
                    </a:moveTo>
                    <a:lnTo>
                      <a:pt x="63" y="64"/>
                    </a:lnTo>
                    <a:lnTo>
                      <a:pt x="64" y="15"/>
                    </a:lnTo>
                    <a:lnTo>
                      <a:pt x="1" y="0"/>
                    </a:lnTo>
                    <a:lnTo>
                      <a:pt x="0"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2" name="Freeform 540">
                <a:extLst>
                  <a:ext uri="{FF2B5EF4-FFF2-40B4-BE49-F238E27FC236}">
                    <a16:creationId xmlns:a16="http://schemas.microsoft.com/office/drawing/2014/main" id="{E60BE501-AD86-2142-82F0-984A381D8EDD}"/>
                  </a:ext>
                </a:extLst>
              </p:cNvPr>
              <p:cNvSpPr>
                <a:spLocks/>
              </p:cNvSpPr>
              <p:nvPr/>
            </p:nvSpPr>
            <p:spPr bwMode="auto">
              <a:xfrm>
                <a:off x="3759" y="3501"/>
                <a:ext cx="34" cy="57"/>
              </a:xfrm>
              <a:custGeom>
                <a:avLst/>
                <a:gdLst>
                  <a:gd name="T0" fmla="*/ 0 w 34"/>
                  <a:gd name="T1" fmla="*/ 48 h 57"/>
                  <a:gd name="T2" fmla="*/ 31 w 34"/>
                  <a:gd name="T3" fmla="*/ 56 h 57"/>
                  <a:gd name="T4" fmla="*/ 33 w 34"/>
                  <a:gd name="T5" fmla="*/ 7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1" y="56"/>
                    </a:lnTo>
                    <a:lnTo>
                      <a:pt x="33" y="7"/>
                    </a:lnTo>
                    <a:lnTo>
                      <a:pt x="0" y="0"/>
                    </a:lnTo>
                    <a:lnTo>
                      <a:pt x="0" y="48"/>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33" name="Freeform 541">
                <a:extLst>
                  <a:ext uri="{FF2B5EF4-FFF2-40B4-BE49-F238E27FC236}">
                    <a16:creationId xmlns:a16="http://schemas.microsoft.com/office/drawing/2014/main" id="{976083B8-EBA4-A44D-B2CA-7132DB1552A4}"/>
                  </a:ext>
                </a:extLst>
              </p:cNvPr>
              <p:cNvSpPr>
                <a:spLocks/>
              </p:cNvSpPr>
              <p:nvPr/>
            </p:nvSpPr>
            <p:spPr bwMode="auto">
              <a:xfrm>
                <a:off x="3759" y="3501"/>
                <a:ext cx="34" cy="57"/>
              </a:xfrm>
              <a:custGeom>
                <a:avLst/>
                <a:gdLst>
                  <a:gd name="T0" fmla="*/ 0 w 34"/>
                  <a:gd name="T1" fmla="*/ 48 h 57"/>
                  <a:gd name="T2" fmla="*/ 31 w 34"/>
                  <a:gd name="T3" fmla="*/ 56 h 57"/>
                  <a:gd name="T4" fmla="*/ 33 w 34"/>
                  <a:gd name="T5" fmla="*/ 7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1" y="56"/>
                    </a:lnTo>
                    <a:lnTo>
                      <a:pt x="33" y="7"/>
                    </a:lnTo>
                    <a:lnTo>
                      <a:pt x="0" y="0"/>
                    </a:lnTo>
                    <a:lnTo>
                      <a:pt x="0"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4" name="Freeform 542">
                <a:extLst>
                  <a:ext uri="{FF2B5EF4-FFF2-40B4-BE49-F238E27FC236}">
                    <a16:creationId xmlns:a16="http://schemas.microsoft.com/office/drawing/2014/main" id="{27CF85BE-33DF-2042-A0B6-92FF34D2CC99}"/>
                  </a:ext>
                </a:extLst>
              </p:cNvPr>
              <p:cNvSpPr>
                <a:spLocks/>
              </p:cNvSpPr>
              <p:nvPr/>
            </p:nvSpPr>
            <p:spPr bwMode="auto">
              <a:xfrm>
                <a:off x="3688" y="3528"/>
                <a:ext cx="19" cy="55"/>
              </a:xfrm>
              <a:custGeom>
                <a:avLst/>
                <a:gdLst>
                  <a:gd name="T0" fmla="*/ 0 w 19"/>
                  <a:gd name="T1" fmla="*/ 50 h 55"/>
                  <a:gd name="T2" fmla="*/ 15 w 19"/>
                  <a:gd name="T3" fmla="*/ 54 h 55"/>
                  <a:gd name="T4" fmla="*/ 18 w 19"/>
                  <a:gd name="T5" fmla="*/ 3 h 55"/>
                  <a:gd name="T6" fmla="*/ 1 w 19"/>
                  <a:gd name="T7" fmla="*/ 0 h 55"/>
                  <a:gd name="T8" fmla="*/ 0 w 19"/>
                  <a:gd name="T9" fmla="*/ 50 h 55"/>
                  <a:gd name="T10" fmla="*/ 0 60000 65536"/>
                  <a:gd name="T11" fmla="*/ 0 60000 65536"/>
                  <a:gd name="T12" fmla="*/ 0 60000 65536"/>
                  <a:gd name="T13" fmla="*/ 0 60000 65536"/>
                  <a:gd name="T14" fmla="*/ 0 60000 65536"/>
                  <a:gd name="T15" fmla="*/ 0 w 19"/>
                  <a:gd name="T16" fmla="*/ 0 h 55"/>
                  <a:gd name="T17" fmla="*/ 19 w 19"/>
                  <a:gd name="T18" fmla="*/ 55 h 55"/>
                </a:gdLst>
                <a:ahLst/>
                <a:cxnLst>
                  <a:cxn ang="T10">
                    <a:pos x="T0" y="T1"/>
                  </a:cxn>
                  <a:cxn ang="T11">
                    <a:pos x="T2" y="T3"/>
                  </a:cxn>
                  <a:cxn ang="T12">
                    <a:pos x="T4" y="T5"/>
                  </a:cxn>
                  <a:cxn ang="T13">
                    <a:pos x="T6" y="T7"/>
                  </a:cxn>
                  <a:cxn ang="T14">
                    <a:pos x="T8" y="T9"/>
                  </a:cxn>
                </a:cxnLst>
                <a:rect l="T15" t="T16" r="T17" b="T18"/>
                <a:pathLst>
                  <a:path w="19" h="55">
                    <a:moveTo>
                      <a:pt x="0" y="50"/>
                    </a:moveTo>
                    <a:lnTo>
                      <a:pt x="15" y="54"/>
                    </a:lnTo>
                    <a:lnTo>
                      <a:pt x="18" y="3"/>
                    </a:lnTo>
                    <a:lnTo>
                      <a:pt x="1" y="0"/>
                    </a:lnTo>
                    <a:lnTo>
                      <a:pt x="0" y="50"/>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35" name="Freeform 543">
                <a:extLst>
                  <a:ext uri="{FF2B5EF4-FFF2-40B4-BE49-F238E27FC236}">
                    <a16:creationId xmlns:a16="http://schemas.microsoft.com/office/drawing/2014/main" id="{FCAD3957-9D7F-9F41-8700-23F761825B73}"/>
                  </a:ext>
                </a:extLst>
              </p:cNvPr>
              <p:cNvSpPr>
                <a:spLocks/>
              </p:cNvSpPr>
              <p:nvPr/>
            </p:nvSpPr>
            <p:spPr bwMode="auto">
              <a:xfrm>
                <a:off x="3688" y="3528"/>
                <a:ext cx="19" cy="55"/>
              </a:xfrm>
              <a:custGeom>
                <a:avLst/>
                <a:gdLst>
                  <a:gd name="T0" fmla="*/ 0 w 19"/>
                  <a:gd name="T1" fmla="*/ 50 h 55"/>
                  <a:gd name="T2" fmla="*/ 15 w 19"/>
                  <a:gd name="T3" fmla="*/ 54 h 55"/>
                  <a:gd name="T4" fmla="*/ 18 w 19"/>
                  <a:gd name="T5" fmla="*/ 3 h 55"/>
                  <a:gd name="T6" fmla="*/ 1 w 19"/>
                  <a:gd name="T7" fmla="*/ 0 h 55"/>
                  <a:gd name="T8" fmla="*/ 0 w 19"/>
                  <a:gd name="T9" fmla="*/ 50 h 55"/>
                  <a:gd name="T10" fmla="*/ 0 60000 65536"/>
                  <a:gd name="T11" fmla="*/ 0 60000 65536"/>
                  <a:gd name="T12" fmla="*/ 0 60000 65536"/>
                  <a:gd name="T13" fmla="*/ 0 60000 65536"/>
                  <a:gd name="T14" fmla="*/ 0 60000 65536"/>
                  <a:gd name="T15" fmla="*/ 0 w 19"/>
                  <a:gd name="T16" fmla="*/ 0 h 55"/>
                  <a:gd name="T17" fmla="*/ 19 w 19"/>
                  <a:gd name="T18" fmla="*/ 55 h 55"/>
                </a:gdLst>
                <a:ahLst/>
                <a:cxnLst>
                  <a:cxn ang="T10">
                    <a:pos x="T0" y="T1"/>
                  </a:cxn>
                  <a:cxn ang="T11">
                    <a:pos x="T2" y="T3"/>
                  </a:cxn>
                  <a:cxn ang="T12">
                    <a:pos x="T4" y="T5"/>
                  </a:cxn>
                  <a:cxn ang="T13">
                    <a:pos x="T6" y="T7"/>
                  </a:cxn>
                  <a:cxn ang="T14">
                    <a:pos x="T8" y="T9"/>
                  </a:cxn>
                </a:cxnLst>
                <a:rect l="T15" t="T16" r="T17" b="T18"/>
                <a:pathLst>
                  <a:path w="19" h="55">
                    <a:moveTo>
                      <a:pt x="0" y="50"/>
                    </a:moveTo>
                    <a:lnTo>
                      <a:pt x="15" y="54"/>
                    </a:lnTo>
                    <a:lnTo>
                      <a:pt x="18" y="3"/>
                    </a:lnTo>
                    <a:lnTo>
                      <a:pt x="1" y="0"/>
                    </a:lnTo>
                    <a:lnTo>
                      <a:pt x="0" y="5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6" name="Freeform 544">
                <a:extLst>
                  <a:ext uri="{FF2B5EF4-FFF2-40B4-BE49-F238E27FC236}">
                    <a16:creationId xmlns:a16="http://schemas.microsoft.com/office/drawing/2014/main" id="{56E6240C-2140-7D4D-BF69-8D221F1EB962}"/>
                  </a:ext>
                </a:extLst>
              </p:cNvPr>
              <p:cNvSpPr>
                <a:spLocks/>
              </p:cNvSpPr>
              <p:nvPr/>
            </p:nvSpPr>
            <p:spPr bwMode="auto">
              <a:xfrm>
                <a:off x="3947" y="3417"/>
                <a:ext cx="132" cy="34"/>
              </a:xfrm>
              <a:custGeom>
                <a:avLst/>
                <a:gdLst>
                  <a:gd name="T0" fmla="*/ 0 w 132"/>
                  <a:gd name="T1" fmla="*/ 10 h 34"/>
                  <a:gd name="T2" fmla="*/ 104 w 132"/>
                  <a:gd name="T3" fmla="*/ 33 h 34"/>
                  <a:gd name="T4" fmla="*/ 131 w 132"/>
                  <a:gd name="T5" fmla="*/ 21 h 34"/>
                  <a:gd name="T6" fmla="*/ 26 w 132"/>
                  <a:gd name="T7" fmla="*/ 0 h 34"/>
                  <a:gd name="T8" fmla="*/ 0 w 132"/>
                  <a:gd name="T9" fmla="*/ 10 h 34"/>
                  <a:gd name="T10" fmla="*/ 0 60000 65536"/>
                  <a:gd name="T11" fmla="*/ 0 60000 65536"/>
                  <a:gd name="T12" fmla="*/ 0 60000 65536"/>
                  <a:gd name="T13" fmla="*/ 0 60000 65536"/>
                  <a:gd name="T14" fmla="*/ 0 60000 65536"/>
                  <a:gd name="T15" fmla="*/ 0 w 132"/>
                  <a:gd name="T16" fmla="*/ 0 h 34"/>
                  <a:gd name="T17" fmla="*/ 132 w 132"/>
                  <a:gd name="T18" fmla="*/ 34 h 34"/>
                </a:gdLst>
                <a:ahLst/>
                <a:cxnLst>
                  <a:cxn ang="T10">
                    <a:pos x="T0" y="T1"/>
                  </a:cxn>
                  <a:cxn ang="T11">
                    <a:pos x="T2" y="T3"/>
                  </a:cxn>
                  <a:cxn ang="T12">
                    <a:pos x="T4" y="T5"/>
                  </a:cxn>
                  <a:cxn ang="T13">
                    <a:pos x="T6" y="T7"/>
                  </a:cxn>
                  <a:cxn ang="T14">
                    <a:pos x="T8" y="T9"/>
                  </a:cxn>
                </a:cxnLst>
                <a:rect l="T15" t="T16" r="T17" b="T18"/>
                <a:pathLst>
                  <a:path w="132" h="34">
                    <a:moveTo>
                      <a:pt x="0" y="10"/>
                    </a:moveTo>
                    <a:lnTo>
                      <a:pt x="104" y="33"/>
                    </a:lnTo>
                    <a:lnTo>
                      <a:pt x="131" y="21"/>
                    </a:lnTo>
                    <a:lnTo>
                      <a:pt x="26" y="0"/>
                    </a:lnTo>
                    <a:lnTo>
                      <a:pt x="0" y="1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37" name="Freeform 545">
                <a:extLst>
                  <a:ext uri="{FF2B5EF4-FFF2-40B4-BE49-F238E27FC236}">
                    <a16:creationId xmlns:a16="http://schemas.microsoft.com/office/drawing/2014/main" id="{F061586E-0005-AC44-8810-9E16A8A858D8}"/>
                  </a:ext>
                </a:extLst>
              </p:cNvPr>
              <p:cNvSpPr>
                <a:spLocks/>
              </p:cNvSpPr>
              <p:nvPr/>
            </p:nvSpPr>
            <p:spPr bwMode="auto">
              <a:xfrm>
                <a:off x="3947" y="3417"/>
                <a:ext cx="132" cy="34"/>
              </a:xfrm>
              <a:custGeom>
                <a:avLst/>
                <a:gdLst>
                  <a:gd name="T0" fmla="*/ 0 w 132"/>
                  <a:gd name="T1" fmla="*/ 10 h 34"/>
                  <a:gd name="T2" fmla="*/ 104 w 132"/>
                  <a:gd name="T3" fmla="*/ 33 h 34"/>
                  <a:gd name="T4" fmla="*/ 131 w 132"/>
                  <a:gd name="T5" fmla="*/ 21 h 34"/>
                  <a:gd name="T6" fmla="*/ 26 w 132"/>
                  <a:gd name="T7" fmla="*/ 0 h 34"/>
                  <a:gd name="T8" fmla="*/ 0 w 132"/>
                  <a:gd name="T9" fmla="*/ 10 h 34"/>
                  <a:gd name="T10" fmla="*/ 0 60000 65536"/>
                  <a:gd name="T11" fmla="*/ 0 60000 65536"/>
                  <a:gd name="T12" fmla="*/ 0 60000 65536"/>
                  <a:gd name="T13" fmla="*/ 0 60000 65536"/>
                  <a:gd name="T14" fmla="*/ 0 60000 65536"/>
                  <a:gd name="T15" fmla="*/ 0 w 132"/>
                  <a:gd name="T16" fmla="*/ 0 h 34"/>
                  <a:gd name="T17" fmla="*/ 132 w 132"/>
                  <a:gd name="T18" fmla="*/ 34 h 34"/>
                </a:gdLst>
                <a:ahLst/>
                <a:cxnLst>
                  <a:cxn ang="T10">
                    <a:pos x="T0" y="T1"/>
                  </a:cxn>
                  <a:cxn ang="T11">
                    <a:pos x="T2" y="T3"/>
                  </a:cxn>
                  <a:cxn ang="T12">
                    <a:pos x="T4" y="T5"/>
                  </a:cxn>
                  <a:cxn ang="T13">
                    <a:pos x="T6" y="T7"/>
                  </a:cxn>
                  <a:cxn ang="T14">
                    <a:pos x="T8" y="T9"/>
                  </a:cxn>
                </a:cxnLst>
                <a:rect l="T15" t="T16" r="T17" b="T18"/>
                <a:pathLst>
                  <a:path w="132" h="34">
                    <a:moveTo>
                      <a:pt x="0" y="10"/>
                    </a:moveTo>
                    <a:lnTo>
                      <a:pt x="104" y="33"/>
                    </a:lnTo>
                    <a:lnTo>
                      <a:pt x="131" y="21"/>
                    </a:lnTo>
                    <a:lnTo>
                      <a:pt x="26" y="0"/>
                    </a:lnTo>
                    <a:lnTo>
                      <a:pt x="0"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8" name="Freeform 546">
                <a:extLst>
                  <a:ext uri="{FF2B5EF4-FFF2-40B4-BE49-F238E27FC236}">
                    <a16:creationId xmlns:a16="http://schemas.microsoft.com/office/drawing/2014/main" id="{06718A44-4348-B948-A87A-56A29A76539B}"/>
                  </a:ext>
                </a:extLst>
              </p:cNvPr>
              <p:cNvSpPr>
                <a:spLocks/>
              </p:cNvSpPr>
              <p:nvPr/>
            </p:nvSpPr>
            <p:spPr bwMode="auto">
              <a:xfrm>
                <a:off x="3889" y="3438"/>
                <a:ext cx="60" cy="20"/>
              </a:xfrm>
              <a:custGeom>
                <a:avLst/>
                <a:gdLst>
                  <a:gd name="T0" fmla="*/ 0 w 60"/>
                  <a:gd name="T1" fmla="*/ 11 h 20"/>
                  <a:gd name="T2" fmla="*/ 28 w 60"/>
                  <a:gd name="T3" fmla="*/ 19 h 20"/>
                  <a:gd name="T4" fmla="*/ 59 w 60"/>
                  <a:gd name="T5" fmla="*/ 6 h 20"/>
                  <a:gd name="T6" fmla="*/ 27 w 60"/>
                  <a:gd name="T7" fmla="*/ 0 h 20"/>
                  <a:gd name="T8" fmla="*/ 0 w 60"/>
                  <a:gd name="T9" fmla="*/ 11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11"/>
                    </a:moveTo>
                    <a:lnTo>
                      <a:pt x="28" y="19"/>
                    </a:lnTo>
                    <a:lnTo>
                      <a:pt x="59" y="6"/>
                    </a:lnTo>
                    <a:lnTo>
                      <a:pt x="27" y="0"/>
                    </a:lnTo>
                    <a:lnTo>
                      <a:pt x="0" y="11"/>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39" name="Freeform 547">
                <a:extLst>
                  <a:ext uri="{FF2B5EF4-FFF2-40B4-BE49-F238E27FC236}">
                    <a16:creationId xmlns:a16="http://schemas.microsoft.com/office/drawing/2014/main" id="{E37DBBA3-61D0-1744-BD5D-5E8065DF0E30}"/>
                  </a:ext>
                </a:extLst>
              </p:cNvPr>
              <p:cNvSpPr>
                <a:spLocks/>
              </p:cNvSpPr>
              <p:nvPr/>
            </p:nvSpPr>
            <p:spPr bwMode="auto">
              <a:xfrm>
                <a:off x="3889" y="3438"/>
                <a:ext cx="60" cy="20"/>
              </a:xfrm>
              <a:custGeom>
                <a:avLst/>
                <a:gdLst>
                  <a:gd name="T0" fmla="*/ 0 w 60"/>
                  <a:gd name="T1" fmla="*/ 11 h 20"/>
                  <a:gd name="T2" fmla="*/ 28 w 60"/>
                  <a:gd name="T3" fmla="*/ 19 h 20"/>
                  <a:gd name="T4" fmla="*/ 59 w 60"/>
                  <a:gd name="T5" fmla="*/ 6 h 20"/>
                  <a:gd name="T6" fmla="*/ 27 w 60"/>
                  <a:gd name="T7" fmla="*/ 0 h 20"/>
                  <a:gd name="T8" fmla="*/ 0 w 60"/>
                  <a:gd name="T9" fmla="*/ 11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11"/>
                    </a:moveTo>
                    <a:lnTo>
                      <a:pt x="28" y="19"/>
                    </a:lnTo>
                    <a:lnTo>
                      <a:pt x="59" y="6"/>
                    </a:lnTo>
                    <a:lnTo>
                      <a:pt x="27" y="0"/>
                    </a:lnTo>
                    <a:lnTo>
                      <a:pt x="0"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0" name="Freeform 548">
                <a:extLst>
                  <a:ext uri="{FF2B5EF4-FFF2-40B4-BE49-F238E27FC236}">
                    <a16:creationId xmlns:a16="http://schemas.microsoft.com/office/drawing/2014/main" id="{14169A1F-682E-114C-8DFD-849737F0DEA1}"/>
                  </a:ext>
                </a:extLst>
              </p:cNvPr>
              <p:cNvSpPr>
                <a:spLocks/>
              </p:cNvSpPr>
              <p:nvPr/>
            </p:nvSpPr>
            <p:spPr bwMode="auto">
              <a:xfrm>
                <a:off x="3826" y="3461"/>
                <a:ext cx="94" cy="29"/>
              </a:xfrm>
              <a:custGeom>
                <a:avLst/>
                <a:gdLst>
                  <a:gd name="T0" fmla="*/ 0 w 94"/>
                  <a:gd name="T1" fmla="*/ 12 h 29"/>
                  <a:gd name="T2" fmla="*/ 62 w 94"/>
                  <a:gd name="T3" fmla="*/ 28 h 29"/>
                  <a:gd name="T4" fmla="*/ 93 w 94"/>
                  <a:gd name="T5" fmla="*/ 14 h 29"/>
                  <a:gd name="T6" fmla="*/ 31 w 94"/>
                  <a:gd name="T7" fmla="*/ 0 h 29"/>
                  <a:gd name="T8" fmla="*/ 0 w 94"/>
                  <a:gd name="T9" fmla="*/ 12 h 29"/>
                  <a:gd name="T10" fmla="*/ 0 60000 65536"/>
                  <a:gd name="T11" fmla="*/ 0 60000 65536"/>
                  <a:gd name="T12" fmla="*/ 0 60000 65536"/>
                  <a:gd name="T13" fmla="*/ 0 60000 65536"/>
                  <a:gd name="T14" fmla="*/ 0 60000 65536"/>
                  <a:gd name="T15" fmla="*/ 0 w 94"/>
                  <a:gd name="T16" fmla="*/ 0 h 29"/>
                  <a:gd name="T17" fmla="*/ 94 w 94"/>
                  <a:gd name="T18" fmla="*/ 29 h 29"/>
                </a:gdLst>
                <a:ahLst/>
                <a:cxnLst>
                  <a:cxn ang="T10">
                    <a:pos x="T0" y="T1"/>
                  </a:cxn>
                  <a:cxn ang="T11">
                    <a:pos x="T2" y="T3"/>
                  </a:cxn>
                  <a:cxn ang="T12">
                    <a:pos x="T4" y="T5"/>
                  </a:cxn>
                  <a:cxn ang="T13">
                    <a:pos x="T6" y="T7"/>
                  </a:cxn>
                  <a:cxn ang="T14">
                    <a:pos x="T8" y="T9"/>
                  </a:cxn>
                </a:cxnLst>
                <a:rect l="T15" t="T16" r="T17" b="T18"/>
                <a:pathLst>
                  <a:path w="94" h="29">
                    <a:moveTo>
                      <a:pt x="0" y="12"/>
                    </a:moveTo>
                    <a:lnTo>
                      <a:pt x="62" y="28"/>
                    </a:lnTo>
                    <a:lnTo>
                      <a:pt x="93" y="14"/>
                    </a:lnTo>
                    <a:lnTo>
                      <a:pt x="31" y="0"/>
                    </a:lnTo>
                    <a:lnTo>
                      <a:pt x="0" y="12"/>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41" name="Freeform 549">
                <a:extLst>
                  <a:ext uri="{FF2B5EF4-FFF2-40B4-BE49-F238E27FC236}">
                    <a16:creationId xmlns:a16="http://schemas.microsoft.com/office/drawing/2014/main" id="{084FE3D6-B6AE-F940-AD0D-03EAD3D69132}"/>
                  </a:ext>
                </a:extLst>
              </p:cNvPr>
              <p:cNvSpPr>
                <a:spLocks/>
              </p:cNvSpPr>
              <p:nvPr/>
            </p:nvSpPr>
            <p:spPr bwMode="auto">
              <a:xfrm>
                <a:off x="3826" y="3461"/>
                <a:ext cx="94" cy="29"/>
              </a:xfrm>
              <a:custGeom>
                <a:avLst/>
                <a:gdLst>
                  <a:gd name="T0" fmla="*/ 0 w 94"/>
                  <a:gd name="T1" fmla="*/ 12 h 29"/>
                  <a:gd name="T2" fmla="*/ 62 w 94"/>
                  <a:gd name="T3" fmla="*/ 28 h 29"/>
                  <a:gd name="T4" fmla="*/ 93 w 94"/>
                  <a:gd name="T5" fmla="*/ 14 h 29"/>
                  <a:gd name="T6" fmla="*/ 31 w 94"/>
                  <a:gd name="T7" fmla="*/ 0 h 29"/>
                  <a:gd name="T8" fmla="*/ 0 w 94"/>
                  <a:gd name="T9" fmla="*/ 12 h 29"/>
                  <a:gd name="T10" fmla="*/ 0 60000 65536"/>
                  <a:gd name="T11" fmla="*/ 0 60000 65536"/>
                  <a:gd name="T12" fmla="*/ 0 60000 65536"/>
                  <a:gd name="T13" fmla="*/ 0 60000 65536"/>
                  <a:gd name="T14" fmla="*/ 0 60000 65536"/>
                  <a:gd name="T15" fmla="*/ 0 w 94"/>
                  <a:gd name="T16" fmla="*/ 0 h 29"/>
                  <a:gd name="T17" fmla="*/ 94 w 94"/>
                  <a:gd name="T18" fmla="*/ 29 h 29"/>
                </a:gdLst>
                <a:ahLst/>
                <a:cxnLst>
                  <a:cxn ang="T10">
                    <a:pos x="T0" y="T1"/>
                  </a:cxn>
                  <a:cxn ang="T11">
                    <a:pos x="T2" y="T3"/>
                  </a:cxn>
                  <a:cxn ang="T12">
                    <a:pos x="T4" y="T5"/>
                  </a:cxn>
                  <a:cxn ang="T13">
                    <a:pos x="T6" y="T7"/>
                  </a:cxn>
                  <a:cxn ang="T14">
                    <a:pos x="T8" y="T9"/>
                  </a:cxn>
                </a:cxnLst>
                <a:rect l="T15" t="T16" r="T17" b="T18"/>
                <a:pathLst>
                  <a:path w="94" h="29">
                    <a:moveTo>
                      <a:pt x="0" y="12"/>
                    </a:moveTo>
                    <a:lnTo>
                      <a:pt x="62" y="28"/>
                    </a:lnTo>
                    <a:lnTo>
                      <a:pt x="93" y="14"/>
                    </a:lnTo>
                    <a:lnTo>
                      <a:pt x="31" y="0"/>
                    </a:lnTo>
                    <a:lnTo>
                      <a:pt x="0"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2" name="Freeform 550">
                <a:extLst>
                  <a:ext uri="{FF2B5EF4-FFF2-40B4-BE49-F238E27FC236}">
                    <a16:creationId xmlns:a16="http://schemas.microsoft.com/office/drawing/2014/main" id="{3581FC47-47BE-DF4C-BEFE-2517D46AC6AA}"/>
                  </a:ext>
                </a:extLst>
              </p:cNvPr>
              <p:cNvSpPr>
                <a:spLocks/>
              </p:cNvSpPr>
              <p:nvPr/>
            </p:nvSpPr>
            <p:spPr bwMode="auto">
              <a:xfrm>
                <a:off x="3759" y="3486"/>
                <a:ext cx="66" cy="23"/>
              </a:xfrm>
              <a:custGeom>
                <a:avLst/>
                <a:gdLst>
                  <a:gd name="T0" fmla="*/ 0 w 66"/>
                  <a:gd name="T1" fmla="*/ 14 h 23"/>
                  <a:gd name="T2" fmla="*/ 32 w 66"/>
                  <a:gd name="T3" fmla="*/ 22 h 23"/>
                  <a:gd name="T4" fmla="*/ 65 w 66"/>
                  <a:gd name="T5" fmla="*/ 8 h 23"/>
                  <a:gd name="T6" fmla="*/ 34 w 66"/>
                  <a:gd name="T7" fmla="*/ 0 h 23"/>
                  <a:gd name="T8" fmla="*/ 0 w 66"/>
                  <a:gd name="T9" fmla="*/ 14 h 23"/>
                  <a:gd name="T10" fmla="*/ 0 60000 65536"/>
                  <a:gd name="T11" fmla="*/ 0 60000 65536"/>
                  <a:gd name="T12" fmla="*/ 0 60000 65536"/>
                  <a:gd name="T13" fmla="*/ 0 60000 65536"/>
                  <a:gd name="T14" fmla="*/ 0 60000 65536"/>
                  <a:gd name="T15" fmla="*/ 0 w 66"/>
                  <a:gd name="T16" fmla="*/ 0 h 23"/>
                  <a:gd name="T17" fmla="*/ 66 w 66"/>
                  <a:gd name="T18" fmla="*/ 23 h 23"/>
                </a:gdLst>
                <a:ahLst/>
                <a:cxnLst>
                  <a:cxn ang="T10">
                    <a:pos x="T0" y="T1"/>
                  </a:cxn>
                  <a:cxn ang="T11">
                    <a:pos x="T2" y="T3"/>
                  </a:cxn>
                  <a:cxn ang="T12">
                    <a:pos x="T4" y="T5"/>
                  </a:cxn>
                  <a:cxn ang="T13">
                    <a:pos x="T6" y="T7"/>
                  </a:cxn>
                  <a:cxn ang="T14">
                    <a:pos x="T8" y="T9"/>
                  </a:cxn>
                </a:cxnLst>
                <a:rect l="T15" t="T16" r="T17" b="T18"/>
                <a:pathLst>
                  <a:path w="66" h="23">
                    <a:moveTo>
                      <a:pt x="0" y="14"/>
                    </a:moveTo>
                    <a:lnTo>
                      <a:pt x="32" y="22"/>
                    </a:lnTo>
                    <a:lnTo>
                      <a:pt x="65" y="8"/>
                    </a:lnTo>
                    <a:lnTo>
                      <a:pt x="34" y="0"/>
                    </a:lnTo>
                    <a:lnTo>
                      <a:pt x="0" y="14"/>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43" name="Freeform 551">
                <a:extLst>
                  <a:ext uri="{FF2B5EF4-FFF2-40B4-BE49-F238E27FC236}">
                    <a16:creationId xmlns:a16="http://schemas.microsoft.com/office/drawing/2014/main" id="{A328A092-8327-724D-BB40-309B9F15D967}"/>
                  </a:ext>
                </a:extLst>
              </p:cNvPr>
              <p:cNvSpPr>
                <a:spLocks/>
              </p:cNvSpPr>
              <p:nvPr/>
            </p:nvSpPr>
            <p:spPr bwMode="auto">
              <a:xfrm>
                <a:off x="3759" y="3486"/>
                <a:ext cx="66" cy="23"/>
              </a:xfrm>
              <a:custGeom>
                <a:avLst/>
                <a:gdLst>
                  <a:gd name="T0" fmla="*/ 0 w 66"/>
                  <a:gd name="T1" fmla="*/ 14 h 23"/>
                  <a:gd name="T2" fmla="*/ 32 w 66"/>
                  <a:gd name="T3" fmla="*/ 22 h 23"/>
                  <a:gd name="T4" fmla="*/ 65 w 66"/>
                  <a:gd name="T5" fmla="*/ 8 h 23"/>
                  <a:gd name="T6" fmla="*/ 34 w 66"/>
                  <a:gd name="T7" fmla="*/ 0 h 23"/>
                  <a:gd name="T8" fmla="*/ 0 w 66"/>
                  <a:gd name="T9" fmla="*/ 14 h 23"/>
                  <a:gd name="T10" fmla="*/ 0 60000 65536"/>
                  <a:gd name="T11" fmla="*/ 0 60000 65536"/>
                  <a:gd name="T12" fmla="*/ 0 60000 65536"/>
                  <a:gd name="T13" fmla="*/ 0 60000 65536"/>
                  <a:gd name="T14" fmla="*/ 0 60000 65536"/>
                  <a:gd name="T15" fmla="*/ 0 w 66"/>
                  <a:gd name="T16" fmla="*/ 0 h 23"/>
                  <a:gd name="T17" fmla="*/ 66 w 66"/>
                  <a:gd name="T18" fmla="*/ 23 h 23"/>
                </a:gdLst>
                <a:ahLst/>
                <a:cxnLst>
                  <a:cxn ang="T10">
                    <a:pos x="T0" y="T1"/>
                  </a:cxn>
                  <a:cxn ang="T11">
                    <a:pos x="T2" y="T3"/>
                  </a:cxn>
                  <a:cxn ang="T12">
                    <a:pos x="T4" y="T5"/>
                  </a:cxn>
                  <a:cxn ang="T13">
                    <a:pos x="T6" y="T7"/>
                  </a:cxn>
                  <a:cxn ang="T14">
                    <a:pos x="T8" y="T9"/>
                  </a:cxn>
                </a:cxnLst>
                <a:rect l="T15" t="T16" r="T17" b="T18"/>
                <a:pathLst>
                  <a:path w="66" h="23">
                    <a:moveTo>
                      <a:pt x="0" y="14"/>
                    </a:moveTo>
                    <a:lnTo>
                      <a:pt x="32" y="22"/>
                    </a:lnTo>
                    <a:lnTo>
                      <a:pt x="65" y="8"/>
                    </a:lnTo>
                    <a:lnTo>
                      <a:pt x="34" y="0"/>
                    </a:lnTo>
                    <a:lnTo>
                      <a:pt x="0" y="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4" name="Freeform 552">
                <a:extLst>
                  <a:ext uri="{FF2B5EF4-FFF2-40B4-BE49-F238E27FC236}">
                    <a16:creationId xmlns:a16="http://schemas.microsoft.com/office/drawing/2014/main" id="{C0E4D1D6-7711-7D4A-B641-5F95E71DFDAB}"/>
                  </a:ext>
                </a:extLst>
              </p:cNvPr>
              <p:cNvSpPr>
                <a:spLocks/>
              </p:cNvSpPr>
              <p:nvPr/>
            </p:nvSpPr>
            <p:spPr bwMode="auto">
              <a:xfrm>
                <a:off x="3689" y="3514"/>
                <a:ext cx="52" cy="19"/>
              </a:xfrm>
              <a:custGeom>
                <a:avLst/>
                <a:gdLst>
                  <a:gd name="T0" fmla="*/ 0 w 52"/>
                  <a:gd name="T1" fmla="*/ 13 h 19"/>
                  <a:gd name="T2" fmla="*/ 15 w 52"/>
                  <a:gd name="T3" fmla="*/ 18 h 19"/>
                  <a:gd name="T4" fmla="*/ 51 w 52"/>
                  <a:gd name="T5" fmla="*/ 4 h 19"/>
                  <a:gd name="T6" fmla="*/ 35 w 52"/>
                  <a:gd name="T7" fmla="*/ 0 h 19"/>
                  <a:gd name="T8" fmla="*/ 0 w 52"/>
                  <a:gd name="T9" fmla="*/ 13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3"/>
                    </a:moveTo>
                    <a:lnTo>
                      <a:pt x="15" y="18"/>
                    </a:lnTo>
                    <a:lnTo>
                      <a:pt x="51" y="4"/>
                    </a:lnTo>
                    <a:lnTo>
                      <a:pt x="35" y="0"/>
                    </a:lnTo>
                    <a:lnTo>
                      <a:pt x="0" y="13"/>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45" name="Freeform 553">
                <a:extLst>
                  <a:ext uri="{FF2B5EF4-FFF2-40B4-BE49-F238E27FC236}">
                    <a16:creationId xmlns:a16="http://schemas.microsoft.com/office/drawing/2014/main" id="{D491FF9E-4AD8-5247-87DB-214A4AAC3410}"/>
                  </a:ext>
                </a:extLst>
              </p:cNvPr>
              <p:cNvSpPr>
                <a:spLocks/>
              </p:cNvSpPr>
              <p:nvPr/>
            </p:nvSpPr>
            <p:spPr bwMode="auto">
              <a:xfrm>
                <a:off x="3689" y="3514"/>
                <a:ext cx="52" cy="19"/>
              </a:xfrm>
              <a:custGeom>
                <a:avLst/>
                <a:gdLst>
                  <a:gd name="T0" fmla="*/ 0 w 52"/>
                  <a:gd name="T1" fmla="*/ 13 h 19"/>
                  <a:gd name="T2" fmla="*/ 15 w 52"/>
                  <a:gd name="T3" fmla="*/ 18 h 19"/>
                  <a:gd name="T4" fmla="*/ 51 w 52"/>
                  <a:gd name="T5" fmla="*/ 4 h 19"/>
                  <a:gd name="T6" fmla="*/ 35 w 52"/>
                  <a:gd name="T7" fmla="*/ 0 h 19"/>
                  <a:gd name="T8" fmla="*/ 0 w 52"/>
                  <a:gd name="T9" fmla="*/ 13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13"/>
                    </a:moveTo>
                    <a:lnTo>
                      <a:pt x="15" y="18"/>
                    </a:lnTo>
                    <a:lnTo>
                      <a:pt x="51" y="4"/>
                    </a:lnTo>
                    <a:lnTo>
                      <a:pt x="35" y="0"/>
                    </a:lnTo>
                    <a:lnTo>
                      <a:pt x="0"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6" name="Freeform 554">
                <a:extLst>
                  <a:ext uri="{FF2B5EF4-FFF2-40B4-BE49-F238E27FC236}">
                    <a16:creationId xmlns:a16="http://schemas.microsoft.com/office/drawing/2014/main" id="{4ADB5118-EE0B-0C47-914D-3169F99C5800}"/>
                  </a:ext>
                </a:extLst>
              </p:cNvPr>
              <p:cNvSpPr>
                <a:spLocks/>
              </p:cNvSpPr>
              <p:nvPr/>
            </p:nvSpPr>
            <p:spPr bwMode="auto">
              <a:xfrm>
                <a:off x="4051" y="3438"/>
                <a:ext cx="29" cy="59"/>
              </a:xfrm>
              <a:custGeom>
                <a:avLst/>
                <a:gdLst>
                  <a:gd name="T0" fmla="*/ 0 w 29"/>
                  <a:gd name="T1" fmla="*/ 58 h 59"/>
                  <a:gd name="T2" fmla="*/ 2 w 29"/>
                  <a:gd name="T3" fmla="*/ 12 h 59"/>
                  <a:gd name="T4" fmla="*/ 28 w 29"/>
                  <a:gd name="T5" fmla="*/ 0 h 59"/>
                  <a:gd name="T6" fmla="*/ 25 w 29"/>
                  <a:gd name="T7" fmla="*/ 45 h 59"/>
                  <a:gd name="T8" fmla="*/ 0 w 29"/>
                  <a:gd name="T9" fmla="*/ 58 h 59"/>
                  <a:gd name="T10" fmla="*/ 0 60000 65536"/>
                  <a:gd name="T11" fmla="*/ 0 60000 65536"/>
                  <a:gd name="T12" fmla="*/ 0 60000 65536"/>
                  <a:gd name="T13" fmla="*/ 0 60000 65536"/>
                  <a:gd name="T14" fmla="*/ 0 60000 65536"/>
                  <a:gd name="T15" fmla="*/ 0 w 29"/>
                  <a:gd name="T16" fmla="*/ 0 h 59"/>
                  <a:gd name="T17" fmla="*/ 29 w 29"/>
                  <a:gd name="T18" fmla="*/ 59 h 59"/>
                </a:gdLst>
                <a:ahLst/>
                <a:cxnLst>
                  <a:cxn ang="T10">
                    <a:pos x="T0" y="T1"/>
                  </a:cxn>
                  <a:cxn ang="T11">
                    <a:pos x="T2" y="T3"/>
                  </a:cxn>
                  <a:cxn ang="T12">
                    <a:pos x="T4" y="T5"/>
                  </a:cxn>
                  <a:cxn ang="T13">
                    <a:pos x="T6" y="T7"/>
                  </a:cxn>
                  <a:cxn ang="T14">
                    <a:pos x="T8" y="T9"/>
                  </a:cxn>
                </a:cxnLst>
                <a:rect l="T15" t="T16" r="T17" b="T18"/>
                <a:pathLst>
                  <a:path w="29" h="59">
                    <a:moveTo>
                      <a:pt x="0" y="58"/>
                    </a:moveTo>
                    <a:lnTo>
                      <a:pt x="2" y="12"/>
                    </a:lnTo>
                    <a:lnTo>
                      <a:pt x="28" y="0"/>
                    </a:lnTo>
                    <a:lnTo>
                      <a:pt x="25" y="45"/>
                    </a:lnTo>
                    <a:lnTo>
                      <a:pt x="0" y="58"/>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47" name="Freeform 555">
                <a:extLst>
                  <a:ext uri="{FF2B5EF4-FFF2-40B4-BE49-F238E27FC236}">
                    <a16:creationId xmlns:a16="http://schemas.microsoft.com/office/drawing/2014/main" id="{6A3FB851-3636-D442-BA3D-4E3F5C3CEEC7}"/>
                  </a:ext>
                </a:extLst>
              </p:cNvPr>
              <p:cNvSpPr>
                <a:spLocks/>
              </p:cNvSpPr>
              <p:nvPr/>
            </p:nvSpPr>
            <p:spPr bwMode="auto">
              <a:xfrm>
                <a:off x="4051" y="3438"/>
                <a:ext cx="29" cy="59"/>
              </a:xfrm>
              <a:custGeom>
                <a:avLst/>
                <a:gdLst>
                  <a:gd name="T0" fmla="*/ 0 w 29"/>
                  <a:gd name="T1" fmla="*/ 58 h 59"/>
                  <a:gd name="T2" fmla="*/ 2 w 29"/>
                  <a:gd name="T3" fmla="*/ 12 h 59"/>
                  <a:gd name="T4" fmla="*/ 28 w 29"/>
                  <a:gd name="T5" fmla="*/ 0 h 59"/>
                  <a:gd name="T6" fmla="*/ 25 w 29"/>
                  <a:gd name="T7" fmla="*/ 45 h 59"/>
                  <a:gd name="T8" fmla="*/ 0 w 29"/>
                  <a:gd name="T9" fmla="*/ 58 h 59"/>
                  <a:gd name="T10" fmla="*/ 0 60000 65536"/>
                  <a:gd name="T11" fmla="*/ 0 60000 65536"/>
                  <a:gd name="T12" fmla="*/ 0 60000 65536"/>
                  <a:gd name="T13" fmla="*/ 0 60000 65536"/>
                  <a:gd name="T14" fmla="*/ 0 60000 65536"/>
                  <a:gd name="T15" fmla="*/ 0 w 29"/>
                  <a:gd name="T16" fmla="*/ 0 h 59"/>
                  <a:gd name="T17" fmla="*/ 29 w 29"/>
                  <a:gd name="T18" fmla="*/ 59 h 59"/>
                </a:gdLst>
                <a:ahLst/>
                <a:cxnLst>
                  <a:cxn ang="T10">
                    <a:pos x="T0" y="T1"/>
                  </a:cxn>
                  <a:cxn ang="T11">
                    <a:pos x="T2" y="T3"/>
                  </a:cxn>
                  <a:cxn ang="T12">
                    <a:pos x="T4" y="T5"/>
                  </a:cxn>
                  <a:cxn ang="T13">
                    <a:pos x="T6" y="T7"/>
                  </a:cxn>
                  <a:cxn ang="T14">
                    <a:pos x="T8" y="T9"/>
                  </a:cxn>
                </a:cxnLst>
                <a:rect l="T15" t="T16" r="T17" b="T18"/>
                <a:pathLst>
                  <a:path w="29" h="59">
                    <a:moveTo>
                      <a:pt x="0" y="58"/>
                    </a:moveTo>
                    <a:lnTo>
                      <a:pt x="2" y="12"/>
                    </a:lnTo>
                    <a:lnTo>
                      <a:pt x="28" y="0"/>
                    </a:lnTo>
                    <a:lnTo>
                      <a:pt x="25" y="45"/>
                    </a:lnTo>
                    <a:lnTo>
                      <a:pt x="0" y="5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8" name="Freeform 556">
                <a:extLst>
                  <a:ext uri="{FF2B5EF4-FFF2-40B4-BE49-F238E27FC236}">
                    <a16:creationId xmlns:a16="http://schemas.microsoft.com/office/drawing/2014/main" id="{0358BA61-1B42-C245-8808-AB4331FE7331}"/>
                  </a:ext>
                </a:extLst>
              </p:cNvPr>
              <p:cNvSpPr>
                <a:spLocks/>
              </p:cNvSpPr>
              <p:nvPr/>
            </p:nvSpPr>
            <p:spPr bwMode="auto">
              <a:xfrm>
                <a:off x="3917" y="3445"/>
                <a:ext cx="33" cy="59"/>
              </a:xfrm>
              <a:custGeom>
                <a:avLst/>
                <a:gdLst>
                  <a:gd name="T0" fmla="*/ 0 w 33"/>
                  <a:gd name="T1" fmla="*/ 58 h 59"/>
                  <a:gd name="T2" fmla="*/ 1 w 33"/>
                  <a:gd name="T3" fmla="*/ 12 h 59"/>
                  <a:gd name="T4" fmla="*/ 32 w 33"/>
                  <a:gd name="T5" fmla="*/ 0 h 59"/>
                  <a:gd name="T6" fmla="*/ 28 w 33"/>
                  <a:gd name="T7" fmla="*/ 46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1" y="12"/>
                    </a:lnTo>
                    <a:lnTo>
                      <a:pt x="32" y="0"/>
                    </a:lnTo>
                    <a:lnTo>
                      <a:pt x="28" y="46"/>
                    </a:lnTo>
                    <a:lnTo>
                      <a:pt x="0" y="58"/>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49" name="Freeform 557">
                <a:extLst>
                  <a:ext uri="{FF2B5EF4-FFF2-40B4-BE49-F238E27FC236}">
                    <a16:creationId xmlns:a16="http://schemas.microsoft.com/office/drawing/2014/main" id="{7B428BD6-1664-3440-8C12-336EBCDD86AC}"/>
                  </a:ext>
                </a:extLst>
              </p:cNvPr>
              <p:cNvSpPr>
                <a:spLocks/>
              </p:cNvSpPr>
              <p:nvPr/>
            </p:nvSpPr>
            <p:spPr bwMode="auto">
              <a:xfrm>
                <a:off x="3917" y="3445"/>
                <a:ext cx="33" cy="59"/>
              </a:xfrm>
              <a:custGeom>
                <a:avLst/>
                <a:gdLst>
                  <a:gd name="T0" fmla="*/ 0 w 33"/>
                  <a:gd name="T1" fmla="*/ 58 h 59"/>
                  <a:gd name="T2" fmla="*/ 1 w 33"/>
                  <a:gd name="T3" fmla="*/ 12 h 59"/>
                  <a:gd name="T4" fmla="*/ 32 w 33"/>
                  <a:gd name="T5" fmla="*/ 0 h 59"/>
                  <a:gd name="T6" fmla="*/ 28 w 33"/>
                  <a:gd name="T7" fmla="*/ 46 h 59"/>
                  <a:gd name="T8" fmla="*/ 0 w 33"/>
                  <a:gd name="T9" fmla="*/ 58 h 59"/>
                  <a:gd name="T10" fmla="*/ 0 60000 65536"/>
                  <a:gd name="T11" fmla="*/ 0 60000 65536"/>
                  <a:gd name="T12" fmla="*/ 0 60000 65536"/>
                  <a:gd name="T13" fmla="*/ 0 60000 65536"/>
                  <a:gd name="T14" fmla="*/ 0 60000 65536"/>
                  <a:gd name="T15" fmla="*/ 0 w 33"/>
                  <a:gd name="T16" fmla="*/ 0 h 59"/>
                  <a:gd name="T17" fmla="*/ 33 w 33"/>
                  <a:gd name="T18" fmla="*/ 59 h 59"/>
                </a:gdLst>
                <a:ahLst/>
                <a:cxnLst>
                  <a:cxn ang="T10">
                    <a:pos x="T0" y="T1"/>
                  </a:cxn>
                  <a:cxn ang="T11">
                    <a:pos x="T2" y="T3"/>
                  </a:cxn>
                  <a:cxn ang="T12">
                    <a:pos x="T4" y="T5"/>
                  </a:cxn>
                  <a:cxn ang="T13">
                    <a:pos x="T6" y="T7"/>
                  </a:cxn>
                  <a:cxn ang="T14">
                    <a:pos x="T8" y="T9"/>
                  </a:cxn>
                </a:cxnLst>
                <a:rect l="T15" t="T16" r="T17" b="T18"/>
                <a:pathLst>
                  <a:path w="33" h="59">
                    <a:moveTo>
                      <a:pt x="0" y="58"/>
                    </a:moveTo>
                    <a:lnTo>
                      <a:pt x="1" y="12"/>
                    </a:lnTo>
                    <a:lnTo>
                      <a:pt x="32" y="0"/>
                    </a:lnTo>
                    <a:lnTo>
                      <a:pt x="28" y="46"/>
                    </a:lnTo>
                    <a:lnTo>
                      <a:pt x="0" y="5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0" name="Freeform 558">
                <a:extLst>
                  <a:ext uri="{FF2B5EF4-FFF2-40B4-BE49-F238E27FC236}">
                    <a16:creationId xmlns:a16="http://schemas.microsoft.com/office/drawing/2014/main" id="{0A4971DA-F955-2A44-9382-F44B7F85116F}"/>
                  </a:ext>
                </a:extLst>
              </p:cNvPr>
              <p:cNvSpPr>
                <a:spLocks/>
              </p:cNvSpPr>
              <p:nvPr/>
            </p:nvSpPr>
            <p:spPr bwMode="auto">
              <a:xfrm>
                <a:off x="3887" y="3476"/>
                <a:ext cx="33" cy="62"/>
              </a:xfrm>
              <a:custGeom>
                <a:avLst/>
                <a:gdLst>
                  <a:gd name="T0" fmla="*/ 0 w 33"/>
                  <a:gd name="T1" fmla="*/ 61 h 62"/>
                  <a:gd name="T2" fmla="*/ 0 w 33"/>
                  <a:gd name="T3" fmla="*/ 12 h 62"/>
                  <a:gd name="T4" fmla="*/ 32 w 33"/>
                  <a:gd name="T5" fmla="*/ 0 h 62"/>
                  <a:gd name="T6" fmla="*/ 30 w 33"/>
                  <a:gd name="T7" fmla="*/ 47 h 62"/>
                  <a:gd name="T8" fmla="*/ 0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0" y="61"/>
                    </a:moveTo>
                    <a:lnTo>
                      <a:pt x="0" y="12"/>
                    </a:lnTo>
                    <a:lnTo>
                      <a:pt x="32" y="0"/>
                    </a:lnTo>
                    <a:lnTo>
                      <a:pt x="30" y="47"/>
                    </a:lnTo>
                    <a:lnTo>
                      <a:pt x="0" y="61"/>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51" name="Freeform 559">
                <a:extLst>
                  <a:ext uri="{FF2B5EF4-FFF2-40B4-BE49-F238E27FC236}">
                    <a16:creationId xmlns:a16="http://schemas.microsoft.com/office/drawing/2014/main" id="{F9BC20EC-208B-FE46-B978-9DFD4A48D2E8}"/>
                  </a:ext>
                </a:extLst>
              </p:cNvPr>
              <p:cNvSpPr>
                <a:spLocks/>
              </p:cNvSpPr>
              <p:nvPr/>
            </p:nvSpPr>
            <p:spPr bwMode="auto">
              <a:xfrm>
                <a:off x="3887" y="3476"/>
                <a:ext cx="33" cy="62"/>
              </a:xfrm>
              <a:custGeom>
                <a:avLst/>
                <a:gdLst>
                  <a:gd name="T0" fmla="*/ 0 w 33"/>
                  <a:gd name="T1" fmla="*/ 61 h 62"/>
                  <a:gd name="T2" fmla="*/ 0 w 33"/>
                  <a:gd name="T3" fmla="*/ 12 h 62"/>
                  <a:gd name="T4" fmla="*/ 32 w 33"/>
                  <a:gd name="T5" fmla="*/ 0 h 62"/>
                  <a:gd name="T6" fmla="*/ 30 w 33"/>
                  <a:gd name="T7" fmla="*/ 47 h 62"/>
                  <a:gd name="T8" fmla="*/ 0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0" y="61"/>
                    </a:moveTo>
                    <a:lnTo>
                      <a:pt x="0" y="12"/>
                    </a:lnTo>
                    <a:lnTo>
                      <a:pt x="32" y="0"/>
                    </a:lnTo>
                    <a:lnTo>
                      <a:pt x="30" y="47"/>
                    </a:lnTo>
                    <a:lnTo>
                      <a:pt x="0" y="6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2" name="Freeform 560">
                <a:extLst>
                  <a:ext uri="{FF2B5EF4-FFF2-40B4-BE49-F238E27FC236}">
                    <a16:creationId xmlns:a16="http://schemas.microsoft.com/office/drawing/2014/main" id="{7A35B08F-B5BB-3C41-AAC5-F51E27A1FCDE}"/>
                  </a:ext>
                </a:extLst>
              </p:cNvPr>
              <p:cNvSpPr>
                <a:spLocks/>
              </p:cNvSpPr>
              <p:nvPr/>
            </p:nvSpPr>
            <p:spPr bwMode="auto">
              <a:xfrm>
                <a:off x="3790" y="3494"/>
                <a:ext cx="34" cy="64"/>
              </a:xfrm>
              <a:custGeom>
                <a:avLst/>
                <a:gdLst>
                  <a:gd name="T0" fmla="*/ 0 w 34"/>
                  <a:gd name="T1" fmla="*/ 63 h 64"/>
                  <a:gd name="T2" fmla="*/ 1 w 34"/>
                  <a:gd name="T3" fmla="*/ 13 h 64"/>
                  <a:gd name="T4" fmla="*/ 33 w 34"/>
                  <a:gd name="T5" fmla="*/ 0 h 64"/>
                  <a:gd name="T6" fmla="*/ 31 w 34"/>
                  <a:gd name="T7" fmla="*/ 49 h 64"/>
                  <a:gd name="T8" fmla="*/ 0 w 34"/>
                  <a:gd name="T9" fmla="*/ 63 h 64"/>
                  <a:gd name="T10" fmla="*/ 0 60000 65536"/>
                  <a:gd name="T11" fmla="*/ 0 60000 65536"/>
                  <a:gd name="T12" fmla="*/ 0 60000 65536"/>
                  <a:gd name="T13" fmla="*/ 0 60000 65536"/>
                  <a:gd name="T14" fmla="*/ 0 60000 65536"/>
                  <a:gd name="T15" fmla="*/ 0 w 34"/>
                  <a:gd name="T16" fmla="*/ 0 h 64"/>
                  <a:gd name="T17" fmla="*/ 34 w 34"/>
                  <a:gd name="T18" fmla="*/ 64 h 64"/>
                </a:gdLst>
                <a:ahLst/>
                <a:cxnLst>
                  <a:cxn ang="T10">
                    <a:pos x="T0" y="T1"/>
                  </a:cxn>
                  <a:cxn ang="T11">
                    <a:pos x="T2" y="T3"/>
                  </a:cxn>
                  <a:cxn ang="T12">
                    <a:pos x="T4" y="T5"/>
                  </a:cxn>
                  <a:cxn ang="T13">
                    <a:pos x="T6" y="T7"/>
                  </a:cxn>
                  <a:cxn ang="T14">
                    <a:pos x="T8" y="T9"/>
                  </a:cxn>
                </a:cxnLst>
                <a:rect l="T15" t="T16" r="T17" b="T18"/>
                <a:pathLst>
                  <a:path w="34" h="64">
                    <a:moveTo>
                      <a:pt x="0" y="63"/>
                    </a:moveTo>
                    <a:lnTo>
                      <a:pt x="1" y="13"/>
                    </a:lnTo>
                    <a:lnTo>
                      <a:pt x="33" y="0"/>
                    </a:lnTo>
                    <a:lnTo>
                      <a:pt x="31" y="49"/>
                    </a:lnTo>
                    <a:lnTo>
                      <a:pt x="0" y="63"/>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53" name="Freeform 561">
                <a:extLst>
                  <a:ext uri="{FF2B5EF4-FFF2-40B4-BE49-F238E27FC236}">
                    <a16:creationId xmlns:a16="http://schemas.microsoft.com/office/drawing/2014/main" id="{BAA45691-2721-2B44-83B9-1CF47BB29458}"/>
                  </a:ext>
                </a:extLst>
              </p:cNvPr>
              <p:cNvSpPr>
                <a:spLocks/>
              </p:cNvSpPr>
              <p:nvPr/>
            </p:nvSpPr>
            <p:spPr bwMode="auto">
              <a:xfrm>
                <a:off x="3790" y="3494"/>
                <a:ext cx="34" cy="64"/>
              </a:xfrm>
              <a:custGeom>
                <a:avLst/>
                <a:gdLst>
                  <a:gd name="T0" fmla="*/ 0 w 34"/>
                  <a:gd name="T1" fmla="*/ 63 h 64"/>
                  <a:gd name="T2" fmla="*/ 1 w 34"/>
                  <a:gd name="T3" fmla="*/ 13 h 64"/>
                  <a:gd name="T4" fmla="*/ 33 w 34"/>
                  <a:gd name="T5" fmla="*/ 0 h 64"/>
                  <a:gd name="T6" fmla="*/ 31 w 34"/>
                  <a:gd name="T7" fmla="*/ 49 h 64"/>
                  <a:gd name="T8" fmla="*/ 0 w 34"/>
                  <a:gd name="T9" fmla="*/ 63 h 64"/>
                  <a:gd name="T10" fmla="*/ 0 60000 65536"/>
                  <a:gd name="T11" fmla="*/ 0 60000 65536"/>
                  <a:gd name="T12" fmla="*/ 0 60000 65536"/>
                  <a:gd name="T13" fmla="*/ 0 60000 65536"/>
                  <a:gd name="T14" fmla="*/ 0 60000 65536"/>
                  <a:gd name="T15" fmla="*/ 0 w 34"/>
                  <a:gd name="T16" fmla="*/ 0 h 64"/>
                  <a:gd name="T17" fmla="*/ 34 w 34"/>
                  <a:gd name="T18" fmla="*/ 64 h 64"/>
                </a:gdLst>
                <a:ahLst/>
                <a:cxnLst>
                  <a:cxn ang="T10">
                    <a:pos x="T0" y="T1"/>
                  </a:cxn>
                  <a:cxn ang="T11">
                    <a:pos x="T2" y="T3"/>
                  </a:cxn>
                  <a:cxn ang="T12">
                    <a:pos x="T4" y="T5"/>
                  </a:cxn>
                  <a:cxn ang="T13">
                    <a:pos x="T6" y="T7"/>
                  </a:cxn>
                  <a:cxn ang="T14">
                    <a:pos x="T8" y="T9"/>
                  </a:cxn>
                </a:cxnLst>
                <a:rect l="T15" t="T16" r="T17" b="T18"/>
                <a:pathLst>
                  <a:path w="34" h="64">
                    <a:moveTo>
                      <a:pt x="0" y="63"/>
                    </a:moveTo>
                    <a:lnTo>
                      <a:pt x="1" y="13"/>
                    </a:lnTo>
                    <a:lnTo>
                      <a:pt x="33" y="0"/>
                    </a:lnTo>
                    <a:lnTo>
                      <a:pt x="31" y="49"/>
                    </a:lnTo>
                    <a:lnTo>
                      <a:pt x="0" y="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4" name="Freeform 562">
                <a:extLst>
                  <a:ext uri="{FF2B5EF4-FFF2-40B4-BE49-F238E27FC236}">
                    <a16:creationId xmlns:a16="http://schemas.microsoft.com/office/drawing/2014/main" id="{C5B52AE5-1AE4-5942-9226-B2E164667D9C}"/>
                  </a:ext>
                </a:extLst>
              </p:cNvPr>
              <p:cNvSpPr>
                <a:spLocks/>
              </p:cNvSpPr>
              <p:nvPr/>
            </p:nvSpPr>
            <p:spPr bwMode="auto">
              <a:xfrm>
                <a:off x="3703" y="3518"/>
                <a:ext cx="39" cy="65"/>
              </a:xfrm>
              <a:custGeom>
                <a:avLst/>
                <a:gdLst>
                  <a:gd name="T0" fmla="*/ 0 w 39"/>
                  <a:gd name="T1" fmla="*/ 64 h 65"/>
                  <a:gd name="T2" fmla="*/ 2 w 39"/>
                  <a:gd name="T3" fmla="*/ 13 h 65"/>
                  <a:gd name="T4" fmla="*/ 38 w 39"/>
                  <a:gd name="T5" fmla="*/ 0 h 65"/>
                  <a:gd name="T6" fmla="*/ 36 w 39"/>
                  <a:gd name="T7" fmla="*/ 48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2" y="13"/>
                    </a:lnTo>
                    <a:lnTo>
                      <a:pt x="38" y="0"/>
                    </a:lnTo>
                    <a:lnTo>
                      <a:pt x="36" y="48"/>
                    </a:lnTo>
                    <a:lnTo>
                      <a:pt x="0" y="64"/>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55" name="Freeform 563">
                <a:extLst>
                  <a:ext uri="{FF2B5EF4-FFF2-40B4-BE49-F238E27FC236}">
                    <a16:creationId xmlns:a16="http://schemas.microsoft.com/office/drawing/2014/main" id="{777EB67F-2CE0-8445-85D5-5163DF197F42}"/>
                  </a:ext>
                </a:extLst>
              </p:cNvPr>
              <p:cNvSpPr>
                <a:spLocks/>
              </p:cNvSpPr>
              <p:nvPr/>
            </p:nvSpPr>
            <p:spPr bwMode="auto">
              <a:xfrm>
                <a:off x="3703" y="3518"/>
                <a:ext cx="39" cy="65"/>
              </a:xfrm>
              <a:custGeom>
                <a:avLst/>
                <a:gdLst>
                  <a:gd name="T0" fmla="*/ 0 w 39"/>
                  <a:gd name="T1" fmla="*/ 64 h 65"/>
                  <a:gd name="T2" fmla="*/ 2 w 39"/>
                  <a:gd name="T3" fmla="*/ 13 h 65"/>
                  <a:gd name="T4" fmla="*/ 38 w 39"/>
                  <a:gd name="T5" fmla="*/ 0 h 65"/>
                  <a:gd name="T6" fmla="*/ 36 w 39"/>
                  <a:gd name="T7" fmla="*/ 48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2" y="13"/>
                    </a:lnTo>
                    <a:lnTo>
                      <a:pt x="38" y="0"/>
                    </a:lnTo>
                    <a:lnTo>
                      <a:pt x="36" y="48"/>
                    </a:lnTo>
                    <a:lnTo>
                      <a:pt x="0" y="6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6" name="Freeform 564">
                <a:extLst>
                  <a:ext uri="{FF2B5EF4-FFF2-40B4-BE49-F238E27FC236}">
                    <a16:creationId xmlns:a16="http://schemas.microsoft.com/office/drawing/2014/main" id="{8450E0E2-28E6-B44B-8FB6-6BED0434F495}"/>
                  </a:ext>
                </a:extLst>
              </p:cNvPr>
              <p:cNvSpPr>
                <a:spLocks/>
              </p:cNvSpPr>
              <p:nvPr/>
            </p:nvSpPr>
            <p:spPr bwMode="auto">
              <a:xfrm>
                <a:off x="3948" y="3336"/>
                <a:ext cx="64" cy="59"/>
              </a:xfrm>
              <a:custGeom>
                <a:avLst/>
                <a:gdLst>
                  <a:gd name="T0" fmla="*/ 0 w 64"/>
                  <a:gd name="T1" fmla="*/ 45 h 59"/>
                  <a:gd name="T2" fmla="*/ 59 w 64"/>
                  <a:gd name="T3" fmla="*/ 58 h 59"/>
                  <a:gd name="T4" fmla="*/ 63 w 64"/>
                  <a:gd name="T5" fmla="*/ 11 h 59"/>
                  <a:gd name="T6" fmla="*/ 3 w 64"/>
                  <a:gd name="T7" fmla="*/ 0 h 59"/>
                  <a:gd name="T8" fmla="*/ 0 w 64"/>
                  <a:gd name="T9" fmla="*/ 45 h 59"/>
                  <a:gd name="T10" fmla="*/ 0 60000 65536"/>
                  <a:gd name="T11" fmla="*/ 0 60000 65536"/>
                  <a:gd name="T12" fmla="*/ 0 60000 65536"/>
                  <a:gd name="T13" fmla="*/ 0 60000 65536"/>
                  <a:gd name="T14" fmla="*/ 0 60000 65536"/>
                  <a:gd name="T15" fmla="*/ 0 w 64"/>
                  <a:gd name="T16" fmla="*/ 0 h 59"/>
                  <a:gd name="T17" fmla="*/ 64 w 64"/>
                  <a:gd name="T18" fmla="*/ 59 h 59"/>
                </a:gdLst>
                <a:ahLst/>
                <a:cxnLst>
                  <a:cxn ang="T10">
                    <a:pos x="T0" y="T1"/>
                  </a:cxn>
                  <a:cxn ang="T11">
                    <a:pos x="T2" y="T3"/>
                  </a:cxn>
                  <a:cxn ang="T12">
                    <a:pos x="T4" y="T5"/>
                  </a:cxn>
                  <a:cxn ang="T13">
                    <a:pos x="T6" y="T7"/>
                  </a:cxn>
                  <a:cxn ang="T14">
                    <a:pos x="T8" y="T9"/>
                  </a:cxn>
                </a:cxnLst>
                <a:rect l="T15" t="T16" r="T17" b="T18"/>
                <a:pathLst>
                  <a:path w="64" h="59">
                    <a:moveTo>
                      <a:pt x="0" y="45"/>
                    </a:moveTo>
                    <a:lnTo>
                      <a:pt x="59" y="58"/>
                    </a:lnTo>
                    <a:lnTo>
                      <a:pt x="63" y="11"/>
                    </a:lnTo>
                    <a:lnTo>
                      <a:pt x="3" y="0"/>
                    </a:lnTo>
                    <a:lnTo>
                      <a:pt x="0" y="45"/>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57" name="Freeform 565">
                <a:extLst>
                  <a:ext uri="{FF2B5EF4-FFF2-40B4-BE49-F238E27FC236}">
                    <a16:creationId xmlns:a16="http://schemas.microsoft.com/office/drawing/2014/main" id="{950FDFD9-B202-8347-93B3-02134ADE2FAF}"/>
                  </a:ext>
                </a:extLst>
              </p:cNvPr>
              <p:cNvSpPr>
                <a:spLocks/>
              </p:cNvSpPr>
              <p:nvPr/>
            </p:nvSpPr>
            <p:spPr bwMode="auto">
              <a:xfrm>
                <a:off x="3948" y="3336"/>
                <a:ext cx="64" cy="59"/>
              </a:xfrm>
              <a:custGeom>
                <a:avLst/>
                <a:gdLst>
                  <a:gd name="T0" fmla="*/ 0 w 64"/>
                  <a:gd name="T1" fmla="*/ 45 h 59"/>
                  <a:gd name="T2" fmla="*/ 59 w 64"/>
                  <a:gd name="T3" fmla="*/ 58 h 59"/>
                  <a:gd name="T4" fmla="*/ 63 w 64"/>
                  <a:gd name="T5" fmla="*/ 11 h 59"/>
                  <a:gd name="T6" fmla="*/ 3 w 64"/>
                  <a:gd name="T7" fmla="*/ 0 h 59"/>
                  <a:gd name="T8" fmla="*/ 0 w 64"/>
                  <a:gd name="T9" fmla="*/ 45 h 59"/>
                  <a:gd name="T10" fmla="*/ 0 60000 65536"/>
                  <a:gd name="T11" fmla="*/ 0 60000 65536"/>
                  <a:gd name="T12" fmla="*/ 0 60000 65536"/>
                  <a:gd name="T13" fmla="*/ 0 60000 65536"/>
                  <a:gd name="T14" fmla="*/ 0 60000 65536"/>
                  <a:gd name="T15" fmla="*/ 0 w 64"/>
                  <a:gd name="T16" fmla="*/ 0 h 59"/>
                  <a:gd name="T17" fmla="*/ 64 w 64"/>
                  <a:gd name="T18" fmla="*/ 59 h 59"/>
                </a:gdLst>
                <a:ahLst/>
                <a:cxnLst>
                  <a:cxn ang="T10">
                    <a:pos x="T0" y="T1"/>
                  </a:cxn>
                  <a:cxn ang="T11">
                    <a:pos x="T2" y="T3"/>
                  </a:cxn>
                  <a:cxn ang="T12">
                    <a:pos x="T4" y="T5"/>
                  </a:cxn>
                  <a:cxn ang="T13">
                    <a:pos x="T6" y="T7"/>
                  </a:cxn>
                  <a:cxn ang="T14">
                    <a:pos x="T8" y="T9"/>
                  </a:cxn>
                </a:cxnLst>
                <a:rect l="T15" t="T16" r="T17" b="T18"/>
                <a:pathLst>
                  <a:path w="64" h="59">
                    <a:moveTo>
                      <a:pt x="0" y="45"/>
                    </a:moveTo>
                    <a:lnTo>
                      <a:pt x="59" y="58"/>
                    </a:lnTo>
                    <a:lnTo>
                      <a:pt x="63" y="11"/>
                    </a:lnTo>
                    <a:lnTo>
                      <a:pt x="3" y="0"/>
                    </a:lnTo>
                    <a:lnTo>
                      <a:pt x="0" y="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8" name="Freeform 566">
                <a:extLst>
                  <a:ext uri="{FF2B5EF4-FFF2-40B4-BE49-F238E27FC236}">
                    <a16:creationId xmlns:a16="http://schemas.microsoft.com/office/drawing/2014/main" id="{6D6CA6D9-36FB-6E48-8C4B-3D4F14B43451}"/>
                  </a:ext>
                </a:extLst>
              </p:cNvPr>
              <p:cNvSpPr>
                <a:spLocks/>
              </p:cNvSpPr>
              <p:nvPr/>
            </p:nvSpPr>
            <p:spPr bwMode="auto">
              <a:xfrm>
                <a:off x="3891" y="3356"/>
                <a:ext cx="49" cy="58"/>
              </a:xfrm>
              <a:custGeom>
                <a:avLst/>
                <a:gdLst>
                  <a:gd name="T0" fmla="*/ 0 w 49"/>
                  <a:gd name="T1" fmla="*/ 47 h 58"/>
                  <a:gd name="T2" fmla="*/ 44 w 49"/>
                  <a:gd name="T3" fmla="*/ 57 h 58"/>
                  <a:gd name="T4" fmla="*/ 48 w 49"/>
                  <a:gd name="T5" fmla="*/ 9 h 58"/>
                  <a:gd name="T6" fmla="*/ 1 w 49"/>
                  <a:gd name="T7" fmla="*/ 0 h 58"/>
                  <a:gd name="T8" fmla="*/ 0 w 49"/>
                  <a:gd name="T9" fmla="*/ 47 h 58"/>
                  <a:gd name="T10" fmla="*/ 0 60000 65536"/>
                  <a:gd name="T11" fmla="*/ 0 60000 65536"/>
                  <a:gd name="T12" fmla="*/ 0 60000 65536"/>
                  <a:gd name="T13" fmla="*/ 0 60000 65536"/>
                  <a:gd name="T14" fmla="*/ 0 60000 65536"/>
                  <a:gd name="T15" fmla="*/ 0 w 49"/>
                  <a:gd name="T16" fmla="*/ 0 h 58"/>
                  <a:gd name="T17" fmla="*/ 49 w 49"/>
                  <a:gd name="T18" fmla="*/ 58 h 58"/>
                </a:gdLst>
                <a:ahLst/>
                <a:cxnLst>
                  <a:cxn ang="T10">
                    <a:pos x="T0" y="T1"/>
                  </a:cxn>
                  <a:cxn ang="T11">
                    <a:pos x="T2" y="T3"/>
                  </a:cxn>
                  <a:cxn ang="T12">
                    <a:pos x="T4" y="T5"/>
                  </a:cxn>
                  <a:cxn ang="T13">
                    <a:pos x="T6" y="T7"/>
                  </a:cxn>
                  <a:cxn ang="T14">
                    <a:pos x="T8" y="T9"/>
                  </a:cxn>
                </a:cxnLst>
                <a:rect l="T15" t="T16" r="T17" b="T18"/>
                <a:pathLst>
                  <a:path w="49" h="58">
                    <a:moveTo>
                      <a:pt x="0" y="47"/>
                    </a:moveTo>
                    <a:lnTo>
                      <a:pt x="44" y="57"/>
                    </a:lnTo>
                    <a:lnTo>
                      <a:pt x="48" y="9"/>
                    </a:lnTo>
                    <a:lnTo>
                      <a:pt x="1" y="0"/>
                    </a:lnTo>
                    <a:lnTo>
                      <a:pt x="0" y="47"/>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59" name="Freeform 567">
                <a:extLst>
                  <a:ext uri="{FF2B5EF4-FFF2-40B4-BE49-F238E27FC236}">
                    <a16:creationId xmlns:a16="http://schemas.microsoft.com/office/drawing/2014/main" id="{E1261E4C-4C7A-EF48-8967-7B78CDB40785}"/>
                  </a:ext>
                </a:extLst>
              </p:cNvPr>
              <p:cNvSpPr>
                <a:spLocks/>
              </p:cNvSpPr>
              <p:nvPr/>
            </p:nvSpPr>
            <p:spPr bwMode="auto">
              <a:xfrm>
                <a:off x="3891" y="3356"/>
                <a:ext cx="49" cy="58"/>
              </a:xfrm>
              <a:custGeom>
                <a:avLst/>
                <a:gdLst>
                  <a:gd name="T0" fmla="*/ 0 w 49"/>
                  <a:gd name="T1" fmla="*/ 47 h 58"/>
                  <a:gd name="T2" fmla="*/ 44 w 49"/>
                  <a:gd name="T3" fmla="*/ 57 h 58"/>
                  <a:gd name="T4" fmla="*/ 48 w 49"/>
                  <a:gd name="T5" fmla="*/ 9 h 58"/>
                  <a:gd name="T6" fmla="*/ 1 w 49"/>
                  <a:gd name="T7" fmla="*/ 0 h 58"/>
                  <a:gd name="T8" fmla="*/ 0 w 49"/>
                  <a:gd name="T9" fmla="*/ 47 h 58"/>
                  <a:gd name="T10" fmla="*/ 0 60000 65536"/>
                  <a:gd name="T11" fmla="*/ 0 60000 65536"/>
                  <a:gd name="T12" fmla="*/ 0 60000 65536"/>
                  <a:gd name="T13" fmla="*/ 0 60000 65536"/>
                  <a:gd name="T14" fmla="*/ 0 60000 65536"/>
                  <a:gd name="T15" fmla="*/ 0 w 49"/>
                  <a:gd name="T16" fmla="*/ 0 h 58"/>
                  <a:gd name="T17" fmla="*/ 49 w 49"/>
                  <a:gd name="T18" fmla="*/ 58 h 58"/>
                </a:gdLst>
                <a:ahLst/>
                <a:cxnLst>
                  <a:cxn ang="T10">
                    <a:pos x="T0" y="T1"/>
                  </a:cxn>
                  <a:cxn ang="T11">
                    <a:pos x="T2" y="T3"/>
                  </a:cxn>
                  <a:cxn ang="T12">
                    <a:pos x="T4" y="T5"/>
                  </a:cxn>
                  <a:cxn ang="T13">
                    <a:pos x="T6" y="T7"/>
                  </a:cxn>
                  <a:cxn ang="T14">
                    <a:pos x="T8" y="T9"/>
                  </a:cxn>
                </a:cxnLst>
                <a:rect l="T15" t="T16" r="T17" b="T18"/>
                <a:pathLst>
                  <a:path w="49" h="58">
                    <a:moveTo>
                      <a:pt x="0" y="47"/>
                    </a:moveTo>
                    <a:lnTo>
                      <a:pt x="44" y="57"/>
                    </a:lnTo>
                    <a:lnTo>
                      <a:pt x="48" y="9"/>
                    </a:lnTo>
                    <a:lnTo>
                      <a:pt x="1" y="0"/>
                    </a:lnTo>
                    <a:lnTo>
                      <a:pt x="0" y="4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0" name="Freeform 568">
                <a:extLst>
                  <a:ext uri="{FF2B5EF4-FFF2-40B4-BE49-F238E27FC236}">
                    <a16:creationId xmlns:a16="http://schemas.microsoft.com/office/drawing/2014/main" id="{21C9D232-F592-0E4E-A213-CCE51EE3C29E}"/>
                  </a:ext>
                </a:extLst>
              </p:cNvPr>
              <p:cNvSpPr>
                <a:spLocks/>
              </p:cNvSpPr>
              <p:nvPr/>
            </p:nvSpPr>
            <p:spPr bwMode="auto">
              <a:xfrm>
                <a:off x="3829" y="3378"/>
                <a:ext cx="63" cy="64"/>
              </a:xfrm>
              <a:custGeom>
                <a:avLst/>
                <a:gdLst>
                  <a:gd name="T0" fmla="*/ 0 w 63"/>
                  <a:gd name="T1" fmla="*/ 47 h 64"/>
                  <a:gd name="T2" fmla="*/ 61 w 63"/>
                  <a:gd name="T3" fmla="*/ 63 h 64"/>
                  <a:gd name="T4" fmla="*/ 62 w 63"/>
                  <a:gd name="T5" fmla="*/ 12 h 64"/>
                  <a:gd name="T6" fmla="*/ 1 w 63"/>
                  <a:gd name="T7" fmla="*/ 0 h 64"/>
                  <a:gd name="T8" fmla="*/ 0 w 63"/>
                  <a:gd name="T9" fmla="*/ 47 h 64"/>
                  <a:gd name="T10" fmla="*/ 0 60000 65536"/>
                  <a:gd name="T11" fmla="*/ 0 60000 65536"/>
                  <a:gd name="T12" fmla="*/ 0 60000 65536"/>
                  <a:gd name="T13" fmla="*/ 0 60000 65536"/>
                  <a:gd name="T14" fmla="*/ 0 60000 65536"/>
                  <a:gd name="T15" fmla="*/ 0 w 63"/>
                  <a:gd name="T16" fmla="*/ 0 h 64"/>
                  <a:gd name="T17" fmla="*/ 63 w 63"/>
                  <a:gd name="T18" fmla="*/ 64 h 64"/>
                </a:gdLst>
                <a:ahLst/>
                <a:cxnLst>
                  <a:cxn ang="T10">
                    <a:pos x="T0" y="T1"/>
                  </a:cxn>
                  <a:cxn ang="T11">
                    <a:pos x="T2" y="T3"/>
                  </a:cxn>
                  <a:cxn ang="T12">
                    <a:pos x="T4" y="T5"/>
                  </a:cxn>
                  <a:cxn ang="T13">
                    <a:pos x="T6" y="T7"/>
                  </a:cxn>
                  <a:cxn ang="T14">
                    <a:pos x="T8" y="T9"/>
                  </a:cxn>
                </a:cxnLst>
                <a:rect l="T15" t="T16" r="T17" b="T18"/>
                <a:pathLst>
                  <a:path w="63" h="64">
                    <a:moveTo>
                      <a:pt x="0" y="47"/>
                    </a:moveTo>
                    <a:lnTo>
                      <a:pt x="61" y="63"/>
                    </a:lnTo>
                    <a:lnTo>
                      <a:pt x="62" y="12"/>
                    </a:lnTo>
                    <a:lnTo>
                      <a:pt x="1" y="0"/>
                    </a:lnTo>
                    <a:lnTo>
                      <a:pt x="0" y="47"/>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61" name="Freeform 569">
                <a:extLst>
                  <a:ext uri="{FF2B5EF4-FFF2-40B4-BE49-F238E27FC236}">
                    <a16:creationId xmlns:a16="http://schemas.microsoft.com/office/drawing/2014/main" id="{89E18C62-1863-9347-946F-193B8C6F33AA}"/>
                  </a:ext>
                </a:extLst>
              </p:cNvPr>
              <p:cNvSpPr>
                <a:spLocks/>
              </p:cNvSpPr>
              <p:nvPr/>
            </p:nvSpPr>
            <p:spPr bwMode="auto">
              <a:xfrm>
                <a:off x="3829" y="3378"/>
                <a:ext cx="63" cy="64"/>
              </a:xfrm>
              <a:custGeom>
                <a:avLst/>
                <a:gdLst>
                  <a:gd name="T0" fmla="*/ 0 w 63"/>
                  <a:gd name="T1" fmla="*/ 47 h 64"/>
                  <a:gd name="T2" fmla="*/ 61 w 63"/>
                  <a:gd name="T3" fmla="*/ 63 h 64"/>
                  <a:gd name="T4" fmla="*/ 62 w 63"/>
                  <a:gd name="T5" fmla="*/ 12 h 64"/>
                  <a:gd name="T6" fmla="*/ 1 w 63"/>
                  <a:gd name="T7" fmla="*/ 0 h 64"/>
                  <a:gd name="T8" fmla="*/ 0 w 63"/>
                  <a:gd name="T9" fmla="*/ 47 h 64"/>
                  <a:gd name="T10" fmla="*/ 0 60000 65536"/>
                  <a:gd name="T11" fmla="*/ 0 60000 65536"/>
                  <a:gd name="T12" fmla="*/ 0 60000 65536"/>
                  <a:gd name="T13" fmla="*/ 0 60000 65536"/>
                  <a:gd name="T14" fmla="*/ 0 60000 65536"/>
                  <a:gd name="T15" fmla="*/ 0 w 63"/>
                  <a:gd name="T16" fmla="*/ 0 h 64"/>
                  <a:gd name="T17" fmla="*/ 63 w 63"/>
                  <a:gd name="T18" fmla="*/ 64 h 64"/>
                </a:gdLst>
                <a:ahLst/>
                <a:cxnLst>
                  <a:cxn ang="T10">
                    <a:pos x="T0" y="T1"/>
                  </a:cxn>
                  <a:cxn ang="T11">
                    <a:pos x="T2" y="T3"/>
                  </a:cxn>
                  <a:cxn ang="T12">
                    <a:pos x="T4" y="T5"/>
                  </a:cxn>
                  <a:cxn ang="T13">
                    <a:pos x="T6" y="T7"/>
                  </a:cxn>
                  <a:cxn ang="T14">
                    <a:pos x="T8" y="T9"/>
                  </a:cxn>
                </a:cxnLst>
                <a:rect l="T15" t="T16" r="T17" b="T18"/>
                <a:pathLst>
                  <a:path w="63" h="64">
                    <a:moveTo>
                      <a:pt x="0" y="47"/>
                    </a:moveTo>
                    <a:lnTo>
                      <a:pt x="61" y="63"/>
                    </a:lnTo>
                    <a:lnTo>
                      <a:pt x="62" y="12"/>
                    </a:lnTo>
                    <a:lnTo>
                      <a:pt x="1" y="0"/>
                    </a:lnTo>
                    <a:lnTo>
                      <a:pt x="0" y="4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2" name="Freeform 570">
                <a:extLst>
                  <a:ext uri="{FF2B5EF4-FFF2-40B4-BE49-F238E27FC236}">
                    <a16:creationId xmlns:a16="http://schemas.microsoft.com/office/drawing/2014/main" id="{0481C07B-85ED-EE41-B7F4-0E97555AAB12}"/>
                  </a:ext>
                </a:extLst>
              </p:cNvPr>
              <p:cNvSpPr>
                <a:spLocks/>
              </p:cNvSpPr>
              <p:nvPr/>
            </p:nvSpPr>
            <p:spPr bwMode="auto">
              <a:xfrm>
                <a:off x="3761" y="3401"/>
                <a:ext cx="51" cy="61"/>
              </a:xfrm>
              <a:custGeom>
                <a:avLst/>
                <a:gdLst>
                  <a:gd name="T0" fmla="*/ 0 w 51"/>
                  <a:gd name="T1" fmla="*/ 48 h 61"/>
                  <a:gd name="T2" fmla="*/ 47 w 51"/>
                  <a:gd name="T3" fmla="*/ 60 h 61"/>
                  <a:gd name="T4" fmla="*/ 50 w 51"/>
                  <a:gd name="T5" fmla="*/ 9 h 61"/>
                  <a:gd name="T6" fmla="*/ 2 w 51"/>
                  <a:gd name="T7" fmla="*/ 0 h 61"/>
                  <a:gd name="T8" fmla="*/ 0 w 51"/>
                  <a:gd name="T9" fmla="*/ 48 h 61"/>
                  <a:gd name="T10" fmla="*/ 0 60000 65536"/>
                  <a:gd name="T11" fmla="*/ 0 60000 65536"/>
                  <a:gd name="T12" fmla="*/ 0 60000 65536"/>
                  <a:gd name="T13" fmla="*/ 0 60000 65536"/>
                  <a:gd name="T14" fmla="*/ 0 60000 65536"/>
                  <a:gd name="T15" fmla="*/ 0 w 51"/>
                  <a:gd name="T16" fmla="*/ 0 h 61"/>
                  <a:gd name="T17" fmla="*/ 51 w 51"/>
                  <a:gd name="T18" fmla="*/ 61 h 61"/>
                </a:gdLst>
                <a:ahLst/>
                <a:cxnLst>
                  <a:cxn ang="T10">
                    <a:pos x="T0" y="T1"/>
                  </a:cxn>
                  <a:cxn ang="T11">
                    <a:pos x="T2" y="T3"/>
                  </a:cxn>
                  <a:cxn ang="T12">
                    <a:pos x="T4" y="T5"/>
                  </a:cxn>
                  <a:cxn ang="T13">
                    <a:pos x="T6" y="T7"/>
                  </a:cxn>
                  <a:cxn ang="T14">
                    <a:pos x="T8" y="T9"/>
                  </a:cxn>
                </a:cxnLst>
                <a:rect l="T15" t="T16" r="T17" b="T18"/>
                <a:pathLst>
                  <a:path w="51" h="61">
                    <a:moveTo>
                      <a:pt x="0" y="48"/>
                    </a:moveTo>
                    <a:lnTo>
                      <a:pt x="47" y="60"/>
                    </a:lnTo>
                    <a:lnTo>
                      <a:pt x="50" y="9"/>
                    </a:lnTo>
                    <a:lnTo>
                      <a:pt x="2" y="0"/>
                    </a:lnTo>
                    <a:lnTo>
                      <a:pt x="0" y="48"/>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63" name="Freeform 571">
                <a:extLst>
                  <a:ext uri="{FF2B5EF4-FFF2-40B4-BE49-F238E27FC236}">
                    <a16:creationId xmlns:a16="http://schemas.microsoft.com/office/drawing/2014/main" id="{7FF48C63-D008-7841-87FF-C22490CA3053}"/>
                  </a:ext>
                </a:extLst>
              </p:cNvPr>
              <p:cNvSpPr>
                <a:spLocks/>
              </p:cNvSpPr>
              <p:nvPr/>
            </p:nvSpPr>
            <p:spPr bwMode="auto">
              <a:xfrm>
                <a:off x="3761" y="3401"/>
                <a:ext cx="51" cy="61"/>
              </a:xfrm>
              <a:custGeom>
                <a:avLst/>
                <a:gdLst>
                  <a:gd name="T0" fmla="*/ 0 w 51"/>
                  <a:gd name="T1" fmla="*/ 48 h 61"/>
                  <a:gd name="T2" fmla="*/ 47 w 51"/>
                  <a:gd name="T3" fmla="*/ 60 h 61"/>
                  <a:gd name="T4" fmla="*/ 50 w 51"/>
                  <a:gd name="T5" fmla="*/ 9 h 61"/>
                  <a:gd name="T6" fmla="*/ 2 w 51"/>
                  <a:gd name="T7" fmla="*/ 0 h 61"/>
                  <a:gd name="T8" fmla="*/ 0 w 51"/>
                  <a:gd name="T9" fmla="*/ 48 h 61"/>
                  <a:gd name="T10" fmla="*/ 0 60000 65536"/>
                  <a:gd name="T11" fmla="*/ 0 60000 65536"/>
                  <a:gd name="T12" fmla="*/ 0 60000 65536"/>
                  <a:gd name="T13" fmla="*/ 0 60000 65536"/>
                  <a:gd name="T14" fmla="*/ 0 60000 65536"/>
                  <a:gd name="T15" fmla="*/ 0 w 51"/>
                  <a:gd name="T16" fmla="*/ 0 h 61"/>
                  <a:gd name="T17" fmla="*/ 51 w 51"/>
                  <a:gd name="T18" fmla="*/ 61 h 61"/>
                </a:gdLst>
                <a:ahLst/>
                <a:cxnLst>
                  <a:cxn ang="T10">
                    <a:pos x="T0" y="T1"/>
                  </a:cxn>
                  <a:cxn ang="T11">
                    <a:pos x="T2" y="T3"/>
                  </a:cxn>
                  <a:cxn ang="T12">
                    <a:pos x="T4" y="T5"/>
                  </a:cxn>
                  <a:cxn ang="T13">
                    <a:pos x="T6" y="T7"/>
                  </a:cxn>
                  <a:cxn ang="T14">
                    <a:pos x="T8" y="T9"/>
                  </a:cxn>
                </a:cxnLst>
                <a:rect l="T15" t="T16" r="T17" b="T18"/>
                <a:pathLst>
                  <a:path w="51" h="61">
                    <a:moveTo>
                      <a:pt x="0" y="48"/>
                    </a:moveTo>
                    <a:lnTo>
                      <a:pt x="47" y="60"/>
                    </a:lnTo>
                    <a:lnTo>
                      <a:pt x="50" y="9"/>
                    </a:lnTo>
                    <a:lnTo>
                      <a:pt x="2" y="0"/>
                    </a:lnTo>
                    <a:lnTo>
                      <a:pt x="0"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4" name="Freeform 572">
                <a:extLst>
                  <a:ext uri="{FF2B5EF4-FFF2-40B4-BE49-F238E27FC236}">
                    <a16:creationId xmlns:a16="http://schemas.microsoft.com/office/drawing/2014/main" id="{64F66280-883F-B64F-9AD2-10489595DFB6}"/>
                  </a:ext>
                </a:extLst>
              </p:cNvPr>
              <p:cNvSpPr>
                <a:spLocks/>
              </p:cNvSpPr>
              <p:nvPr/>
            </p:nvSpPr>
            <p:spPr bwMode="auto">
              <a:xfrm>
                <a:off x="3691" y="3425"/>
                <a:ext cx="33" cy="61"/>
              </a:xfrm>
              <a:custGeom>
                <a:avLst/>
                <a:gdLst>
                  <a:gd name="T0" fmla="*/ 0 w 33"/>
                  <a:gd name="T1" fmla="*/ 52 h 61"/>
                  <a:gd name="T2" fmla="*/ 31 w 33"/>
                  <a:gd name="T3" fmla="*/ 60 h 61"/>
                  <a:gd name="T4" fmla="*/ 32 w 33"/>
                  <a:gd name="T5" fmla="*/ 7 h 61"/>
                  <a:gd name="T6" fmla="*/ 0 w 33"/>
                  <a:gd name="T7" fmla="*/ 0 h 61"/>
                  <a:gd name="T8" fmla="*/ 0 w 33"/>
                  <a:gd name="T9" fmla="*/ 52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52"/>
                    </a:moveTo>
                    <a:lnTo>
                      <a:pt x="31" y="60"/>
                    </a:lnTo>
                    <a:lnTo>
                      <a:pt x="32" y="7"/>
                    </a:lnTo>
                    <a:lnTo>
                      <a:pt x="0" y="0"/>
                    </a:lnTo>
                    <a:lnTo>
                      <a:pt x="0" y="52"/>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65" name="Freeform 573">
                <a:extLst>
                  <a:ext uri="{FF2B5EF4-FFF2-40B4-BE49-F238E27FC236}">
                    <a16:creationId xmlns:a16="http://schemas.microsoft.com/office/drawing/2014/main" id="{81E81D89-EED9-9743-A712-33F3E1F0939E}"/>
                  </a:ext>
                </a:extLst>
              </p:cNvPr>
              <p:cNvSpPr>
                <a:spLocks/>
              </p:cNvSpPr>
              <p:nvPr/>
            </p:nvSpPr>
            <p:spPr bwMode="auto">
              <a:xfrm>
                <a:off x="3691" y="3425"/>
                <a:ext cx="33" cy="61"/>
              </a:xfrm>
              <a:custGeom>
                <a:avLst/>
                <a:gdLst>
                  <a:gd name="T0" fmla="*/ 0 w 33"/>
                  <a:gd name="T1" fmla="*/ 52 h 61"/>
                  <a:gd name="T2" fmla="*/ 31 w 33"/>
                  <a:gd name="T3" fmla="*/ 60 h 61"/>
                  <a:gd name="T4" fmla="*/ 32 w 33"/>
                  <a:gd name="T5" fmla="*/ 7 h 61"/>
                  <a:gd name="T6" fmla="*/ 0 w 33"/>
                  <a:gd name="T7" fmla="*/ 0 h 61"/>
                  <a:gd name="T8" fmla="*/ 0 w 33"/>
                  <a:gd name="T9" fmla="*/ 52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52"/>
                    </a:moveTo>
                    <a:lnTo>
                      <a:pt x="31" y="60"/>
                    </a:lnTo>
                    <a:lnTo>
                      <a:pt x="32" y="7"/>
                    </a:lnTo>
                    <a:lnTo>
                      <a:pt x="0" y="0"/>
                    </a:lnTo>
                    <a:lnTo>
                      <a:pt x="0" y="5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6" name="Freeform 574">
                <a:extLst>
                  <a:ext uri="{FF2B5EF4-FFF2-40B4-BE49-F238E27FC236}">
                    <a16:creationId xmlns:a16="http://schemas.microsoft.com/office/drawing/2014/main" id="{91D7B405-AD27-A84A-9F72-B7BB4C10CB4B}"/>
                  </a:ext>
                </a:extLst>
              </p:cNvPr>
              <p:cNvSpPr>
                <a:spLocks/>
              </p:cNvSpPr>
              <p:nvPr/>
            </p:nvSpPr>
            <p:spPr bwMode="auto">
              <a:xfrm>
                <a:off x="3951" y="3326"/>
                <a:ext cx="89" cy="22"/>
              </a:xfrm>
              <a:custGeom>
                <a:avLst/>
                <a:gdLst>
                  <a:gd name="T0" fmla="*/ 0 w 89"/>
                  <a:gd name="T1" fmla="*/ 9 h 22"/>
                  <a:gd name="T2" fmla="*/ 60 w 89"/>
                  <a:gd name="T3" fmla="*/ 21 h 22"/>
                  <a:gd name="T4" fmla="*/ 88 w 89"/>
                  <a:gd name="T5" fmla="*/ 11 h 22"/>
                  <a:gd name="T6" fmla="*/ 28 w 89"/>
                  <a:gd name="T7" fmla="*/ 0 h 22"/>
                  <a:gd name="T8" fmla="*/ 0 w 89"/>
                  <a:gd name="T9" fmla="*/ 9 h 22"/>
                  <a:gd name="T10" fmla="*/ 0 60000 65536"/>
                  <a:gd name="T11" fmla="*/ 0 60000 65536"/>
                  <a:gd name="T12" fmla="*/ 0 60000 65536"/>
                  <a:gd name="T13" fmla="*/ 0 60000 65536"/>
                  <a:gd name="T14" fmla="*/ 0 60000 65536"/>
                  <a:gd name="T15" fmla="*/ 0 w 89"/>
                  <a:gd name="T16" fmla="*/ 0 h 22"/>
                  <a:gd name="T17" fmla="*/ 89 w 89"/>
                  <a:gd name="T18" fmla="*/ 22 h 22"/>
                </a:gdLst>
                <a:ahLst/>
                <a:cxnLst>
                  <a:cxn ang="T10">
                    <a:pos x="T0" y="T1"/>
                  </a:cxn>
                  <a:cxn ang="T11">
                    <a:pos x="T2" y="T3"/>
                  </a:cxn>
                  <a:cxn ang="T12">
                    <a:pos x="T4" y="T5"/>
                  </a:cxn>
                  <a:cxn ang="T13">
                    <a:pos x="T6" y="T7"/>
                  </a:cxn>
                  <a:cxn ang="T14">
                    <a:pos x="T8" y="T9"/>
                  </a:cxn>
                </a:cxnLst>
                <a:rect l="T15" t="T16" r="T17" b="T18"/>
                <a:pathLst>
                  <a:path w="89" h="22">
                    <a:moveTo>
                      <a:pt x="0" y="9"/>
                    </a:moveTo>
                    <a:lnTo>
                      <a:pt x="60" y="21"/>
                    </a:lnTo>
                    <a:lnTo>
                      <a:pt x="88" y="11"/>
                    </a:lnTo>
                    <a:lnTo>
                      <a:pt x="28" y="0"/>
                    </a:lnTo>
                    <a:lnTo>
                      <a:pt x="0" y="9"/>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67" name="Freeform 575">
                <a:extLst>
                  <a:ext uri="{FF2B5EF4-FFF2-40B4-BE49-F238E27FC236}">
                    <a16:creationId xmlns:a16="http://schemas.microsoft.com/office/drawing/2014/main" id="{73BB685C-61F8-8D44-8ACF-287E5D561D21}"/>
                  </a:ext>
                </a:extLst>
              </p:cNvPr>
              <p:cNvSpPr>
                <a:spLocks/>
              </p:cNvSpPr>
              <p:nvPr/>
            </p:nvSpPr>
            <p:spPr bwMode="auto">
              <a:xfrm>
                <a:off x="3951" y="3326"/>
                <a:ext cx="89" cy="22"/>
              </a:xfrm>
              <a:custGeom>
                <a:avLst/>
                <a:gdLst>
                  <a:gd name="T0" fmla="*/ 0 w 89"/>
                  <a:gd name="T1" fmla="*/ 9 h 22"/>
                  <a:gd name="T2" fmla="*/ 60 w 89"/>
                  <a:gd name="T3" fmla="*/ 21 h 22"/>
                  <a:gd name="T4" fmla="*/ 88 w 89"/>
                  <a:gd name="T5" fmla="*/ 11 h 22"/>
                  <a:gd name="T6" fmla="*/ 28 w 89"/>
                  <a:gd name="T7" fmla="*/ 0 h 22"/>
                  <a:gd name="T8" fmla="*/ 0 w 89"/>
                  <a:gd name="T9" fmla="*/ 9 h 22"/>
                  <a:gd name="T10" fmla="*/ 0 60000 65536"/>
                  <a:gd name="T11" fmla="*/ 0 60000 65536"/>
                  <a:gd name="T12" fmla="*/ 0 60000 65536"/>
                  <a:gd name="T13" fmla="*/ 0 60000 65536"/>
                  <a:gd name="T14" fmla="*/ 0 60000 65536"/>
                  <a:gd name="T15" fmla="*/ 0 w 89"/>
                  <a:gd name="T16" fmla="*/ 0 h 22"/>
                  <a:gd name="T17" fmla="*/ 89 w 89"/>
                  <a:gd name="T18" fmla="*/ 22 h 22"/>
                </a:gdLst>
                <a:ahLst/>
                <a:cxnLst>
                  <a:cxn ang="T10">
                    <a:pos x="T0" y="T1"/>
                  </a:cxn>
                  <a:cxn ang="T11">
                    <a:pos x="T2" y="T3"/>
                  </a:cxn>
                  <a:cxn ang="T12">
                    <a:pos x="T4" y="T5"/>
                  </a:cxn>
                  <a:cxn ang="T13">
                    <a:pos x="T6" y="T7"/>
                  </a:cxn>
                  <a:cxn ang="T14">
                    <a:pos x="T8" y="T9"/>
                  </a:cxn>
                </a:cxnLst>
                <a:rect l="T15" t="T16" r="T17" b="T18"/>
                <a:pathLst>
                  <a:path w="89" h="22">
                    <a:moveTo>
                      <a:pt x="0" y="9"/>
                    </a:moveTo>
                    <a:lnTo>
                      <a:pt x="60" y="21"/>
                    </a:lnTo>
                    <a:lnTo>
                      <a:pt x="88" y="11"/>
                    </a:lnTo>
                    <a:lnTo>
                      <a:pt x="28" y="0"/>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8" name="Freeform 576">
                <a:extLst>
                  <a:ext uri="{FF2B5EF4-FFF2-40B4-BE49-F238E27FC236}">
                    <a16:creationId xmlns:a16="http://schemas.microsoft.com/office/drawing/2014/main" id="{51333912-BB1C-C346-9DEC-48F9EDEA927B}"/>
                  </a:ext>
                </a:extLst>
              </p:cNvPr>
              <p:cNvSpPr>
                <a:spLocks/>
              </p:cNvSpPr>
              <p:nvPr/>
            </p:nvSpPr>
            <p:spPr bwMode="auto">
              <a:xfrm>
                <a:off x="3892" y="3346"/>
                <a:ext cx="76" cy="20"/>
              </a:xfrm>
              <a:custGeom>
                <a:avLst/>
                <a:gdLst>
                  <a:gd name="T0" fmla="*/ 0 w 76"/>
                  <a:gd name="T1" fmla="*/ 9 h 20"/>
                  <a:gd name="T2" fmla="*/ 47 w 76"/>
                  <a:gd name="T3" fmla="*/ 19 h 20"/>
                  <a:gd name="T4" fmla="*/ 75 w 76"/>
                  <a:gd name="T5" fmla="*/ 9 h 20"/>
                  <a:gd name="T6" fmla="*/ 29 w 76"/>
                  <a:gd name="T7" fmla="*/ 0 h 20"/>
                  <a:gd name="T8" fmla="*/ 0 w 76"/>
                  <a:gd name="T9" fmla="*/ 9 h 20"/>
                  <a:gd name="T10" fmla="*/ 0 60000 65536"/>
                  <a:gd name="T11" fmla="*/ 0 60000 65536"/>
                  <a:gd name="T12" fmla="*/ 0 60000 65536"/>
                  <a:gd name="T13" fmla="*/ 0 60000 65536"/>
                  <a:gd name="T14" fmla="*/ 0 60000 65536"/>
                  <a:gd name="T15" fmla="*/ 0 w 76"/>
                  <a:gd name="T16" fmla="*/ 0 h 20"/>
                  <a:gd name="T17" fmla="*/ 76 w 76"/>
                  <a:gd name="T18" fmla="*/ 20 h 20"/>
                </a:gdLst>
                <a:ahLst/>
                <a:cxnLst>
                  <a:cxn ang="T10">
                    <a:pos x="T0" y="T1"/>
                  </a:cxn>
                  <a:cxn ang="T11">
                    <a:pos x="T2" y="T3"/>
                  </a:cxn>
                  <a:cxn ang="T12">
                    <a:pos x="T4" y="T5"/>
                  </a:cxn>
                  <a:cxn ang="T13">
                    <a:pos x="T6" y="T7"/>
                  </a:cxn>
                  <a:cxn ang="T14">
                    <a:pos x="T8" y="T9"/>
                  </a:cxn>
                </a:cxnLst>
                <a:rect l="T15" t="T16" r="T17" b="T18"/>
                <a:pathLst>
                  <a:path w="76" h="20">
                    <a:moveTo>
                      <a:pt x="0" y="9"/>
                    </a:moveTo>
                    <a:lnTo>
                      <a:pt x="47" y="19"/>
                    </a:lnTo>
                    <a:lnTo>
                      <a:pt x="75" y="9"/>
                    </a:lnTo>
                    <a:lnTo>
                      <a:pt x="29" y="0"/>
                    </a:lnTo>
                    <a:lnTo>
                      <a:pt x="0" y="9"/>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69" name="Freeform 577">
                <a:extLst>
                  <a:ext uri="{FF2B5EF4-FFF2-40B4-BE49-F238E27FC236}">
                    <a16:creationId xmlns:a16="http://schemas.microsoft.com/office/drawing/2014/main" id="{DE2B0829-4374-1341-B6CA-9BB1FDA4C6D7}"/>
                  </a:ext>
                </a:extLst>
              </p:cNvPr>
              <p:cNvSpPr>
                <a:spLocks/>
              </p:cNvSpPr>
              <p:nvPr/>
            </p:nvSpPr>
            <p:spPr bwMode="auto">
              <a:xfrm>
                <a:off x="3892" y="3346"/>
                <a:ext cx="76" cy="20"/>
              </a:xfrm>
              <a:custGeom>
                <a:avLst/>
                <a:gdLst>
                  <a:gd name="T0" fmla="*/ 0 w 76"/>
                  <a:gd name="T1" fmla="*/ 9 h 20"/>
                  <a:gd name="T2" fmla="*/ 47 w 76"/>
                  <a:gd name="T3" fmla="*/ 19 h 20"/>
                  <a:gd name="T4" fmla="*/ 75 w 76"/>
                  <a:gd name="T5" fmla="*/ 9 h 20"/>
                  <a:gd name="T6" fmla="*/ 29 w 76"/>
                  <a:gd name="T7" fmla="*/ 0 h 20"/>
                  <a:gd name="T8" fmla="*/ 0 w 76"/>
                  <a:gd name="T9" fmla="*/ 9 h 20"/>
                  <a:gd name="T10" fmla="*/ 0 60000 65536"/>
                  <a:gd name="T11" fmla="*/ 0 60000 65536"/>
                  <a:gd name="T12" fmla="*/ 0 60000 65536"/>
                  <a:gd name="T13" fmla="*/ 0 60000 65536"/>
                  <a:gd name="T14" fmla="*/ 0 60000 65536"/>
                  <a:gd name="T15" fmla="*/ 0 w 76"/>
                  <a:gd name="T16" fmla="*/ 0 h 20"/>
                  <a:gd name="T17" fmla="*/ 76 w 76"/>
                  <a:gd name="T18" fmla="*/ 20 h 20"/>
                </a:gdLst>
                <a:ahLst/>
                <a:cxnLst>
                  <a:cxn ang="T10">
                    <a:pos x="T0" y="T1"/>
                  </a:cxn>
                  <a:cxn ang="T11">
                    <a:pos x="T2" y="T3"/>
                  </a:cxn>
                  <a:cxn ang="T12">
                    <a:pos x="T4" y="T5"/>
                  </a:cxn>
                  <a:cxn ang="T13">
                    <a:pos x="T6" y="T7"/>
                  </a:cxn>
                  <a:cxn ang="T14">
                    <a:pos x="T8" y="T9"/>
                  </a:cxn>
                </a:cxnLst>
                <a:rect l="T15" t="T16" r="T17" b="T18"/>
                <a:pathLst>
                  <a:path w="76" h="20">
                    <a:moveTo>
                      <a:pt x="0" y="9"/>
                    </a:moveTo>
                    <a:lnTo>
                      <a:pt x="47" y="19"/>
                    </a:lnTo>
                    <a:lnTo>
                      <a:pt x="75" y="9"/>
                    </a:lnTo>
                    <a:lnTo>
                      <a:pt x="29" y="0"/>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0" name="Freeform 578">
                <a:extLst>
                  <a:ext uri="{FF2B5EF4-FFF2-40B4-BE49-F238E27FC236}">
                    <a16:creationId xmlns:a16="http://schemas.microsoft.com/office/drawing/2014/main" id="{8C48A9D7-CB96-D043-AA20-173D4174ABF0}"/>
                  </a:ext>
                </a:extLst>
              </p:cNvPr>
              <p:cNvSpPr>
                <a:spLocks/>
              </p:cNvSpPr>
              <p:nvPr/>
            </p:nvSpPr>
            <p:spPr bwMode="auto">
              <a:xfrm>
                <a:off x="3831" y="3367"/>
                <a:ext cx="93" cy="25"/>
              </a:xfrm>
              <a:custGeom>
                <a:avLst/>
                <a:gdLst>
                  <a:gd name="T0" fmla="*/ 0 w 93"/>
                  <a:gd name="T1" fmla="*/ 11 h 25"/>
                  <a:gd name="T2" fmla="*/ 60 w 93"/>
                  <a:gd name="T3" fmla="*/ 24 h 25"/>
                  <a:gd name="T4" fmla="*/ 92 w 93"/>
                  <a:gd name="T5" fmla="*/ 13 h 25"/>
                  <a:gd name="T6" fmla="*/ 30 w 93"/>
                  <a:gd name="T7" fmla="*/ 0 h 25"/>
                  <a:gd name="T8" fmla="*/ 0 w 93"/>
                  <a:gd name="T9" fmla="*/ 11 h 25"/>
                  <a:gd name="T10" fmla="*/ 0 60000 65536"/>
                  <a:gd name="T11" fmla="*/ 0 60000 65536"/>
                  <a:gd name="T12" fmla="*/ 0 60000 65536"/>
                  <a:gd name="T13" fmla="*/ 0 60000 65536"/>
                  <a:gd name="T14" fmla="*/ 0 60000 65536"/>
                  <a:gd name="T15" fmla="*/ 0 w 93"/>
                  <a:gd name="T16" fmla="*/ 0 h 25"/>
                  <a:gd name="T17" fmla="*/ 93 w 93"/>
                  <a:gd name="T18" fmla="*/ 25 h 25"/>
                </a:gdLst>
                <a:ahLst/>
                <a:cxnLst>
                  <a:cxn ang="T10">
                    <a:pos x="T0" y="T1"/>
                  </a:cxn>
                  <a:cxn ang="T11">
                    <a:pos x="T2" y="T3"/>
                  </a:cxn>
                  <a:cxn ang="T12">
                    <a:pos x="T4" y="T5"/>
                  </a:cxn>
                  <a:cxn ang="T13">
                    <a:pos x="T6" y="T7"/>
                  </a:cxn>
                  <a:cxn ang="T14">
                    <a:pos x="T8" y="T9"/>
                  </a:cxn>
                </a:cxnLst>
                <a:rect l="T15" t="T16" r="T17" b="T18"/>
                <a:pathLst>
                  <a:path w="93" h="25">
                    <a:moveTo>
                      <a:pt x="0" y="11"/>
                    </a:moveTo>
                    <a:lnTo>
                      <a:pt x="60" y="24"/>
                    </a:lnTo>
                    <a:lnTo>
                      <a:pt x="92" y="13"/>
                    </a:lnTo>
                    <a:lnTo>
                      <a:pt x="30" y="0"/>
                    </a:lnTo>
                    <a:lnTo>
                      <a:pt x="0" y="11"/>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71" name="Freeform 579">
                <a:extLst>
                  <a:ext uri="{FF2B5EF4-FFF2-40B4-BE49-F238E27FC236}">
                    <a16:creationId xmlns:a16="http://schemas.microsoft.com/office/drawing/2014/main" id="{83615EA6-3976-D647-8078-D8DBB78EEA59}"/>
                  </a:ext>
                </a:extLst>
              </p:cNvPr>
              <p:cNvSpPr>
                <a:spLocks/>
              </p:cNvSpPr>
              <p:nvPr/>
            </p:nvSpPr>
            <p:spPr bwMode="auto">
              <a:xfrm>
                <a:off x="3831" y="3367"/>
                <a:ext cx="93" cy="25"/>
              </a:xfrm>
              <a:custGeom>
                <a:avLst/>
                <a:gdLst>
                  <a:gd name="T0" fmla="*/ 0 w 93"/>
                  <a:gd name="T1" fmla="*/ 11 h 25"/>
                  <a:gd name="T2" fmla="*/ 60 w 93"/>
                  <a:gd name="T3" fmla="*/ 24 h 25"/>
                  <a:gd name="T4" fmla="*/ 92 w 93"/>
                  <a:gd name="T5" fmla="*/ 13 h 25"/>
                  <a:gd name="T6" fmla="*/ 30 w 93"/>
                  <a:gd name="T7" fmla="*/ 0 h 25"/>
                  <a:gd name="T8" fmla="*/ 0 w 93"/>
                  <a:gd name="T9" fmla="*/ 11 h 25"/>
                  <a:gd name="T10" fmla="*/ 0 60000 65536"/>
                  <a:gd name="T11" fmla="*/ 0 60000 65536"/>
                  <a:gd name="T12" fmla="*/ 0 60000 65536"/>
                  <a:gd name="T13" fmla="*/ 0 60000 65536"/>
                  <a:gd name="T14" fmla="*/ 0 60000 65536"/>
                  <a:gd name="T15" fmla="*/ 0 w 93"/>
                  <a:gd name="T16" fmla="*/ 0 h 25"/>
                  <a:gd name="T17" fmla="*/ 93 w 93"/>
                  <a:gd name="T18" fmla="*/ 25 h 25"/>
                </a:gdLst>
                <a:ahLst/>
                <a:cxnLst>
                  <a:cxn ang="T10">
                    <a:pos x="T0" y="T1"/>
                  </a:cxn>
                  <a:cxn ang="T11">
                    <a:pos x="T2" y="T3"/>
                  </a:cxn>
                  <a:cxn ang="T12">
                    <a:pos x="T4" y="T5"/>
                  </a:cxn>
                  <a:cxn ang="T13">
                    <a:pos x="T6" y="T7"/>
                  </a:cxn>
                  <a:cxn ang="T14">
                    <a:pos x="T8" y="T9"/>
                  </a:cxn>
                </a:cxnLst>
                <a:rect l="T15" t="T16" r="T17" b="T18"/>
                <a:pathLst>
                  <a:path w="93" h="25">
                    <a:moveTo>
                      <a:pt x="0" y="11"/>
                    </a:moveTo>
                    <a:lnTo>
                      <a:pt x="60" y="24"/>
                    </a:lnTo>
                    <a:lnTo>
                      <a:pt x="92" y="13"/>
                    </a:lnTo>
                    <a:lnTo>
                      <a:pt x="30" y="0"/>
                    </a:lnTo>
                    <a:lnTo>
                      <a:pt x="0"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2" name="Freeform 580">
                <a:extLst>
                  <a:ext uri="{FF2B5EF4-FFF2-40B4-BE49-F238E27FC236}">
                    <a16:creationId xmlns:a16="http://schemas.microsoft.com/office/drawing/2014/main" id="{F6AF2311-0A0C-364C-9FD6-22C3B849AA55}"/>
                  </a:ext>
                </a:extLst>
              </p:cNvPr>
              <p:cNvSpPr>
                <a:spLocks/>
              </p:cNvSpPr>
              <p:nvPr/>
            </p:nvSpPr>
            <p:spPr bwMode="auto">
              <a:xfrm>
                <a:off x="3763" y="3389"/>
                <a:ext cx="81" cy="23"/>
              </a:xfrm>
              <a:custGeom>
                <a:avLst/>
                <a:gdLst>
                  <a:gd name="T0" fmla="*/ 0 w 81"/>
                  <a:gd name="T1" fmla="*/ 12 h 23"/>
                  <a:gd name="T2" fmla="*/ 47 w 81"/>
                  <a:gd name="T3" fmla="*/ 22 h 23"/>
                  <a:gd name="T4" fmla="*/ 80 w 81"/>
                  <a:gd name="T5" fmla="*/ 10 h 23"/>
                  <a:gd name="T6" fmla="*/ 33 w 81"/>
                  <a:gd name="T7" fmla="*/ 0 h 23"/>
                  <a:gd name="T8" fmla="*/ 0 w 81"/>
                  <a:gd name="T9" fmla="*/ 12 h 23"/>
                  <a:gd name="T10" fmla="*/ 0 60000 65536"/>
                  <a:gd name="T11" fmla="*/ 0 60000 65536"/>
                  <a:gd name="T12" fmla="*/ 0 60000 65536"/>
                  <a:gd name="T13" fmla="*/ 0 60000 65536"/>
                  <a:gd name="T14" fmla="*/ 0 60000 65536"/>
                  <a:gd name="T15" fmla="*/ 0 w 81"/>
                  <a:gd name="T16" fmla="*/ 0 h 23"/>
                  <a:gd name="T17" fmla="*/ 81 w 81"/>
                  <a:gd name="T18" fmla="*/ 23 h 23"/>
                </a:gdLst>
                <a:ahLst/>
                <a:cxnLst>
                  <a:cxn ang="T10">
                    <a:pos x="T0" y="T1"/>
                  </a:cxn>
                  <a:cxn ang="T11">
                    <a:pos x="T2" y="T3"/>
                  </a:cxn>
                  <a:cxn ang="T12">
                    <a:pos x="T4" y="T5"/>
                  </a:cxn>
                  <a:cxn ang="T13">
                    <a:pos x="T6" y="T7"/>
                  </a:cxn>
                  <a:cxn ang="T14">
                    <a:pos x="T8" y="T9"/>
                  </a:cxn>
                </a:cxnLst>
                <a:rect l="T15" t="T16" r="T17" b="T18"/>
                <a:pathLst>
                  <a:path w="81" h="23">
                    <a:moveTo>
                      <a:pt x="0" y="12"/>
                    </a:moveTo>
                    <a:lnTo>
                      <a:pt x="47" y="22"/>
                    </a:lnTo>
                    <a:lnTo>
                      <a:pt x="80" y="10"/>
                    </a:lnTo>
                    <a:lnTo>
                      <a:pt x="33" y="0"/>
                    </a:lnTo>
                    <a:lnTo>
                      <a:pt x="0" y="12"/>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73" name="Freeform 581">
                <a:extLst>
                  <a:ext uri="{FF2B5EF4-FFF2-40B4-BE49-F238E27FC236}">
                    <a16:creationId xmlns:a16="http://schemas.microsoft.com/office/drawing/2014/main" id="{E251E46A-5CB6-EF4C-BB62-654830728BB2}"/>
                  </a:ext>
                </a:extLst>
              </p:cNvPr>
              <p:cNvSpPr>
                <a:spLocks/>
              </p:cNvSpPr>
              <p:nvPr/>
            </p:nvSpPr>
            <p:spPr bwMode="auto">
              <a:xfrm>
                <a:off x="3763" y="3389"/>
                <a:ext cx="81" cy="23"/>
              </a:xfrm>
              <a:custGeom>
                <a:avLst/>
                <a:gdLst>
                  <a:gd name="T0" fmla="*/ 0 w 81"/>
                  <a:gd name="T1" fmla="*/ 12 h 23"/>
                  <a:gd name="T2" fmla="*/ 47 w 81"/>
                  <a:gd name="T3" fmla="*/ 22 h 23"/>
                  <a:gd name="T4" fmla="*/ 80 w 81"/>
                  <a:gd name="T5" fmla="*/ 10 h 23"/>
                  <a:gd name="T6" fmla="*/ 33 w 81"/>
                  <a:gd name="T7" fmla="*/ 0 h 23"/>
                  <a:gd name="T8" fmla="*/ 0 w 81"/>
                  <a:gd name="T9" fmla="*/ 12 h 23"/>
                  <a:gd name="T10" fmla="*/ 0 60000 65536"/>
                  <a:gd name="T11" fmla="*/ 0 60000 65536"/>
                  <a:gd name="T12" fmla="*/ 0 60000 65536"/>
                  <a:gd name="T13" fmla="*/ 0 60000 65536"/>
                  <a:gd name="T14" fmla="*/ 0 60000 65536"/>
                  <a:gd name="T15" fmla="*/ 0 w 81"/>
                  <a:gd name="T16" fmla="*/ 0 h 23"/>
                  <a:gd name="T17" fmla="*/ 81 w 81"/>
                  <a:gd name="T18" fmla="*/ 23 h 23"/>
                </a:gdLst>
                <a:ahLst/>
                <a:cxnLst>
                  <a:cxn ang="T10">
                    <a:pos x="T0" y="T1"/>
                  </a:cxn>
                  <a:cxn ang="T11">
                    <a:pos x="T2" y="T3"/>
                  </a:cxn>
                  <a:cxn ang="T12">
                    <a:pos x="T4" y="T5"/>
                  </a:cxn>
                  <a:cxn ang="T13">
                    <a:pos x="T6" y="T7"/>
                  </a:cxn>
                  <a:cxn ang="T14">
                    <a:pos x="T8" y="T9"/>
                  </a:cxn>
                </a:cxnLst>
                <a:rect l="T15" t="T16" r="T17" b="T18"/>
                <a:pathLst>
                  <a:path w="81" h="23">
                    <a:moveTo>
                      <a:pt x="0" y="12"/>
                    </a:moveTo>
                    <a:lnTo>
                      <a:pt x="47" y="22"/>
                    </a:lnTo>
                    <a:lnTo>
                      <a:pt x="80" y="10"/>
                    </a:lnTo>
                    <a:lnTo>
                      <a:pt x="33" y="0"/>
                    </a:lnTo>
                    <a:lnTo>
                      <a:pt x="0"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4" name="Freeform 582">
                <a:extLst>
                  <a:ext uri="{FF2B5EF4-FFF2-40B4-BE49-F238E27FC236}">
                    <a16:creationId xmlns:a16="http://schemas.microsoft.com/office/drawing/2014/main" id="{1B26DBD6-04C0-2A44-BF1D-EB0DCC1E9CBE}"/>
                  </a:ext>
                </a:extLst>
              </p:cNvPr>
              <p:cNvSpPr>
                <a:spLocks/>
              </p:cNvSpPr>
              <p:nvPr/>
            </p:nvSpPr>
            <p:spPr bwMode="auto">
              <a:xfrm>
                <a:off x="3691" y="3413"/>
                <a:ext cx="69" cy="20"/>
              </a:xfrm>
              <a:custGeom>
                <a:avLst/>
                <a:gdLst>
                  <a:gd name="T0" fmla="*/ 0 w 69"/>
                  <a:gd name="T1" fmla="*/ 11 h 20"/>
                  <a:gd name="T2" fmla="*/ 32 w 69"/>
                  <a:gd name="T3" fmla="*/ 19 h 20"/>
                  <a:gd name="T4" fmla="*/ 68 w 69"/>
                  <a:gd name="T5" fmla="*/ 7 h 20"/>
                  <a:gd name="T6" fmla="*/ 37 w 69"/>
                  <a:gd name="T7" fmla="*/ 0 h 20"/>
                  <a:gd name="T8" fmla="*/ 0 w 69"/>
                  <a:gd name="T9" fmla="*/ 11 h 20"/>
                  <a:gd name="T10" fmla="*/ 0 60000 65536"/>
                  <a:gd name="T11" fmla="*/ 0 60000 65536"/>
                  <a:gd name="T12" fmla="*/ 0 60000 65536"/>
                  <a:gd name="T13" fmla="*/ 0 60000 65536"/>
                  <a:gd name="T14" fmla="*/ 0 60000 65536"/>
                  <a:gd name="T15" fmla="*/ 0 w 69"/>
                  <a:gd name="T16" fmla="*/ 0 h 20"/>
                  <a:gd name="T17" fmla="*/ 69 w 69"/>
                  <a:gd name="T18" fmla="*/ 20 h 20"/>
                </a:gdLst>
                <a:ahLst/>
                <a:cxnLst>
                  <a:cxn ang="T10">
                    <a:pos x="T0" y="T1"/>
                  </a:cxn>
                  <a:cxn ang="T11">
                    <a:pos x="T2" y="T3"/>
                  </a:cxn>
                  <a:cxn ang="T12">
                    <a:pos x="T4" y="T5"/>
                  </a:cxn>
                  <a:cxn ang="T13">
                    <a:pos x="T6" y="T7"/>
                  </a:cxn>
                  <a:cxn ang="T14">
                    <a:pos x="T8" y="T9"/>
                  </a:cxn>
                </a:cxnLst>
                <a:rect l="T15" t="T16" r="T17" b="T18"/>
                <a:pathLst>
                  <a:path w="69" h="20">
                    <a:moveTo>
                      <a:pt x="0" y="11"/>
                    </a:moveTo>
                    <a:lnTo>
                      <a:pt x="32" y="19"/>
                    </a:lnTo>
                    <a:lnTo>
                      <a:pt x="68" y="7"/>
                    </a:lnTo>
                    <a:lnTo>
                      <a:pt x="37" y="0"/>
                    </a:lnTo>
                    <a:lnTo>
                      <a:pt x="0" y="11"/>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75" name="Freeform 583">
                <a:extLst>
                  <a:ext uri="{FF2B5EF4-FFF2-40B4-BE49-F238E27FC236}">
                    <a16:creationId xmlns:a16="http://schemas.microsoft.com/office/drawing/2014/main" id="{7CA3337E-FF8A-7D42-9EC1-78890F75013D}"/>
                  </a:ext>
                </a:extLst>
              </p:cNvPr>
              <p:cNvSpPr>
                <a:spLocks/>
              </p:cNvSpPr>
              <p:nvPr/>
            </p:nvSpPr>
            <p:spPr bwMode="auto">
              <a:xfrm>
                <a:off x="3691" y="3413"/>
                <a:ext cx="69" cy="20"/>
              </a:xfrm>
              <a:custGeom>
                <a:avLst/>
                <a:gdLst>
                  <a:gd name="T0" fmla="*/ 0 w 69"/>
                  <a:gd name="T1" fmla="*/ 11 h 20"/>
                  <a:gd name="T2" fmla="*/ 32 w 69"/>
                  <a:gd name="T3" fmla="*/ 19 h 20"/>
                  <a:gd name="T4" fmla="*/ 68 w 69"/>
                  <a:gd name="T5" fmla="*/ 7 h 20"/>
                  <a:gd name="T6" fmla="*/ 37 w 69"/>
                  <a:gd name="T7" fmla="*/ 0 h 20"/>
                  <a:gd name="T8" fmla="*/ 0 w 69"/>
                  <a:gd name="T9" fmla="*/ 11 h 20"/>
                  <a:gd name="T10" fmla="*/ 0 60000 65536"/>
                  <a:gd name="T11" fmla="*/ 0 60000 65536"/>
                  <a:gd name="T12" fmla="*/ 0 60000 65536"/>
                  <a:gd name="T13" fmla="*/ 0 60000 65536"/>
                  <a:gd name="T14" fmla="*/ 0 60000 65536"/>
                  <a:gd name="T15" fmla="*/ 0 w 69"/>
                  <a:gd name="T16" fmla="*/ 0 h 20"/>
                  <a:gd name="T17" fmla="*/ 69 w 69"/>
                  <a:gd name="T18" fmla="*/ 20 h 20"/>
                </a:gdLst>
                <a:ahLst/>
                <a:cxnLst>
                  <a:cxn ang="T10">
                    <a:pos x="T0" y="T1"/>
                  </a:cxn>
                  <a:cxn ang="T11">
                    <a:pos x="T2" y="T3"/>
                  </a:cxn>
                  <a:cxn ang="T12">
                    <a:pos x="T4" y="T5"/>
                  </a:cxn>
                  <a:cxn ang="T13">
                    <a:pos x="T6" y="T7"/>
                  </a:cxn>
                  <a:cxn ang="T14">
                    <a:pos x="T8" y="T9"/>
                  </a:cxn>
                </a:cxnLst>
                <a:rect l="T15" t="T16" r="T17" b="T18"/>
                <a:pathLst>
                  <a:path w="69" h="20">
                    <a:moveTo>
                      <a:pt x="0" y="11"/>
                    </a:moveTo>
                    <a:lnTo>
                      <a:pt x="32" y="19"/>
                    </a:lnTo>
                    <a:lnTo>
                      <a:pt x="68" y="7"/>
                    </a:lnTo>
                    <a:lnTo>
                      <a:pt x="37" y="0"/>
                    </a:lnTo>
                    <a:lnTo>
                      <a:pt x="0"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6" name="Freeform 584">
                <a:extLst>
                  <a:ext uri="{FF2B5EF4-FFF2-40B4-BE49-F238E27FC236}">
                    <a16:creationId xmlns:a16="http://schemas.microsoft.com/office/drawing/2014/main" id="{B0C76323-0E55-2045-851B-0DACCA83F71B}"/>
                  </a:ext>
                </a:extLst>
              </p:cNvPr>
              <p:cNvSpPr>
                <a:spLocks/>
              </p:cNvSpPr>
              <p:nvPr/>
            </p:nvSpPr>
            <p:spPr bwMode="auto">
              <a:xfrm>
                <a:off x="4008" y="3337"/>
                <a:ext cx="32" cy="58"/>
              </a:xfrm>
              <a:custGeom>
                <a:avLst/>
                <a:gdLst>
                  <a:gd name="T0" fmla="*/ 0 w 32"/>
                  <a:gd name="T1" fmla="*/ 57 h 58"/>
                  <a:gd name="T2" fmla="*/ 3 w 32"/>
                  <a:gd name="T3" fmla="*/ 9 h 58"/>
                  <a:gd name="T4" fmla="*/ 31 w 32"/>
                  <a:gd name="T5" fmla="*/ 0 h 58"/>
                  <a:gd name="T6" fmla="*/ 28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28" y="46"/>
                    </a:lnTo>
                    <a:lnTo>
                      <a:pt x="0" y="57"/>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77" name="Freeform 585">
                <a:extLst>
                  <a:ext uri="{FF2B5EF4-FFF2-40B4-BE49-F238E27FC236}">
                    <a16:creationId xmlns:a16="http://schemas.microsoft.com/office/drawing/2014/main" id="{F21F60DC-4861-BA44-B7B9-3598B0120F0E}"/>
                  </a:ext>
                </a:extLst>
              </p:cNvPr>
              <p:cNvSpPr>
                <a:spLocks/>
              </p:cNvSpPr>
              <p:nvPr/>
            </p:nvSpPr>
            <p:spPr bwMode="auto">
              <a:xfrm>
                <a:off x="4008" y="3337"/>
                <a:ext cx="32" cy="58"/>
              </a:xfrm>
              <a:custGeom>
                <a:avLst/>
                <a:gdLst>
                  <a:gd name="T0" fmla="*/ 0 w 32"/>
                  <a:gd name="T1" fmla="*/ 57 h 58"/>
                  <a:gd name="T2" fmla="*/ 3 w 32"/>
                  <a:gd name="T3" fmla="*/ 9 h 58"/>
                  <a:gd name="T4" fmla="*/ 31 w 32"/>
                  <a:gd name="T5" fmla="*/ 0 h 58"/>
                  <a:gd name="T6" fmla="*/ 28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28" y="46"/>
                    </a:lnTo>
                    <a:lnTo>
                      <a:pt x="0" y="5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8" name="Freeform 586">
                <a:extLst>
                  <a:ext uri="{FF2B5EF4-FFF2-40B4-BE49-F238E27FC236}">
                    <a16:creationId xmlns:a16="http://schemas.microsoft.com/office/drawing/2014/main" id="{48D52BA5-5D69-434F-9020-35B32F978E60}"/>
                  </a:ext>
                </a:extLst>
              </p:cNvPr>
              <p:cNvSpPr>
                <a:spLocks/>
              </p:cNvSpPr>
              <p:nvPr/>
            </p:nvSpPr>
            <p:spPr bwMode="auto">
              <a:xfrm>
                <a:off x="3935" y="3356"/>
                <a:ext cx="32" cy="58"/>
              </a:xfrm>
              <a:custGeom>
                <a:avLst/>
                <a:gdLst>
                  <a:gd name="T0" fmla="*/ 0 w 32"/>
                  <a:gd name="T1" fmla="*/ 57 h 58"/>
                  <a:gd name="T2" fmla="*/ 3 w 32"/>
                  <a:gd name="T3" fmla="*/ 9 h 58"/>
                  <a:gd name="T4" fmla="*/ 31 w 32"/>
                  <a:gd name="T5" fmla="*/ 0 h 58"/>
                  <a:gd name="T6" fmla="*/ 30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30" y="46"/>
                    </a:lnTo>
                    <a:lnTo>
                      <a:pt x="0" y="57"/>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79" name="Freeform 587">
                <a:extLst>
                  <a:ext uri="{FF2B5EF4-FFF2-40B4-BE49-F238E27FC236}">
                    <a16:creationId xmlns:a16="http://schemas.microsoft.com/office/drawing/2014/main" id="{1ECE6CDF-6D74-214E-9455-A6330EA1FDF3}"/>
                  </a:ext>
                </a:extLst>
              </p:cNvPr>
              <p:cNvSpPr>
                <a:spLocks/>
              </p:cNvSpPr>
              <p:nvPr/>
            </p:nvSpPr>
            <p:spPr bwMode="auto">
              <a:xfrm>
                <a:off x="3935" y="3356"/>
                <a:ext cx="32" cy="58"/>
              </a:xfrm>
              <a:custGeom>
                <a:avLst/>
                <a:gdLst>
                  <a:gd name="T0" fmla="*/ 0 w 32"/>
                  <a:gd name="T1" fmla="*/ 57 h 58"/>
                  <a:gd name="T2" fmla="*/ 3 w 32"/>
                  <a:gd name="T3" fmla="*/ 9 h 58"/>
                  <a:gd name="T4" fmla="*/ 31 w 32"/>
                  <a:gd name="T5" fmla="*/ 0 h 58"/>
                  <a:gd name="T6" fmla="*/ 30 w 32"/>
                  <a:gd name="T7" fmla="*/ 46 h 58"/>
                  <a:gd name="T8" fmla="*/ 0 w 32"/>
                  <a:gd name="T9" fmla="*/ 5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0" y="57"/>
                    </a:moveTo>
                    <a:lnTo>
                      <a:pt x="3" y="9"/>
                    </a:lnTo>
                    <a:lnTo>
                      <a:pt x="31" y="0"/>
                    </a:lnTo>
                    <a:lnTo>
                      <a:pt x="30" y="46"/>
                    </a:lnTo>
                    <a:lnTo>
                      <a:pt x="0" y="5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0" name="Freeform 588">
                <a:extLst>
                  <a:ext uri="{FF2B5EF4-FFF2-40B4-BE49-F238E27FC236}">
                    <a16:creationId xmlns:a16="http://schemas.microsoft.com/office/drawing/2014/main" id="{229DC65C-76FE-964A-8E77-7817305EE863}"/>
                  </a:ext>
                </a:extLst>
              </p:cNvPr>
              <p:cNvSpPr>
                <a:spLocks/>
              </p:cNvSpPr>
              <p:nvPr/>
            </p:nvSpPr>
            <p:spPr bwMode="auto">
              <a:xfrm>
                <a:off x="3891" y="3381"/>
                <a:ext cx="33" cy="61"/>
              </a:xfrm>
              <a:custGeom>
                <a:avLst/>
                <a:gdLst>
                  <a:gd name="T0" fmla="*/ 0 w 33"/>
                  <a:gd name="T1" fmla="*/ 60 h 61"/>
                  <a:gd name="T2" fmla="*/ 0 w 33"/>
                  <a:gd name="T3" fmla="*/ 10 h 61"/>
                  <a:gd name="T4" fmla="*/ 32 w 33"/>
                  <a:gd name="T5" fmla="*/ 0 h 61"/>
                  <a:gd name="T6" fmla="*/ 30 w 33"/>
                  <a:gd name="T7" fmla="*/ 47 h 61"/>
                  <a:gd name="T8" fmla="*/ 0 w 33"/>
                  <a:gd name="T9" fmla="*/ 60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60"/>
                    </a:moveTo>
                    <a:lnTo>
                      <a:pt x="0" y="10"/>
                    </a:lnTo>
                    <a:lnTo>
                      <a:pt x="32" y="0"/>
                    </a:lnTo>
                    <a:lnTo>
                      <a:pt x="30" y="47"/>
                    </a:lnTo>
                    <a:lnTo>
                      <a:pt x="0" y="60"/>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81" name="Freeform 589">
                <a:extLst>
                  <a:ext uri="{FF2B5EF4-FFF2-40B4-BE49-F238E27FC236}">
                    <a16:creationId xmlns:a16="http://schemas.microsoft.com/office/drawing/2014/main" id="{AA879A63-C339-1B46-A290-D59867257492}"/>
                  </a:ext>
                </a:extLst>
              </p:cNvPr>
              <p:cNvSpPr>
                <a:spLocks/>
              </p:cNvSpPr>
              <p:nvPr/>
            </p:nvSpPr>
            <p:spPr bwMode="auto">
              <a:xfrm>
                <a:off x="3891" y="3381"/>
                <a:ext cx="33" cy="61"/>
              </a:xfrm>
              <a:custGeom>
                <a:avLst/>
                <a:gdLst>
                  <a:gd name="T0" fmla="*/ 0 w 33"/>
                  <a:gd name="T1" fmla="*/ 60 h 61"/>
                  <a:gd name="T2" fmla="*/ 0 w 33"/>
                  <a:gd name="T3" fmla="*/ 10 h 61"/>
                  <a:gd name="T4" fmla="*/ 32 w 33"/>
                  <a:gd name="T5" fmla="*/ 0 h 61"/>
                  <a:gd name="T6" fmla="*/ 30 w 33"/>
                  <a:gd name="T7" fmla="*/ 47 h 61"/>
                  <a:gd name="T8" fmla="*/ 0 w 33"/>
                  <a:gd name="T9" fmla="*/ 60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0" y="60"/>
                    </a:moveTo>
                    <a:lnTo>
                      <a:pt x="0" y="10"/>
                    </a:lnTo>
                    <a:lnTo>
                      <a:pt x="32" y="0"/>
                    </a:lnTo>
                    <a:lnTo>
                      <a:pt x="30" y="47"/>
                    </a:lnTo>
                    <a:lnTo>
                      <a:pt x="0" y="6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2" name="Freeform 590">
                <a:extLst>
                  <a:ext uri="{FF2B5EF4-FFF2-40B4-BE49-F238E27FC236}">
                    <a16:creationId xmlns:a16="http://schemas.microsoft.com/office/drawing/2014/main" id="{4CBBC009-D939-FD45-989C-EE00066877E6}"/>
                  </a:ext>
                </a:extLst>
              </p:cNvPr>
              <p:cNvSpPr>
                <a:spLocks/>
              </p:cNvSpPr>
              <p:nvPr/>
            </p:nvSpPr>
            <p:spPr bwMode="auto">
              <a:xfrm>
                <a:off x="3807" y="3399"/>
                <a:ext cx="36" cy="63"/>
              </a:xfrm>
              <a:custGeom>
                <a:avLst/>
                <a:gdLst>
                  <a:gd name="T0" fmla="*/ 0 w 36"/>
                  <a:gd name="T1" fmla="*/ 62 h 63"/>
                  <a:gd name="T2" fmla="*/ 2 w 36"/>
                  <a:gd name="T3" fmla="*/ 11 h 63"/>
                  <a:gd name="T4" fmla="*/ 35 w 36"/>
                  <a:gd name="T5" fmla="*/ 0 h 63"/>
                  <a:gd name="T6" fmla="*/ 33 w 36"/>
                  <a:gd name="T7" fmla="*/ 50 h 63"/>
                  <a:gd name="T8" fmla="*/ 0 w 36"/>
                  <a:gd name="T9" fmla="*/ 62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62"/>
                    </a:moveTo>
                    <a:lnTo>
                      <a:pt x="2" y="11"/>
                    </a:lnTo>
                    <a:lnTo>
                      <a:pt x="35" y="0"/>
                    </a:lnTo>
                    <a:lnTo>
                      <a:pt x="33" y="50"/>
                    </a:lnTo>
                    <a:lnTo>
                      <a:pt x="0" y="62"/>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83" name="Freeform 591">
                <a:extLst>
                  <a:ext uri="{FF2B5EF4-FFF2-40B4-BE49-F238E27FC236}">
                    <a16:creationId xmlns:a16="http://schemas.microsoft.com/office/drawing/2014/main" id="{F0F1E249-0BB1-5C42-ADF9-3D214BE53E15}"/>
                  </a:ext>
                </a:extLst>
              </p:cNvPr>
              <p:cNvSpPr>
                <a:spLocks/>
              </p:cNvSpPr>
              <p:nvPr/>
            </p:nvSpPr>
            <p:spPr bwMode="auto">
              <a:xfrm>
                <a:off x="3807" y="3399"/>
                <a:ext cx="36" cy="63"/>
              </a:xfrm>
              <a:custGeom>
                <a:avLst/>
                <a:gdLst>
                  <a:gd name="T0" fmla="*/ 0 w 36"/>
                  <a:gd name="T1" fmla="*/ 62 h 63"/>
                  <a:gd name="T2" fmla="*/ 2 w 36"/>
                  <a:gd name="T3" fmla="*/ 11 h 63"/>
                  <a:gd name="T4" fmla="*/ 35 w 36"/>
                  <a:gd name="T5" fmla="*/ 0 h 63"/>
                  <a:gd name="T6" fmla="*/ 33 w 36"/>
                  <a:gd name="T7" fmla="*/ 50 h 63"/>
                  <a:gd name="T8" fmla="*/ 0 w 36"/>
                  <a:gd name="T9" fmla="*/ 62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62"/>
                    </a:moveTo>
                    <a:lnTo>
                      <a:pt x="2" y="11"/>
                    </a:lnTo>
                    <a:lnTo>
                      <a:pt x="35" y="0"/>
                    </a:lnTo>
                    <a:lnTo>
                      <a:pt x="33" y="50"/>
                    </a:lnTo>
                    <a:lnTo>
                      <a:pt x="0" y="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 name="Freeform 592">
                <a:extLst>
                  <a:ext uri="{FF2B5EF4-FFF2-40B4-BE49-F238E27FC236}">
                    <a16:creationId xmlns:a16="http://schemas.microsoft.com/office/drawing/2014/main" id="{203FFDB3-2AEF-A448-BB72-C93913D7F7B3}"/>
                  </a:ext>
                </a:extLst>
              </p:cNvPr>
              <p:cNvSpPr>
                <a:spLocks/>
              </p:cNvSpPr>
              <p:nvPr/>
            </p:nvSpPr>
            <p:spPr bwMode="auto">
              <a:xfrm>
                <a:off x="3723" y="3421"/>
                <a:ext cx="37" cy="65"/>
              </a:xfrm>
              <a:custGeom>
                <a:avLst/>
                <a:gdLst>
                  <a:gd name="T0" fmla="*/ 0 w 37"/>
                  <a:gd name="T1" fmla="*/ 64 h 65"/>
                  <a:gd name="T2" fmla="*/ 0 w 37"/>
                  <a:gd name="T3" fmla="*/ 11 h 65"/>
                  <a:gd name="T4" fmla="*/ 36 w 37"/>
                  <a:gd name="T5" fmla="*/ 0 h 65"/>
                  <a:gd name="T6" fmla="*/ 35 w 37"/>
                  <a:gd name="T7" fmla="*/ 50 h 65"/>
                  <a:gd name="T8" fmla="*/ 0 w 37"/>
                  <a:gd name="T9" fmla="*/ 64 h 65"/>
                  <a:gd name="T10" fmla="*/ 0 60000 65536"/>
                  <a:gd name="T11" fmla="*/ 0 60000 65536"/>
                  <a:gd name="T12" fmla="*/ 0 60000 65536"/>
                  <a:gd name="T13" fmla="*/ 0 60000 65536"/>
                  <a:gd name="T14" fmla="*/ 0 60000 65536"/>
                  <a:gd name="T15" fmla="*/ 0 w 37"/>
                  <a:gd name="T16" fmla="*/ 0 h 65"/>
                  <a:gd name="T17" fmla="*/ 37 w 37"/>
                  <a:gd name="T18" fmla="*/ 65 h 65"/>
                </a:gdLst>
                <a:ahLst/>
                <a:cxnLst>
                  <a:cxn ang="T10">
                    <a:pos x="T0" y="T1"/>
                  </a:cxn>
                  <a:cxn ang="T11">
                    <a:pos x="T2" y="T3"/>
                  </a:cxn>
                  <a:cxn ang="T12">
                    <a:pos x="T4" y="T5"/>
                  </a:cxn>
                  <a:cxn ang="T13">
                    <a:pos x="T6" y="T7"/>
                  </a:cxn>
                  <a:cxn ang="T14">
                    <a:pos x="T8" y="T9"/>
                  </a:cxn>
                </a:cxnLst>
                <a:rect l="T15" t="T16" r="T17" b="T18"/>
                <a:pathLst>
                  <a:path w="37" h="65">
                    <a:moveTo>
                      <a:pt x="0" y="64"/>
                    </a:moveTo>
                    <a:lnTo>
                      <a:pt x="0" y="11"/>
                    </a:lnTo>
                    <a:lnTo>
                      <a:pt x="36" y="0"/>
                    </a:lnTo>
                    <a:lnTo>
                      <a:pt x="35" y="50"/>
                    </a:lnTo>
                    <a:lnTo>
                      <a:pt x="0" y="64"/>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85" name="Freeform 593">
                <a:extLst>
                  <a:ext uri="{FF2B5EF4-FFF2-40B4-BE49-F238E27FC236}">
                    <a16:creationId xmlns:a16="http://schemas.microsoft.com/office/drawing/2014/main" id="{B8273B8D-69D1-7941-9CEF-CF710830440C}"/>
                  </a:ext>
                </a:extLst>
              </p:cNvPr>
              <p:cNvSpPr>
                <a:spLocks/>
              </p:cNvSpPr>
              <p:nvPr/>
            </p:nvSpPr>
            <p:spPr bwMode="auto">
              <a:xfrm>
                <a:off x="3723" y="3421"/>
                <a:ext cx="37" cy="65"/>
              </a:xfrm>
              <a:custGeom>
                <a:avLst/>
                <a:gdLst>
                  <a:gd name="T0" fmla="*/ 0 w 37"/>
                  <a:gd name="T1" fmla="*/ 64 h 65"/>
                  <a:gd name="T2" fmla="*/ 0 w 37"/>
                  <a:gd name="T3" fmla="*/ 11 h 65"/>
                  <a:gd name="T4" fmla="*/ 36 w 37"/>
                  <a:gd name="T5" fmla="*/ 0 h 65"/>
                  <a:gd name="T6" fmla="*/ 35 w 37"/>
                  <a:gd name="T7" fmla="*/ 50 h 65"/>
                  <a:gd name="T8" fmla="*/ 0 w 37"/>
                  <a:gd name="T9" fmla="*/ 64 h 65"/>
                  <a:gd name="T10" fmla="*/ 0 60000 65536"/>
                  <a:gd name="T11" fmla="*/ 0 60000 65536"/>
                  <a:gd name="T12" fmla="*/ 0 60000 65536"/>
                  <a:gd name="T13" fmla="*/ 0 60000 65536"/>
                  <a:gd name="T14" fmla="*/ 0 60000 65536"/>
                  <a:gd name="T15" fmla="*/ 0 w 37"/>
                  <a:gd name="T16" fmla="*/ 0 h 65"/>
                  <a:gd name="T17" fmla="*/ 37 w 37"/>
                  <a:gd name="T18" fmla="*/ 65 h 65"/>
                </a:gdLst>
                <a:ahLst/>
                <a:cxnLst>
                  <a:cxn ang="T10">
                    <a:pos x="T0" y="T1"/>
                  </a:cxn>
                  <a:cxn ang="T11">
                    <a:pos x="T2" y="T3"/>
                  </a:cxn>
                  <a:cxn ang="T12">
                    <a:pos x="T4" y="T5"/>
                  </a:cxn>
                  <a:cxn ang="T13">
                    <a:pos x="T6" y="T7"/>
                  </a:cxn>
                  <a:cxn ang="T14">
                    <a:pos x="T8" y="T9"/>
                  </a:cxn>
                </a:cxnLst>
                <a:rect l="T15" t="T16" r="T17" b="T18"/>
                <a:pathLst>
                  <a:path w="37" h="65">
                    <a:moveTo>
                      <a:pt x="0" y="64"/>
                    </a:moveTo>
                    <a:lnTo>
                      <a:pt x="0" y="11"/>
                    </a:lnTo>
                    <a:lnTo>
                      <a:pt x="36" y="0"/>
                    </a:lnTo>
                    <a:lnTo>
                      <a:pt x="35" y="50"/>
                    </a:lnTo>
                    <a:lnTo>
                      <a:pt x="0" y="6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 name="Freeform 594">
                <a:extLst>
                  <a:ext uri="{FF2B5EF4-FFF2-40B4-BE49-F238E27FC236}">
                    <a16:creationId xmlns:a16="http://schemas.microsoft.com/office/drawing/2014/main" id="{F3919C7B-8C14-AC4A-AC08-1E4B6932F73F}"/>
                  </a:ext>
                </a:extLst>
              </p:cNvPr>
              <p:cNvSpPr>
                <a:spLocks/>
              </p:cNvSpPr>
              <p:nvPr/>
            </p:nvSpPr>
            <p:spPr bwMode="auto">
              <a:xfrm>
                <a:off x="3954" y="3242"/>
                <a:ext cx="33" cy="53"/>
              </a:xfrm>
              <a:custGeom>
                <a:avLst/>
                <a:gdLst>
                  <a:gd name="T0" fmla="*/ 0 w 33"/>
                  <a:gd name="T1" fmla="*/ 47 h 53"/>
                  <a:gd name="T2" fmla="*/ 29 w 33"/>
                  <a:gd name="T3" fmla="*/ 52 h 53"/>
                  <a:gd name="T4" fmla="*/ 32 w 33"/>
                  <a:gd name="T5" fmla="*/ 5 h 53"/>
                  <a:gd name="T6" fmla="*/ 0 w 33"/>
                  <a:gd name="T7" fmla="*/ 0 h 53"/>
                  <a:gd name="T8" fmla="*/ 0 w 33"/>
                  <a:gd name="T9" fmla="*/ 47 h 53"/>
                  <a:gd name="T10" fmla="*/ 0 60000 65536"/>
                  <a:gd name="T11" fmla="*/ 0 60000 65536"/>
                  <a:gd name="T12" fmla="*/ 0 60000 65536"/>
                  <a:gd name="T13" fmla="*/ 0 60000 65536"/>
                  <a:gd name="T14" fmla="*/ 0 60000 65536"/>
                  <a:gd name="T15" fmla="*/ 0 w 33"/>
                  <a:gd name="T16" fmla="*/ 0 h 53"/>
                  <a:gd name="T17" fmla="*/ 33 w 33"/>
                  <a:gd name="T18" fmla="*/ 53 h 53"/>
                </a:gdLst>
                <a:ahLst/>
                <a:cxnLst>
                  <a:cxn ang="T10">
                    <a:pos x="T0" y="T1"/>
                  </a:cxn>
                  <a:cxn ang="T11">
                    <a:pos x="T2" y="T3"/>
                  </a:cxn>
                  <a:cxn ang="T12">
                    <a:pos x="T4" y="T5"/>
                  </a:cxn>
                  <a:cxn ang="T13">
                    <a:pos x="T6" y="T7"/>
                  </a:cxn>
                  <a:cxn ang="T14">
                    <a:pos x="T8" y="T9"/>
                  </a:cxn>
                </a:cxnLst>
                <a:rect l="T15" t="T16" r="T17" b="T18"/>
                <a:pathLst>
                  <a:path w="33" h="53">
                    <a:moveTo>
                      <a:pt x="0" y="47"/>
                    </a:moveTo>
                    <a:lnTo>
                      <a:pt x="29" y="52"/>
                    </a:lnTo>
                    <a:lnTo>
                      <a:pt x="32" y="5"/>
                    </a:lnTo>
                    <a:lnTo>
                      <a:pt x="0" y="0"/>
                    </a:lnTo>
                    <a:lnTo>
                      <a:pt x="0" y="47"/>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87" name="Freeform 595">
                <a:extLst>
                  <a:ext uri="{FF2B5EF4-FFF2-40B4-BE49-F238E27FC236}">
                    <a16:creationId xmlns:a16="http://schemas.microsoft.com/office/drawing/2014/main" id="{3575080F-F594-364C-86F2-757062F92938}"/>
                  </a:ext>
                </a:extLst>
              </p:cNvPr>
              <p:cNvSpPr>
                <a:spLocks/>
              </p:cNvSpPr>
              <p:nvPr/>
            </p:nvSpPr>
            <p:spPr bwMode="auto">
              <a:xfrm>
                <a:off x="3954" y="3242"/>
                <a:ext cx="33" cy="53"/>
              </a:xfrm>
              <a:custGeom>
                <a:avLst/>
                <a:gdLst>
                  <a:gd name="T0" fmla="*/ 0 w 33"/>
                  <a:gd name="T1" fmla="*/ 47 h 53"/>
                  <a:gd name="T2" fmla="*/ 29 w 33"/>
                  <a:gd name="T3" fmla="*/ 52 h 53"/>
                  <a:gd name="T4" fmla="*/ 32 w 33"/>
                  <a:gd name="T5" fmla="*/ 5 h 53"/>
                  <a:gd name="T6" fmla="*/ 0 w 33"/>
                  <a:gd name="T7" fmla="*/ 0 h 53"/>
                  <a:gd name="T8" fmla="*/ 0 w 33"/>
                  <a:gd name="T9" fmla="*/ 47 h 53"/>
                  <a:gd name="T10" fmla="*/ 0 60000 65536"/>
                  <a:gd name="T11" fmla="*/ 0 60000 65536"/>
                  <a:gd name="T12" fmla="*/ 0 60000 65536"/>
                  <a:gd name="T13" fmla="*/ 0 60000 65536"/>
                  <a:gd name="T14" fmla="*/ 0 60000 65536"/>
                  <a:gd name="T15" fmla="*/ 0 w 33"/>
                  <a:gd name="T16" fmla="*/ 0 h 53"/>
                  <a:gd name="T17" fmla="*/ 33 w 33"/>
                  <a:gd name="T18" fmla="*/ 53 h 53"/>
                </a:gdLst>
                <a:ahLst/>
                <a:cxnLst>
                  <a:cxn ang="T10">
                    <a:pos x="T0" y="T1"/>
                  </a:cxn>
                  <a:cxn ang="T11">
                    <a:pos x="T2" y="T3"/>
                  </a:cxn>
                  <a:cxn ang="T12">
                    <a:pos x="T4" y="T5"/>
                  </a:cxn>
                  <a:cxn ang="T13">
                    <a:pos x="T6" y="T7"/>
                  </a:cxn>
                  <a:cxn ang="T14">
                    <a:pos x="T8" y="T9"/>
                  </a:cxn>
                </a:cxnLst>
                <a:rect l="T15" t="T16" r="T17" b="T18"/>
                <a:pathLst>
                  <a:path w="33" h="53">
                    <a:moveTo>
                      <a:pt x="0" y="47"/>
                    </a:moveTo>
                    <a:lnTo>
                      <a:pt x="29" y="52"/>
                    </a:lnTo>
                    <a:lnTo>
                      <a:pt x="32" y="5"/>
                    </a:lnTo>
                    <a:lnTo>
                      <a:pt x="0" y="0"/>
                    </a:lnTo>
                    <a:lnTo>
                      <a:pt x="0" y="4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 name="Freeform 596">
                <a:extLst>
                  <a:ext uri="{FF2B5EF4-FFF2-40B4-BE49-F238E27FC236}">
                    <a16:creationId xmlns:a16="http://schemas.microsoft.com/office/drawing/2014/main" id="{BDC79BD0-67F1-A947-BCD1-5BA8738F8959}"/>
                  </a:ext>
                </a:extLst>
              </p:cNvPr>
              <p:cNvSpPr>
                <a:spLocks/>
              </p:cNvSpPr>
              <p:nvPr/>
            </p:nvSpPr>
            <p:spPr bwMode="auto">
              <a:xfrm>
                <a:off x="3895" y="3260"/>
                <a:ext cx="33" cy="55"/>
              </a:xfrm>
              <a:custGeom>
                <a:avLst/>
                <a:gdLst>
                  <a:gd name="T0" fmla="*/ 0 w 33"/>
                  <a:gd name="T1" fmla="*/ 49 h 55"/>
                  <a:gd name="T2" fmla="*/ 30 w 33"/>
                  <a:gd name="T3" fmla="*/ 54 h 55"/>
                  <a:gd name="T4" fmla="*/ 32 w 33"/>
                  <a:gd name="T5" fmla="*/ 6 h 55"/>
                  <a:gd name="T6" fmla="*/ 1 w 33"/>
                  <a:gd name="T7" fmla="*/ 0 h 55"/>
                  <a:gd name="T8" fmla="*/ 0 w 33"/>
                  <a:gd name="T9" fmla="*/ 49 h 55"/>
                  <a:gd name="T10" fmla="*/ 0 60000 65536"/>
                  <a:gd name="T11" fmla="*/ 0 60000 65536"/>
                  <a:gd name="T12" fmla="*/ 0 60000 65536"/>
                  <a:gd name="T13" fmla="*/ 0 60000 65536"/>
                  <a:gd name="T14" fmla="*/ 0 60000 65536"/>
                  <a:gd name="T15" fmla="*/ 0 w 33"/>
                  <a:gd name="T16" fmla="*/ 0 h 55"/>
                  <a:gd name="T17" fmla="*/ 33 w 33"/>
                  <a:gd name="T18" fmla="*/ 55 h 55"/>
                </a:gdLst>
                <a:ahLst/>
                <a:cxnLst>
                  <a:cxn ang="T10">
                    <a:pos x="T0" y="T1"/>
                  </a:cxn>
                  <a:cxn ang="T11">
                    <a:pos x="T2" y="T3"/>
                  </a:cxn>
                  <a:cxn ang="T12">
                    <a:pos x="T4" y="T5"/>
                  </a:cxn>
                  <a:cxn ang="T13">
                    <a:pos x="T6" y="T7"/>
                  </a:cxn>
                  <a:cxn ang="T14">
                    <a:pos x="T8" y="T9"/>
                  </a:cxn>
                </a:cxnLst>
                <a:rect l="T15" t="T16" r="T17" b="T18"/>
                <a:pathLst>
                  <a:path w="33" h="55">
                    <a:moveTo>
                      <a:pt x="0" y="49"/>
                    </a:moveTo>
                    <a:lnTo>
                      <a:pt x="30" y="54"/>
                    </a:lnTo>
                    <a:lnTo>
                      <a:pt x="32" y="6"/>
                    </a:lnTo>
                    <a:lnTo>
                      <a:pt x="1" y="0"/>
                    </a:lnTo>
                    <a:lnTo>
                      <a:pt x="0" y="49"/>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89" name="Freeform 597">
                <a:extLst>
                  <a:ext uri="{FF2B5EF4-FFF2-40B4-BE49-F238E27FC236}">
                    <a16:creationId xmlns:a16="http://schemas.microsoft.com/office/drawing/2014/main" id="{4E0C77BB-9022-2343-8AB7-A9A4E53C072E}"/>
                  </a:ext>
                </a:extLst>
              </p:cNvPr>
              <p:cNvSpPr>
                <a:spLocks/>
              </p:cNvSpPr>
              <p:nvPr/>
            </p:nvSpPr>
            <p:spPr bwMode="auto">
              <a:xfrm>
                <a:off x="3895" y="3260"/>
                <a:ext cx="33" cy="55"/>
              </a:xfrm>
              <a:custGeom>
                <a:avLst/>
                <a:gdLst>
                  <a:gd name="T0" fmla="*/ 0 w 33"/>
                  <a:gd name="T1" fmla="*/ 49 h 55"/>
                  <a:gd name="T2" fmla="*/ 30 w 33"/>
                  <a:gd name="T3" fmla="*/ 54 h 55"/>
                  <a:gd name="T4" fmla="*/ 32 w 33"/>
                  <a:gd name="T5" fmla="*/ 6 h 55"/>
                  <a:gd name="T6" fmla="*/ 1 w 33"/>
                  <a:gd name="T7" fmla="*/ 0 h 55"/>
                  <a:gd name="T8" fmla="*/ 0 w 33"/>
                  <a:gd name="T9" fmla="*/ 49 h 55"/>
                  <a:gd name="T10" fmla="*/ 0 60000 65536"/>
                  <a:gd name="T11" fmla="*/ 0 60000 65536"/>
                  <a:gd name="T12" fmla="*/ 0 60000 65536"/>
                  <a:gd name="T13" fmla="*/ 0 60000 65536"/>
                  <a:gd name="T14" fmla="*/ 0 60000 65536"/>
                  <a:gd name="T15" fmla="*/ 0 w 33"/>
                  <a:gd name="T16" fmla="*/ 0 h 55"/>
                  <a:gd name="T17" fmla="*/ 33 w 33"/>
                  <a:gd name="T18" fmla="*/ 55 h 55"/>
                </a:gdLst>
                <a:ahLst/>
                <a:cxnLst>
                  <a:cxn ang="T10">
                    <a:pos x="T0" y="T1"/>
                  </a:cxn>
                  <a:cxn ang="T11">
                    <a:pos x="T2" y="T3"/>
                  </a:cxn>
                  <a:cxn ang="T12">
                    <a:pos x="T4" y="T5"/>
                  </a:cxn>
                  <a:cxn ang="T13">
                    <a:pos x="T6" y="T7"/>
                  </a:cxn>
                  <a:cxn ang="T14">
                    <a:pos x="T8" y="T9"/>
                  </a:cxn>
                </a:cxnLst>
                <a:rect l="T15" t="T16" r="T17" b="T18"/>
                <a:pathLst>
                  <a:path w="33" h="55">
                    <a:moveTo>
                      <a:pt x="0" y="49"/>
                    </a:moveTo>
                    <a:lnTo>
                      <a:pt x="30" y="54"/>
                    </a:lnTo>
                    <a:lnTo>
                      <a:pt x="32" y="6"/>
                    </a:lnTo>
                    <a:lnTo>
                      <a:pt x="1" y="0"/>
                    </a:lnTo>
                    <a:lnTo>
                      <a:pt x="0" y="4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0" name="Freeform 598">
                <a:extLst>
                  <a:ext uri="{FF2B5EF4-FFF2-40B4-BE49-F238E27FC236}">
                    <a16:creationId xmlns:a16="http://schemas.microsoft.com/office/drawing/2014/main" id="{2784CC3A-10ED-F544-A766-EF828523AE06}"/>
                  </a:ext>
                </a:extLst>
              </p:cNvPr>
              <p:cNvSpPr>
                <a:spLocks/>
              </p:cNvSpPr>
              <p:nvPr/>
            </p:nvSpPr>
            <p:spPr bwMode="auto">
              <a:xfrm>
                <a:off x="3832" y="3279"/>
                <a:ext cx="34" cy="57"/>
              </a:xfrm>
              <a:custGeom>
                <a:avLst/>
                <a:gdLst>
                  <a:gd name="T0" fmla="*/ 0 w 34"/>
                  <a:gd name="T1" fmla="*/ 48 h 57"/>
                  <a:gd name="T2" fmla="*/ 30 w 34"/>
                  <a:gd name="T3" fmla="*/ 56 h 57"/>
                  <a:gd name="T4" fmla="*/ 33 w 34"/>
                  <a:gd name="T5" fmla="*/ 5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0" y="56"/>
                    </a:lnTo>
                    <a:lnTo>
                      <a:pt x="33" y="5"/>
                    </a:lnTo>
                    <a:lnTo>
                      <a:pt x="0" y="0"/>
                    </a:lnTo>
                    <a:lnTo>
                      <a:pt x="0" y="48"/>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91" name="Freeform 599">
                <a:extLst>
                  <a:ext uri="{FF2B5EF4-FFF2-40B4-BE49-F238E27FC236}">
                    <a16:creationId xmlns:a16="http://schemas.microsoft.com/office/drawing/2014/main" id="{09EFB755-CBFF-2640-AB18-C8E09DB52BB2}"/>
                  </a:ext>
                </a:extLst>
              </p:cNvPr>
              <p:cNvSpPr>
                <a:spLocks/>
              </p:cNvSpPr>
              <p:nvPr/>
            </p:nvSpPr>
            <p:spPr bwMode="auto">
              <a:xfrm>
                <a:off x="3832" y="3279"/>
                <a:ext cx="34" cy="57"/>
              </a:xfrm>
              <a:custGeom>
                <a:avLst/>
                <a:gdLst>
                  <a:gd name="T0" fmla="*/ 0 w 34"/>
                  <a:gd name="T1" fmla="*/ 48 h 57"/>
                  <a:gd name="T2" fmla="*/ 30 w 34"/>
                  <a:gd name="T3" fmla="*/ 56 h 57"/>
                  <a:gd name="T4" fmla="*/ 33 w 34"/>
                  <a:gd name="T5" fmla="*/ 5 h 57"/>
                  <a:gd name="T6" fmla="*/ 0 w 34"/>
                  <a:gd name="T7" fmla="*/ 0 h 57"/>
                  <a:gd name="T8" fmla="*/ 0 w 34"/>
                  <a:gd name="T9" fmla="*/ 48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0" y="48"/>
                    </a:moveTo>
                    <a:lnTo>
                      <a:pt x="30" y="56"/>
                    </a:lnTo>
                    <a:lnTo>
                      <a:pt x="33" y="5"/>
                    </a:lnTo>
                    <a:lnTo>
                      <a:pt x="0" y="0"/>
                    </a:lnTo>
                    <a:lnTo>
                      <a:pt x="0"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 name="Freeform 600">
                <a:extLst>
                  <a:ext uri="{FF2B5EF4-FFF2-40B4-BE49-F238E27FC236}">
                    <a16:creationId xmlns:a16="http://schemas.microsoft.com/office/drawing/2014/main" id="{D1C2B17D-A6A0-C340-B444-45A453942F1A}"/>
                  </a:ext>
                </a:extLst>
              </p:cNvPr>
              <p:cNvSpPr>
                <a:spLocks/>
              </p:cNvSpPr>
              <p:nvPr/>
            </p:nvSpPr>
            <p:spPr bwMode="auto">
              <a:xfrm>
                <a:off x="3763" y="3299"/>
                <a:ext cx="35" cy="59"/>
              </a:xfrm>
              <a:custGeom>
                <a:avLst/>
                <a:gdLst>
                  <a:gd name="T0" fmla="*/ 0 w 35"/>
                  <a:gd name="T1" fmla="*/ 51 h 59"/>
                  <a:gd name="T2" fmla="*/ 33 w 35"/>
                  <a:gd name="T3" fmla="*/ 58 h 59"/>
                  <a:gd name="T4" fmla="*/ 34 w 35"/>
                  <a:gd name="T5" fmla="*/ 6 h 59"/>
                  <a:gd name="T6" fmla="*/ 2 w 35"/>
                  <a:gd name="T7" fmla="*/ 0 h 59"/>
                  <a:gd name="T8" fmla="*/ 0 w 35"/>
                  <a:gd name="T9" fmla="*/ 5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0" y="51"/>
                    </a:moveTo>
                    <a:lnTo>
                      <a:pt x="33" y="58"/>
                    </a:lnTo>
                    <a:lnTo>
                      <a:pt x="34" y="6"/>
                    </a:lnTo>
                    <a:lnTo>
                      <a:pt x="2" y="0"/>
                    </a:lnTo>
                    <a:lnTo>
                      <a:pt x="0" y="51"/>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93" name="Freeform 601">
                <a:extLst>
                  <a:ext uri="{FF2B5EF4-FFF2-40B4-BE49-F238E27FC236}">
                    <a16:creationId xmlns:a16="http://schemas.microsoft.com/office/drawing/2014/main" id="{1C3B1B49-DD75-2A4F-9972-7BB41F162AB8}"/>
                  </a:ext>
                </a:extLst>
              </p:cNvPr>
              <p:cNvSpPr>
                <a:spLocks/>
              </p:cNvSpPr>
              <p:nvPr/>
            </p:nvSpPr>
            <p:spPr bwMode="auto">
              <a:xfrm>
                <a:off x="3763" y="3299"/>
                <a:ext cx="35" cy="59"/>
              </a:xfrm>
              <a:custGeom>
                <a:avLst/>
                <a:gdLst>
                  <a:gd name="T0" fmla="*/ 0 w 35"/>
                  <a:gd name="T1" fmla="*/ 51 h 59"/>
                  <a:gd name="T2" fmla="*/ 33 w 35"/>
                  <a:gd name="T3" fmla="*/ 58 h 59"/>
                  <a:gd name="T4" fmla="*/ 34 w 35"/>
                  <a:gd name="T5" fmla="*/ 6 h 59"/>
                  <a:gd name="T6" fmla="*/ 2 w 35"/>
                  <a:gd name="T7" fmla="*/ 0 h 59"/>
                  <a:gd name="T8" fmla="*/ 0 w 35"/>
                  <a:gd name="T9" fmla="*/ 5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0" y="51"/>
                    </a:moveTo>
                    <a:lnTo>
                      <a:pt x="33" y="58"/>
                    </a:lnTo>
                    <a:lnTo>
                      <a:pt x="34" y="6"/>
                    </a:lnTo>
                    <a:lnTo>
                      <a:pt x="2" y="0"/>
                    </a:lnTo>
                    <a:lnTo>
                      <a:pt x="0" y="5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4" name="Freeform 602">
                <a:extLst>
                  <a:ext uri="{FF2B5EF4-FFF2-40B4-BE49-F238E27FC236}">
                    <a16:creationId xmlns:a16="http://schemas.microsoft.com/office/drawing/2014/main" id="{C487C8A3-5313-8B4D-9AF8-719D32A52FCA}"/>
                  </a:ext>
                </a:extLst>
              </p:cNvPr>
              <p:cNvSpPr>
                <a:spLocks/>
              </p:cNvSpPr>
              <p:nvPr/>
            </p:nvSpPr>
            <p:spPr bwMode="auto">
              <a:xfrm>
                <a:off x="3692" y="3320"/>
                <a:ext cx="50" cy="65"/>
              </a:xfrm>
              <a:custGeom>
                <a:avLst/>
                <a:gdLst>
                  <a:gd name="T0" fmla="*/ 0 w 50"/>
                  <a:gd name="T1" fmla="*/ 52 h 65"/>
                  <a:gd name="T2" fmla="*/ 48 w 50"/>
                  <a:gd name="T3" fmla="*/ 64 h 65"/>
                  <a:gd name="T4" fmla="*/ 49 w 50"/>
                  <a:gd name="T5" fmla="*/ 9 h 65"/>
                  <a:gd name="T6" fmla="*/ 0 w 50"/>
                  <a:gd name="T7" fmla="*/ 0 h 65"/>
                  <a:gd name="T8" fmla="*/ 0 w 50"/>
                  <a:gd name="T9" fmla="*/ 52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52"/>
                    </a:moveTo>
                    <a:lnTo>
                      <a:pt x="48" y="64"/>
                    </a:lnTo>
                    <a:lnTo>
                      <a:pt x="49" y="9"/>
                    </a:lnTo>
                    <a:lnTo>
                      <a:pt x="0" y="0"/>
                    </a:lnTo>
                    <a:lnTo>
                      <a:pt x="0" y="52"/>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95" name="Freeform 603">
                <a:extLst>
                  <a:ext uri="{FF2B5EF4-FFF2-40B4-BE49-F238E27FC236}">
                    <a16:creationId xmlns:a16="http://schemas.microsoft.com/office/drawing/2014/main" id="{48350534-DA16-1B4A-B6F8-B6549D8AC40B}"/>
                  </a:ext>
                </a:extLst>
              </p:cNvPr>
              <p:cNvSpPr>
                <a:spLocks/>
              </p:cNvSpPr>
              <p:nvPr/>
            </p:nvSpPr>
            <p:spPr bwMode="auto">
              <a:xfrm>
                <a:off x="3692" y="3320"/>
                <a:ext cx="50" cy="65"/>
              </a:xfrm>
              <a:custGeom>
                <a:avLst/>
                <a:gdLst>
                  <a:gd name="T0" fmla="*/ 0 w 50"/>
                  <a:gd name="T1" fmla="*/ 52 h 65"/>
                  <a:gd name="T2" fmla="*/ 48 w 50"/>
                  <a:gd name="T3" fmla="*/ 64 h 65"/>
                  <a:gd name="T4" fmla="*/ 49 w 50"/>
                  <a:gd name="T5" fmla="*/ 9 h 65"/>
                  <a:gd name="T6" fmla="*/ 0 w 50"/>
                  <a:gd name="T7" fmla="*/ 0 h 65"/>
                  <a:gd name="T8" fmla="*/ 0 w 50"/>
                  <a:gd name="T9" fmla="*/ 52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52"/>
                    </a:moveTo>
                    <a:lnTo>
                      <a:pt x="48" y="64"/>
                    </a:lnTo>
                    <a:lnTo>
                      <a:pt x="49" y="9"/>
                    </a:lnTo>
                    <a:lnTo>
                      <a:pt x="0" y="0"/>
                    </a:lnTo>
                    <a:lnTo>
                      <a:pt x="0" y="5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6" name="Freeform 604">
                <a:extLst>
                  <a:ext uri="{FF2B5EF4-FFF2-40B4-BE49-F238E27FC236}">
                    <a16:creationId xmlns:a16="http://schemas.microsoft.com/office/drawing/2014/main" id="{C2F09391-F562-814B-960B-E22C36133486}"/>
                  </a:ext>
                </a:extLst>
              </p:cNvPr>
              <p:cNvSpPr>
                <a:spLocks/>
              </p:cNvSpPr>
              <p:nvPr/>
            </p:nvSpPr>
            <p:spPr bwMode="auto">
              <a:xfrm>
                <a:off x="3954" y="3233"/>
                <a:ext cx="60" cy="17"/>
              </a:xfrm>
              <a:custGeom>
                <a:avLst/>
                <a:gdLst>
                  <a:gd name="T0" fmla="*/ 0 w 60"/>
                  <a:gd name="T1" fmla="*/ 9 h 17"/>
                  <a:gd name="T2" fmla="*/ 31 w 60"/>
                  <a:gd name="T3" fmla="*/ 16 h 17"/>
                  <a:gd name="T4" fmla="*/ 59 w 60"/>
                  <a:gd name="T5" fmla="*/ 7 h 17"/>
                  <a:gd name="T6" fmla="*/ 29 w 60"/>
                  <a:gd name="T7" fmla="*/ 0 h 17"/>
                  <a:gd name="T8" fmla="*/ 0 w 60"/>
                  <a:gd name="T9" fmla="*/ 9 h 17"/>
                  <a:gd name="T10" fmla="*/ 0 60000 65536"/>
                  <a:gd name="T11" fmla="*/ 0 60000 65536"/>
                  <a:gd name="T12" fmla="*/ 0 60000 65536"/>
                  <a:gd name="T13" fmla="*/ 0 60000 65536"/>
                  <a:gd name="T14" fmla="*/ 0 60000 65536"/>
                  <a:gd name="T15" fmla="*/ 0 w 60"/>
                  <a:gd name="T16" fmla="*/ 0 h 17"/>
                  <a:gd name="T17" fmla="*/ 60 w 60"/>
                  <a:gd name="T18" fmla="*/ 17 h 17"/>
                </a:gdLst>
                <a:ahLst/>
                <a:cxnLst>
                  <a:cxn ang="T10">
                    <a:pos x="T0" y="T1"/>
                  </a:cxn>
                  <a:cxn ang="T11">
                    <a:pos x="T2" y="T3"/>
                  </a:cxn>
                  <a:cxn ang="T12">
                    <a:pos x="T4" y="T5"/>
                  </a:cxn>
                  <a:cxn ang="T13">
                    <a:pos x="T6" y="T7"/>
                  </a:cxn>
                  <a:cxn ang="T14">
                    <a:pos x="T8" y="T9"/>
                  </a:cxn>
                </a:cxnLst>
                <a:rect l="T15" t="T16" r="T17" b="T18"/>
                <a:pathLst>
                  <a:path w="60" h="17">
                    <a:moveTo>
                      <a:pt x="0" y="9"/>
                    </a:moveTo>
                    <a:lnTo>
                      <a:pt x="31" y="16"/>
                    </a:lnTo>
                    <a:lnTo>
                      <a:pt x="59" y="7"/>
                    </a:lnTo>
                    <a:lnTo>
                      <a:pt x="29" y="0"/>
                    </a:lnTo>
                    <a:lnTo>
                      <a:pt x="0" y="9"/>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97" name="Freeform 605">
                <a:extLst>
                  <a:ext uri="{FF2B5EF4-FFF2-40B4-BE49-F238E27FC236}">
                    <a16:creationId xmlns:a16="http://schemas.microsoft.com/office/drawing/2014/main" id="{ACED8102-D9AD-E241-ACFF-F36D24FDA207}"/>
                  </a:ext>
                </a:extLst>
              </p:cNvPr>
              <p:cNvSpPr>
                <a:spLocks/>
              </p:cNvSpPr>
              <p:nvPr/>
            </p:nvSpPr>
            <p:spPr bwMode="auto">
              <a:xfrm>
                <a:off x="3954" y="3233"/>
                <a:ext cx="60" cy="17"/>
              </a:xfrm>
              <a:custGeom>
                <a:avLst/>
                <a:gdLst>
                  <a:gd name="T0" fmla="*/ 0 w 60"/>
                  <a:gd name="T1" fmla="*/ 9 h 17"/>
                  <a:gd name="T2" fmla="*/ 31 w 60"/>
                  <a:gd name="T3" fmla="*/ 16 h 17"/>
                  <a:gd name="T4" fmla="*/ 59 w 60"/>
                  <a:gd name="T5" fmla="*/ 7 h 17"/>
                  <a:gd name="T6" fmla="*/ 29 w 60"/>
                  <a:gd name="T7" fmla="*/ 0 h 17"/>
                  <a:gd name="T8" fmla="*/ 0 w 60"/>
                  <a:gd name="T9" fmla="*/ 9 h 17"/>
                  <a:gd name="T10" fmla="*/ 0 60000 65536"/>
                  <a:gd name="T11" fmla="*/ 0 60000 65536"/>
                  <a:gd name="T12" fmla="*/ 0 60000 65536"/>
                  <a:gd name="T13" fmla="*/ 0 60000 65536"/>
                  <a:gd name="T14" fmla="*/ 0 60000 65536"/>
                  <a:gd name="T15" fmla="*/ 0 w 60"/>
                  <a:gd name="T16" fmla="*/ 0 h 17"/>
                  <a:gd name="T17" fmla="*/ 60 w 60"/>
                  <a:gd name="T18" fmla="*/ 17 h 17"/>
                </a:gdLst>
                <a:ahLst/>
                <a:cxnLst>
                  <a:cxn ang="T10">
                    <a:pos x="T0" y="T1"/>
                  </a:cxn>
                  <a:cxn ang="T11">
                    <a:pos x="T2" y="T3"/>
                  </a:cxn>
                  <a:cxn ang="T12">
                    <a:pos x="T4" y="T5"/>
                  </a:cxn>
                  <a:cxn ang="T13">
                    <a:pos x="T6" y="T7"/>
                  </a:cxn>
                  <a:cxn ang="T14">
                    <a:pos x="T8" y="T9"/>
                  </a:cxn>
                </a:cxnLst>
                <a:rect l="T15" t="T16" r="T17" b="T18"/>
                <a:pathLst>
                  <a:path w="60" h="17">
                    <a:moveTo>
                      <a:pt x="0" y="9"/>
                    </a:moveTo>
                    <a:lnTo>
                      <a:pt x="31" y="16"/>
                    </a:lnTo>
                    <a:lnTo>
                      <a:pt x="59" y="7"/>
                    </a:lnTo>
                    <a:lnTo>
                      <a:pt x="29" y="0"/>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8" name="Freeform 606">
                <a:extLst>
                  <a:ext uri="{FF2B5EF4-FFF2-40B4-BE49-F238E27FC236}">
                    <a16:creationId xmlns:a16="http://schemas.microsoft.com/office/drawing/2014/main" id="{B7F6553E-B3C4-D046-AA78-2560B4FEE1F6}"/>
                  </a:ext>
                </a:extLst>
              </p:cNvPr>
              <p:cNvSpPr>
                <a:spLocks/>
              </p:cNvSpPr>
              <p:nvPr/>
            </p:nvSpPr>
            <p:spPr bwMode="auto">
              <a:xfrm>
                <a:off x="3895" y="3250"/>
                <a:ext cx="62" cy="17"/>
              </a:xfrm>
              <a:custGeom>
                <a:avLst/>
                <a:gdLst>
                  <a:gd name="T0" fmla="*/ 0 w 62"/>
                  <a:gd name="T1" fmla="*/ 9 h 17"/>
                  <a:gd name="T2" fmla="*/ 31 w 62"/>
                  <a:gd name="T3" fmla="*/ 16 h 17"/>
                  <a:gd name="T4" fmla="*/ 61 w 62"/>
                  <a:gd name="T5" fmla="*/ 5 h 17"/>
                  <a:gd name="T6" fmla="*/ 29 w 62"/>
                  <a:gd name="T7" fmla="*/ 0 h 17"/>
                  <a:gd name="T8" fmla="*/ 0 w 62"/>
                  <a:gd name="T9" fmla="*/ 9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0" y="9"/>
                    </a:moveTo>
                    <a:lnTo>
                      <a:pt x="31" y="16"/>
                    </a:lnTo>
                    <a:lnTo>
                      <a:pt x="61" y="5"/>
                    </a:lnTo>
                    <a:lnTo>
                      <a:pt x="29" y="0"/>
                    </a:lnTo>
                    <a:lnTo>
                      <a:pt x="0" y="9"/>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599" name="Freeform 607">
                <a:extLst>
                  <a:ext uri="{FF2B5EF4-FFF2-40B4-BE49-F238E27FC236}">
                    <a16:creationId xmlns:a16="http://schemas.microsoft.com/office/drawing/2014/main" id="{9E6B481E-7CBF-C142-B4FB-29541024B0B5}"/>
                  </a:ext>
                </a:extLst>
              </p:cNvPr>
              <p:cNvSpPr>
                <a:spLocks/>
              </p:cNvSpPr>
              <p:nvPr/>
            </p:nvSpPr>
            <p:spPr bwMode="auto">
              <a:xfrm>
                <a:off x="3895" y="3250"/>
                <a:ext cx="62" cy="17"/>
              </a:xfrm>
              <a:custGeom>
                <a:avLst/>
                <a:gdLst>
                  <a:gd name="T0" fmla="*/ 0 w 62"/>
                  <a:gd name="T1" fmla="*/ 9 h 17"/>
                  <a:gd name="T2" fmla="*/ 31 w 62"/>
                  <a:gd name="T3" fmla="*/ 16 h 17"/>
                  <a:gd name="T4" fmla="*/ 61 w 62"/>
                  <a:gd name="T5" fmla="*/ 5 h 17"/>
                  <a:gd name="T6" fmla="*/ 29 w 62"/>
                  <a:gd name="T7" fmla="*/ 0 h 17"/>
                  <a:gd name="T8" fmla="*/ 0 w 62"/>
                  <a:gd name="T9" fmla="*/ 9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0" y="9"/>
                    </a:moveTo>
                    <a:lnTo>
                      <a:pt x="31" y="16"/>
                    </a:lnTo>
                    <a:lnTo>
                      <a:pt x="61" y="5"/>
                    </a:lnTo>
                    <a:lnTo>
                      <a:pt x="29" y="0"/>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00" name="Freeform 608">
                <a:extLst>
                  <a:ext uri="{FF2B5EF4-FFF2-40B4-BE49-F238E27FC236}">
                    <a16:creationId xmlns:a16="http://schemas.microsoft.com/office/drawing/2014/main" id="{1AD6DA5C-764C-6141-ABF5-991DDE7FF484}"/>
                  </a:ext>
                </a:extLst>
              </p:cNvPr>
              <p:cNvSpPr>
                <a:spLocks/>
              </p:cNvSpPr>
              <p:nvPr/>
            </p:nvSpPr>
            <p:spPr bwMode="auto">
              <a:xfrm>
                <a:off x="3832" y="3269"/>
                <a:ext cx="65" cy="17"/>
              </a:xfrm>
              <a:custGeom>
                <a:avLst/>
                <a:gdLst>
                  <a:gd name="T0" fmla="*/ 0 w 65"/>
                  <a:gd name="T1" fmla="*/ 10 h 17"/>
                  <a:gd name="T2" fmla="*/ 32 w 65"/>
                  <a:gd name="T3" fmla="*/ 16 h 17"/>
                  <a:gd name="T4" fmla="*/ 64 w 65"/>
                  <a:gd name="T5" fmla="*/ 5 h 17"/>
                  <a:gd name="T6" fmla="*/ 32 w 65"/>
                  <a:gd name="T7" fmla="*/ 0 h 17"/>
                  <a:gd name="T8" fmla="*/ 0 w 65"/>
                  <a:gd name="T9" fmla="*/ 10 h 17"/>
                  <a:gd name="T10" fmla="*/ 0 60000 65536"/>
                  <a:gd name="T11" fmla="*/ 0 60000 65536"/>
                  <a:gd name="T12" fmla="*/ 0 60000 65536"/>
                  <a:gd name="T13" fmla="*/ 0 60000 65536"/>
                  <a:gd name="T14" fmla="*/ 0 60000 65536"/>
                  <a:gd name="T15" fmla="*/ 0 w 65"/>
                  <a:gd name="T16" fmla="*/ 0 h 17"/>
                  <a:gd name="T17" fmla="*/ 65 w 65"/>
                  <a:gd name="T18" fmla="*/ 17 h 17"/>
                </a:gdLst>
                <a:ahLst/>
                <a:cxnLst>
                  <a:cxn ang="T10">
                    <a:pos x="T0" y="T1"/>
                  </a:cxn>
                  <a:cxn ang="T11">
                    <a:pos x="T2" y="T3"/>
                  </a:cxn>
                  <a:cxn ang="T12">
                    <a:pos x="T4" y="T5"/>
                  </a:cxn>
                  <a:cxn ang="T13">
                    <a:pos x="T6" y="T7"/>
                  </a:cxn>
                  <a:cxn ang="T14">
                    <a:pos x="T8" y="T9"/>
                  </a:cxn>
                </a:cxnLst>
                <a:rect l="T15" t="T16" r="T17" b="T18"/>
                <a:pathLst>
                  <a:path w="65" h="17">
                    <a:moveTo>
                      <a:pt x="0" y="10"/>
                    </a:moveTo>
                    <a:lnTo>
                      <a:pt x="32" y="16"/>
                    </a:lnTo>
                    <a:lnTo>
                      <a:pt x="64" y="5"/>
                    </a:lnTo>
                    <a:lnTo>
                      <a:pt x="32" y="0"/>
                    </a:lnTo>
                    <a:lnTo>
                      <a:pt x="0" y="1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01" name="Freeform 609">
                <a:extLst>
                  <a:ext uri="{FF2B5EF4-FFF2-40B4-BE49-F238E27FC236}">
                    <a16:creationId xmlns:a16="http://schemas.microsoft.com/office/drawing/2014/main" id="{D2A1A940-135F-E141-A38E-A4C1E26B461C}"/>
                  </a:ext>
                </a:extLst>
              </p:cNvPr>
              <p:cNvSpPr>
                <a:spLocks/>
              </p:cNvSpPr>
              <p:nvPr/>
            </p:nvSpPr>
            <p:spPr bwMode="auto">
              <a:xfrm>
                <a:off x="3832" y="3269"/>
                <a:ext cx="65" cy="17"/>
              </a:xfrm>
              <a:custGeom>
                <a:avLst/>
                <a:gdLst>
                  <a:gd name="T0" fmla="*/ 0 w 65"/>
                  <a:gd name="T1" fmla="*/ 10 h 17"/>
                  <a:gd name="T2" fmla="*/ 32 w 65"/>
                  <a:gd name="T3" fmla="*/ 16 h 17"/>
                  <a:gd name="T4" fmla="*/ 64 w 65"/>
                  <a:gd name="T5" fmla="*/ 5 h 17"/>
                  <a:gd name="T6" fmla="*/ 32 w 65"/>
                  <a:gd name="T7" fmla="*/ 0 h 17"/>
                  <a:gd name="T8" fmla="*/ 0 w 65"/>
                  <a:gd name="T9" fmla="*/ 10 h 17"/>
                  <a:gd name="T10" fmla="*/ 0 60000 65536"/>
                  <a:gd name="T11" fmla="*/ 0 60000 65536"/>
                  <a:gd name="T12" fmla="*/ 0 60000 65536"/>
                  <a:gd name="T13" fmla="*/ 0 60000 65536"/>
                  <a:gd name="T14" fmla="*/ 0 60000 65536"/>
                  <a:gd name="T15" fmla="*/ 0 w 65"/>
                  <a:gd name="T16" fmla="*/ 0 h 17"/>
                  <a:gd name="T17" fmla="*/ 65 w 65"/>
                  <a:gd name="T18" fmla="*/ 17 h 17"/>
                </a:gdLst>
                <a:ahLst/>
                <a:cxnLst>
                  <a:cxn ang="T10">
                    <a:pos x="T0" y="T1"/>
                  </a:cxn>
                  <a:cxn ang="T11">
                    <a:pos x="T2" y="T3"/>
                  </a:cxn>
                  <a:cxn ang="T12">
                    <a:pos x="T4" y="T5"/>
                  </a:cxn>
                  <a:cxn ang="T13">
                    <a:pos x="T6" y="T7"/>
                  </a:cxn>
                  <a:cxn ang="T14">
                    <a:pos x="T8" y="T9"/>
                  </a:cxn>
                </a:cxnLst>
                <a:rect l="T15" t="T16" r="T17" b="T18"/>
                <a:pathLst>
                  <a:path w="65" h="17">
                    <a:moveTo>
                      <a:pt x="0" y="10"/>
                    </a:moveTo>
                    <a:lnTo>
                      <a:pt x="32" y="16"/>
                    </a:lnTo>
                    <a:lnTo>
                      <a:pt x="64" y="5"/>
                    </a:lnTo>
                    <a:lnTo>
                      <a:pt x="32" y="0"/>
                    </a:lnTo>
                    <a:lnTo>
                      <a:pt x="0"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02" name="Freeform 610">
                <a:extLst>
                  <a:ext uri="{FF2B5EF4-FFF2-40B4-BE49-F238E27FC236}">
                    <a16:creationId xmlns:a16="http://schemas.microsoft.com/office/drawing/2014/main" id="{1CED694D-AB11-A646-B501-8C3326C4647A}"/>
                  </a:ext>
                </a:extLst>
              </p:cNvPr>
              <p:cNvSpPr>
                <a:spLocks/>
              </p:cNvSpPr>
              <p:nvPr/>
            </p:nvSpPr>
            <p:spPr bwMode="auto">
              <a:xfrm>
                <a:off x="3765" y="3288"/>
                <a:ext cx="66" cy="18"/>
              </a:xfrm>
              <a:custGeom>
                <a:avLst/>
                <a:gdLst>
                  <a:gd name="T0" fmla="*/ 0 w 66"/>
                  <a:gd name="T1" fmla="*/ 10 h 18"/>
                  <a:gd name="T2" fmla="*/ 30 w 66"/>
                  <a:gd name="T3" fmla="*/ 17 h 18"/>
                  <a:gd name="T4" fmla="*/ 65 w 66"/>
                  <a:gd name="T5" fmla="*/ 7 h 18"/>
                  <a:gd name="T6" fmla="*/ 33 w 66"/>
                  <a:gd name="T7" fmla="*/ 0 h 18"/>
                  <a:gd name="T8" fmla="*/ 0 w 66"/>
                  <a:gd name="T9" fmla="*/ 10 h 18"/>
                  <a:gd name="T10" fmla="*/ 0 60000 65536"/>
                  <a:gd name="T11" fmla="*/ 0 60000 65536"/>
                  <a:gd name="T12" fmla="*/ 0 60000 65536"/>
                  <a:gd name="T13" fmla="*/ 0 60000 65536"/>
                  <a:gd name="T14" fmla="*/ 0 60000 65536"/>
                  <a:gd name="T15" fmla="*/ 0 w 66"/>
                  <a:gd name="T16" fmla="*/ 0 h 18"/>
                  <a:gd name="T17" fmla="*/ 66 w 66"/>
                  <a:gd name="T18" fmla="*/ 18 h 18"/>
                </a:gdLst>
                <a:ahLst/>
                <a:cxnLst>
                  <a:cxn ang="T10">
                    <a:pos x="T0" y="T1"/>
                  </a:cxn>
                  <a:cxn ang="T11">
                    <a:pos x="T2" y="T3"/>
                  </a:cxn>
                  <a:cxn ang="T12">
                    <a:pos x="T4" y="T5"/>
                  </a:cxn>
                  <a:cxn ang="T13">
                    <a:pos x="T6" y="T7"/>
                  </a:cxn>
                  <a:cxn ang="T14">
                    <a:pos x="T8" y="T9"/>
                  </a:cxn>
                </a:cxnLst>
                <a:rect l="T15" t="T16" r="T17" b="T18"/>
                <a:pathLst>
                  <a:path w="66" h="18">
                    <a:moveTo>
                      <a:pt x="0" y="10"/>
                    </a:moveTo>
                    <a:lnTo>
                      <a:pt x="30" y="17"/>
                    </a:lnTo>
                    <a:lnTo>
                      <a:pt x="65" y="7"/>
                    </a:lnTo>
                    <a:lnTo>
                      <a:pt x="33" y="0"/>
                    </a:lnTo>
                    <a:lnTo>
                      <a:pt x="0" y="1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03" name="Freeform 611">
                <a:extLst>
                  <a:ext uri="{FF2B5EF4-FFF2-40B4-BE49-F238E27FC236}">
                    <a16:creationId xmlns:a16="http://schemas.microsoft.com/office/drawing/2014/main" id="{563D3AD1-2E07-764F-BB40-ADA5E3B28B92}"/>
                  </a:ext>
                </a:extLst>
              </p:cNvPr>
              <p:cNvSpPr>
                <a:spLocks/>
              </p:cNvSpPr>
              <p:nvPr/>
            </p:nvSpPr>
            <p:spPr bwMode="auto">
              <a:xfrm>
                <a:off x="3765" y="3288"/>
                <a:ext cx="66" cy="18"/>
              </a:xfrm>
              <a:custGeom>
                <a:avLst/>
                <a:gdLst>
                  <a:gd name="T0" fmla="*/ 0 w 66"/>
                  <a:gd name="T1" fmla="*/ 10 h 18"/>
                  <a:gd name="T2" fmla="*/ 30 w 66"/>
                  <a:gd name="T3" fmla="*/ 17 h 18"/>
                  <a:gd name="T4" fmla="*/ 65 w 66"/>
                  <a:gd name="T5" fmla="*/ 7 h 18"/>
                  <a:gd name="T6" fmla="*/ 33 w 66"/>
                  <a:gd name="T7" fmla="*/ 0 h 18"/>
                  <a:gd name="T8" fmla="*/ 0 w 66"/>
                  <a:gd name="T9" fmla="*/ 10 h 18"/>
                  <a:gd name="T10" fmla="*/ 0 60000 65536"/>
                  <a:gd name="T11" fmla="*/ 0 60000 65536"/>
                  <a:gd name="T12" fmla="*/ 0 60000 65536"/>
                  <a:gd name="T13" fmla="*/ 0 60000 65536"/>
                  <a:gd name="T14" fmla="*/ 0 60000 65536"/>
                  <a:gd name="T15" fmla="*/ 0 w 66"/>
                  <a:gd name="T16" fmla="*/ 0 h 18"/>
                  <a:gd name="T17" fmla="*/ 66 w 66"/>
                  <a:gd name="T18" fmla="*/ 18 h 18"/>
                </a:gdLst>
                <a:ahLst/>
                <a:cxnLst>
                  <a:cxn ang="T10">
                    <a:pos x="T0" y="T1"/>
                  </a:cxn>
                  <a:cxn ang="T11">
                    <a:pos x="T2" y="T3"/>
                  </a:cxn>
                  <a:cxn ang="T12">
                    <a:pos x="T4" y="T5"/>
                  </a:cxn>
                  <a:cxn ang="T13">
                    <a:pos x="T6" y="T7"/>
                  </a:cxn>
                  <a:cxn ang="T14">
                    <a:pos x="T8" y="T9"/>
                  </a:cxn>
                </a:cxnLst>
                <a:rect l="T15" t="T16" r="T17" b="T18"/>
                <a:pathLst>
                  <a:path w="66" h="18">
                    <a:moveTo>
                      <a:pt x="0" y="10"/>
                    </a:moveTo>
                    <a:lnTo>
                      <a:pt x="30" y="17"/>
                    </a:lnTo>
                    <a:lnTo>
                      <a:pt x="65" y="7"/>
                    </a:lnTo>
                    <a:lnTo>
                      <a:pt x="33" y="0"/>
                    </a:lnTo>
                    <a:lnTo>
                      <a:pt x="0"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04" name="Freeform 612">
                <a:extLst>
                  <a:ext uri="{FF2B5EF4-FFF2-40B4-BE49-F238E27FC236}">
                    <a16:creationId xmlns:a16="http://schemas.microsoft.com/office/drawing/2014/main" id="{6D75439D-6E77-F14D-B55B-3F7A9EC2D54E}"/>
                  </a:ext>
                </a:extLst>
              </p:cNvPr>
              <p:cNvSpPr>
                <a:spLocks/>
              </p:cNvSpPr>
              <p:nvPr/>
            </p:nvSpPr>
            <p:spPr bwMode="auto">
              <a:xfrm>
                <a:off x="3692" y="3310"/>
                <a:ext cx="87" cy="20"/>
              </a:xfrm>
              <a:custGeom>
                <a:avLst/>
                <a:gdLst>
                  <a:gd name="T0" fmla="*/ 0 w 87"/>
                  <a:gd name="T1" fmla="*/ 9 h 20"/>
                  <a:gd name="T2" fmla="*/ 49 w 87"/>
                  <a:gd name="T3" fmla="*/ 19 h 20"/>
                  <a:gd name="T4" fmla="*/ 86 w 87"/>
                  <a:gd name="T5" fmla="*/ 9 h 20"/>
                  <a:gd name="T6" fmla="*/ 36 w 87"/>
                  <a:gd name="T7" fmla="*/ 0 h 20"/>
                  <a:gd name="T8" fmla="*/ 0 w 87"/>
                  <a:gd name="T9" fmla="*/ 9 h 20"/>
                  <a:gd name="T10" fmla="*/ 0 60000 65536"/>
                  <a:gd name="T11" fmla="*/ 0 60000 65536"/>
                  <a:gd name="T12" fmla="*/ 0 60000 65536"/>
                  <a:gd name="T13" fmla="*/ 0 60000 65536"/>
                  <a:gd name="T14" fmla="*/ 0 60000 65536"/>
                  <a:gd name="T15" fmla="*/ 0 w 87"/>
                  <a:gd name="T16" fmla="*/ 0 h 20"/>
                  <a:gd name="T17" fmla="*/ 87 w 87"/>
                  <a:gd name="T18" fmla="*/ 20 h 20"/>
                </a:gdLst>
                <a:ahLst/>
                <a:cxnLst>
                  <a:cxn ang="T10">
                    <a:pos x="T0" y="T1"/>
                  </a:cxn>
                  <a:cxn ang="T11">
                    <a:pos x="T2" y="T3"/>
                  </a:cxn>
                  <a:cxn ang="T12">
                    <a:pos x="T4" y="T5"/>
                  </a:cxn>
                  <a:cxn ang="T13">
                    <a:pos x="T6" y="T7"/>
                  </a:cxn>
                  <a:cxn ang="T14">
                    <a:pos x="T8" y="T9"/>
                  </a:cxn>
                </a:cxnLst>
                <a:rect l="T15" t="T16" r="T17" b="T18"/>
                <a:pathLst>
                  <a:path w="87" h="20">
                    <a:moveTo>
                      <a:pt x="0" y="9"/>
                    </a:moveTo>
                    <a:lnTo>
                      <a:pt x="49" y="19"/>
                    </a:lnTo>
                    <a:lnTo>
                      <a:pt x="86" y="9"/>
                    </a:lnTo>
                    <a:lnTo>
                      <a:pt x="36" y="0"/>
                    </a:lnTo>
                    <a:lnTo>
                      <a:pt x="0" y="9"/>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05" name="Freeform 613">
                <a:extLst>
                  <a:ext uri="{FF2B5EF4-FFF2-40B4-BE49-F238E27FC236}">
                    <a16:creationId xmlns:a16="http://schemas.microsoft.com/office/drawing/2014/main" id="{BAB7DBA1-0B28-414B-92AC-326DD091BD76}"/>
                  </a:ext>
                </a:extLst>
              </p:cNvPr>
              <p:cNvSpPr>
                <a:spLocks/>
              </p:cNvSpPr>
              <p:nvPr/>
            </p:nvSpPr>
            <p:spPr bwMode="auto">
              <a:xfrm>
                <a:off x="3692" y="3310"/>
                <a:ext cx="87" cy="20"/>
              </a:xfrm>
              <a:custGeom>
                <a:avLst/>
                <a:gdLst>
                  <a:gd name="T0" fmla="*/ 0 w 87"/>
                  <a:gd name="T1" fmla="*/ 9 h 20"/>
                  <a:gd name="T2" fmla="*/ 49 w 87"/>
                  <a:gd name="T3" fmla="*/ 19 h 20"/>
                  <a:gd name="T4" fmla="*/ 86 w 87"/>
                  <a:gd name="T5" fmla="*/ 9 h 20"/>
                  <a:gd name="T6" fmla="*/ 36 w 87"/>
                  <a:gd name="T7" fmla="*/ 0 h 20"/>
                  <a:gd name="T8" fmla="*/ 0 w 87"/>
                  <a:gd name="T9" fmla="*/ 9 h 20"/>
                  <a:gd name="T10" fmla="*/ 0 60000 65536"/>
                  <a:gd name="T11" fmla="*/ 0 60000 65536"/>
                  <a:gd name="T12" fmla="*/ 0 60000 65536"/>
                  <a:gd name="T13" fmla="*/ 0 60000 65536"/>
                  <a:gd name="T14" fmla="*/ 0 60000 65536"/>
                  <a:gd name="T15" fmla="*/ 0 w 87"/>
                  <a:gd name="T16" fmla="*/ 0 h 20"/>
                  <a:gd name="T17" fmla="*/ 87 w 87"/>
                  <a:gd name="T18" fmla="*/ 20 h 20"/>
                </a:gdLst>
                <a:ahLst/>
                <a:cxnLst>
                  <a:cxn ang="T10">
                    <a:pos x="T0" y="T1"/>
                  </a:cxn>
                  <a:cxn ang="T11">
                    <a:pos x="T2" y="T3"/>
                  </a:cxn>
                  <a:cxn ang="T12">
                    <a:pos x="T4" y="T5"/>
                  </a:cxn>
                  <a:cxn ang="T13">
                    <a:pos x="T6" y="T7"/>
                  </a:cxn>
                  <a:cxn ang="T14">
                    <a:pos x="T8" y="T9"/>
                  </a:cxn>
                </a:cxnLst>
                <a:rect l="T15" t="T16" r="T17" b="T18"/>
                <a:pathLst>
                  <a:path w="87" h="20">
                    <a:moveTo>
                      <a:pt x="0" y="9"/>
                    </a:moveTo>
                    <a:lnTo>
                      <a:pt x="49" y="19"/>
                    </a:lnTo>
                    <a:lnTo>
                      <a:pt x="86" y="9"/>
                    </a:lnTo>
                    <a:lnTo>
                      <a:pt x="36" y="0"/>
                    </a:lnTo>
                    <a:lnTo>
                      <a:pt x="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06" name="Freeform 614">
                <a:extLst>
                  <a:ext uri="{FF2B5EF4-FFF2-40B4-BE49-F238E27FC236}">
                    <a16:creationId xmlns:a16="http://schemas.microsoft.com/office/drawing/2014/main" id="{5968AC58-EC50-F147-87F0-04F48320B6ED}"/>
                  </a:ext>
                </a:extLst>
              </p:cNvPr>
              <p:cNvSpPr>
                <a:spLocks/>
              </p:cNvSpPr>
              <p:nvPr/>
            </p:nvSpPr>
            <p:spPr bwMode="auto">
              <a:xfrm>
                <a:off x="3982" y="3240"/>
                <a:ext cx="32" cy="55"/>
              </a:xfrm>
              <a:custGeom>
                <a:avLst/>
                <a:gdLst>
                  <a:gd name="T0" fmla="*/ 0 w 32"/>
                  <a:gd name="T1" fmla="*/ 54 h 55"/>
                  <a:gd name="T2" fmla="*/ 2 w 32"/>
                  <a:gd name="T3" fmla="*/ 7 h 55"/>
                  <a:gd name="T4" fmla="*/ 31 w 32"/>
                  <a:gd name="T5" fmla="*/ 0 h 55"/>
                  <a:gd name="T6" fmla="*/ 27 w 32"/>
                  <a:gd name="T7" fmla="*/ 46 h 55"/>
                  <a:gd name="T8" fmla="*/ 0 w 32"/>
                  <a:gd name="T9" fmla="*/ 54 h 55"/>
                  <a:gd name="T10" fmla="*/ 0 60000 65536"/>
                  <a:gd name="T11" fmla="*/ 0 60000 65536"/>
                  <a:gd name="T12" fmla="*/ 0 60000 65536"/>
                  <a:gd name="T13" fmla="*/ 0 60000 65536"/>
                  <a:gd name="T14" fmla="*/ 0 60000 65536"/>
                  <a:gd name="T15" fmla="*/ 0 w 32"/>
                  <a:gd name="T16" fmla="*/ 0 h 55"/>
                  <a:gd name="T17" fmla="*/ 32 w 32"/>
                  <a:gd name="T18" fmla="*/ 55 h 55"/>
                </a:gdLst>
                <a:ahLst/>
                <a:cxnLst>
                  <a:cxn ang="T10">
                    <a:pos x="T0" y="T1"/>
                  </a:cxn>
                  <a:cxn ang="T11">
                    <a:pos x="T2" y="T3"/>
                  </a:cxn>
                  <a:cxn ang="T12">
                    <a:pos x="T4" y="T5"/>
                  </a:cxn>
                  <a:cxn ang="T13">
                    <a:pos x="T6" y="T7"/>
                  </a:cxn>
                  <a:cxn ang="T14">
                    <a:pos x="T8" y="T9"/>
                  </a:cxn>
                </a:cxnLst>
                <a:rect l="T15" t="T16" r="T17" b="T18"/>
                <a:pathLst>
                  <a:path w="32" h="55">
                    <a:moveTo>
                      <a:pt x="0" y="54"/>
                    </a:moveTo>
                    <a:lnTo>
                      <a:pt x="2" y="7"/>
                    </a:lnTo>
                    <a:lnTo>
                      <a:pt x="31" y="0"/>
                    </a:lnTo>
                    <a:lnTo>
                      <a:pt x="27" y="46"/>
                    </a:lnTo>
                    <a:lnTo>
                      <a:pt x="0" y="54"/>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07" name="Freeform 615">
                <a:extLst>
                  <a:ext uri="{FF2B5EF4-FFF2-40B4-BE49-F238E27FC236}">
                    <a16:creationId xmlns:a16="http://schemas.microsoft.com/office/drawing/2014/main" id="{703C8C86-59BE-1643-BF4F-98A4644C1309}"/>
                  </a:ext>
                </a:extLst>
              </p:cNvPr>
              <p:cNvSpPr>
                <a:spLocks/>
              </p:cNvSpPr>
              <p:nvPr/>
            </p:nvSpPr>
            <p:spPr bwMode="auto">
              <a:xfrm>
                <a:off x="3982" y="3240"/>
                <a:ext cx="32" cy="55"/>
              </a:xfrm>
              <a:custGeom>
                <a:avLst/>
                <a:gdLst>
                  <a:gd name="T0" fmla="*/ 0 w 32"/>
                  <a:gd name="T1" fmla="*/ 54 h 55"/>
                  <a:gd name="T2" fmla="*/ 2 w 32"/>
                  <a:gd name="T3" fmla="*/ 7 h 55"/>
                  <a:gd name="T4" fmla="*/ 31 w 32"/>
                  <a:gd name="T5" fmla="*/ 0 h 55"/>
                  <a:gd name="T6" fmla="*/ 27 w 32"/>
                  <a:gd name="T7" fmla="*/ 46 h 55"/>
                  <a:gd name="T8" fmla="*/ 0 w 32"/>
                  <a:gd name="T9" fmla="*/ 54 h 55"/>
                  <a:gd name="T10" fmla="*/ 0 60000 65536"/>
                  <a:gd name="T11" fmla="*/ 0 60000 65536"/>
                  <a:gd name="T12" fmla="*/ 0 60000 65536"/>
                  <a:gd name="T13" fmla="*/ 0 60000 65536"/>
                  <a:gd name="T14" fmla="*/ 0 60000 65536"/>
                  <a:gd name="T15" fmla="*/ 0 w 32"/>
                  <a:gd name="T16" fmla="*/ 0 h 55"/>
                  <a:gd name="T17" fmla="*/ 32 w 32"/>
                  <a:gd name="T18" fmla="*/ 55 h 55"/>
                </a:gdLst>
                <a:ahLst/>
                <a:cxnLst>
                  <a:cxn ang="T10">
                    <a:pos x="T0" y="T1"/>
                  </a:cxn>
                  <a:cxn ang="T11">
                    <a:pos x="T2" y="T3"/>
                  </a:cxn>
                  <a:cxn ang="T12">
                    <a:pos x="T4" y="T5"/>
                  </a:cxn>
                  <a:cxn ang="T13">
                    <a:pos x="T6" y="T7"/>
                  </a:cxn>
                  <a:cxn ang="T14">
                    <a:pos x="T8" y="T9"/>
                  </a:cxn>
                </a:cxnLst>
                <a:rect l="T15" t="T16" r="T17" b="T18"/>
                <a:pathLst>
                  <a:path w="32" h="55">
                    <a:moveTo>
                      <a:pt x="0" y="54"/>
                    </a:moveTo>
                    <a:lnTo>
                      <a:pt x="2" y="7"/>
                    </a:lnTo>
                    <a:lnTo>
                      <a:pt x="31" y="0"/>
                    </a:lnTo>
                    <a:lnTo>
                      <a:pt x="27" y="46"/>
                    </a:lnTo>
                    <a:lnTo>
                      <a:pt x="0" y="5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08" name="Freeform 616">
                <a:extLst>
                  <a:ext uri="{FF2B5EF4-FFF2-40B4-BE49-F238E27FC236}">
                    <a16:creationId xmlns:a16="http://schemas.microsoft.com/office/drawing/2014/main" id="{0A648500-7BA5-A84F-9C84-E6C233021DAA}"/>
                  </a:ext>
                </a:extLst>
              </p:cNvPr>
              <p:cNvSpPr>
                <a:spLocks/>
              </p:cNvSpPr>
              <p:nvPr/>
            </p:nvSpPr>
            <p:spPr bwMode="auto">
              <a:xfrm>
                <a:off x="3926" y="3256"/>
                <a:ext cx="32" cy="59"/>
              </a:xfrm>
              <a:custGeom>
                <a:avLst/>
                <a:gdLst>
                  <a:gd name="T0" fmla="*/ 0 w 32"/>
                  <a:gd name="T1" fmla="*/ 58 h 59"/>
                  <a:gd name="T2" fmla="*/ 1 w 32"/>
                  <a:gd name="T3" fmla="*/ 10 h 59"/>
                  <a:gd name="T4" fmla="*/ 31 w 32"/>
                  <a:gd name="T5" fmla="*/ 0 h 59"/>
                  <a:gd name="T6" fmla="*/ 29 w 32"/>
                  <a:gd name="T7" fmla="*/ 49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1" y="10"/>
                    </a:lnTo>
                    <a:lnTo>
                      <a:pt x="31" y="0"/>
                    </a:lnTo>
                    <a:lnTo>
                      <a:pt x="29" y="49"/>
                    </a:lnTo>
                    <a:lnTo>
                      <a:pt x="0" y="58"/>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09" name="Freeform 617">
                <a:extLst>
                  <a:ext uri="{FF2B5EF4-FFF2-40B4-BE49-F238E27FC236}">
                    <a16:creationId xmlns:a16="http://schemas.microsoft.com/office/drawing/2014/main" id="{7C6468A4-3985-D841-A21D-5885674A5D0E}"/>
                  </a:ext>
                </a:extLst>
              </p:cNvPr>
              <p:cNvSpPr>
                <a:spLocks/>
              </p:cNvSpPr>
              <p:nvPr/>
            </p:nvSpPr>
            <p:spPr bwMode="auto">
              <a:xfrm>
                <a:off x="3926" y="3256"/>
                <a:ext cx="32" cy="59"/>
              </a:xfrm>
              <a:custGeom>
                <a:avLst/>
                <a:gdLst>
                  <a:gd name="T0" fmla="*/ 0 w 32"/>
                  <a:gd name="T1" fmla="*/ 58 h 59"/>
                  <a:gd name="T2" fmla="*/ 1 w 32"/>
                  <a:gd name="T3" fmla="*/ 10 h 59"/>
                  <a:gd name="T4" fmla="*/ 31 w 32"/>
                  <a:gd name="T5" fmla="*/ 0 h 59"/>
                  <a:gd name="T6" fmla="*/ 29 w 32"/>
                  <a:gd name="T7" fmla="*/ 49 h 59"/>
                  <a:gd name="T8" fmla="*/ 0 w 32"/>
                  <a:gd name="T9" fmla="*/ 58 h 59"/>
                  <a:gd name="T10" fmla="*/ 0 60000 65536"/>
                  <a:gd name="T11" fmla="*/ 0 60000 65536"/>
                  <a:gd name="T12" fmla="*/ 0 60000 65536"/>
                  <a:gd name="T13" fmla="*/ 0 60000 65536"/>
                  <a:gd name="T14" fmla="*/ 0 60000 65536"/>
                  <a:gd name="T15" fmla="*/ 0 w 32"/>
                  <a:gd name="T16" fmla="*/ 0 h 59"/>
                  <a:gd name="T17" fmla="*/ 32 w 32"/>
                  <a:gd name="T18" fmla="*/ 59 h 59"/>
                </a:gdLst>
                <a:ahLst/>
                <a:cxnLst>
                  <a:cxn ang="T10">
                    <a:pos x="T0" y="T1"/>
                  </a:cxn>
                  <a:cxn ang="T11">
                    <a:pos x="T2" y="T3"/>
                  </a:cxn>
                  <a:cxn ang="T12">
                    <a:pos x="T4" y="T5"/>
                  </a:cxn>
                  <a:cxn ang="T13">
                    <a:pos x="T6" y="T7"/>
                  </a:cxn>
                  <a:cxn ang="T14">
                    <a:pos x="T8" y="T9"/>
                  </a:cxn>
                </a:cxnLst>
                <a:rect l="T15" t="T16" r="T17" b="T18"/>
                <a:pathLst>
                  <a:path w="32" h="59">
                    <a:moveTo>
                      <a:pt x="0" y="58"/>
                    </a:moveTo>
                    <a:lnTo>
                      <a:pt x="1" y="10"/>
                    </a:lnTo>
                    <a:lnTo>
                      <a:pt x="31" y="0"/>
                    </a:lnTo>
                    <a:lnTo>
                      <a:pt x="29" y="49"/>
                    </a:lnTo>
                    <a:lnTo>
                      <a:pt x="0" y="5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10" name="Freeform 618">
                <a:extLst>
                  <a:ext uri="{FF2B5EF4-FFF2-40B4-BE49-F238E27FC236}">
                    <a16:creationId xmlns:a16="http://schemas.microsoft.com/office/drawing/2014/main" id="{76B8AC36-CBC4-F14A-BB7F-E37EE60242C5}"/>
                  </a:ext>
                </a:extLst>
              </p:cNvPr>
              <p:cNvSpPr>
                <a:spLocks/>
              </p:cNvSpPr>
              <p:nvPr/>
            </p:nvSpPr>
            <p:spPr bwMode="auto">
              <a:xfrm>
                <a:off x="3862" y="3275"/>
                <a:ext cx="34" cy="61"/>
              </a:xfrm>
              <a:custGeom>
                <a:avLst/>
                <a:gdLst>
                  <a:gd name="T0" fmla="*/ 0 w 34"/>
                  <a:gd name="T1" fmla="*/ 60 h 61"/>
                  <a:gd name="T2" fmla="*/ 2 w 34"/>
                  <a:gd name="T3" fmla="*/ 9 h 61"/>
                  <a:gd name="T4" fmla="*/ 33 w 34"/>
                  <a:gd name="T5" fmla="*/ 0 h 61"/>
                  <a:gd name="T6" fmla="*/ 31 w 34"/>
                  <a:gd name="T7" fmla="*/ 49 h 61"/>
                  <a:gd name="T8" fmla="*/ 0 w 34"/>
                  <a:gd name="T9" fmla="*/ 60 h 61"/>
                  <a:gd name="T10" fmla="*/ 0 60000 65536"/>
                  <a:gd name="T11" fmla="*/ 0 60000 65536"/>
                  <a:gd name="T12" fmla="*/ 0 60000 65536"/>
                  <a:gd name="T13" fmla="*/ 0 60000 65536"/>
                  <a:gd name="T14" fmla="*/ 0 60000 65536"/>
                  <a:gd name="T15" fmla="*/ 0 w 34"/>
                  <a:gd name="T16" fmla="*/ 0 h 61"/>
                  <a:gd name="T17" fmla="*/ 34 w 34"/>
                  <a:gd name="T18" fmla="*/ 61 h 61"/>
                </a:gdLst>
                <a:ahLst/>
                <a:cxnLst>
                  <a:cxn ang="T10">
                    <a:pos x="T0" y="T1"/>
                  </a:cxn>
                  <a:cxn ang="T11">
                    <a:pos x="T2" y="T3"/>
                  </a:cxn>
                  <a:cxn ang="T12">
                    <a:pos x="T4" y="T5"/>
                  </a:cxn>
                  <a:cxn ang="T13">
                    <a:pos x="T6" y="T7"/>
                  </a:cxn>
                  <a:cxn ang="T14">
                    <a:pos x="T8" y="T9"/>
                  </a:cxn>
                </a:cxnLst>
                <a:rect l="T15" t="T16" r="T17" b="T18"/>
                <a:pathLst>
                  <a:path w="34" h="61">
                    <a:moveTo>
                      <a:pt x="0" y="60"/>
                    </a:moveTo>
                    <a:lnTo>
                      <a:pt x="2" y="9"/>
                    </a:lnTo>
                    <a:lnTo>
                      <a:pt x="33" y="0"/>
                    </a:lnTo>
                    <a:lnTo>
                      <a:pt x="31" y="49"/>
                    </a:lnTo>
                    <a:lnTo>
                      <a:pt x="0" y="6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11" name="Freeform 619">
                <a:extLst>
                  <a:ext uri="{FF2B5EF4-FFF2-40B4-BE49-F238E27FC236}">
                    <a16:creationId xmlns:a16="http://schemas.microsoft.com/office/drawing/2014/main" id="{57FAE889-BA36-9641-B238-EFAA883D2739}"/>
                  </a:ext>
                </a:extLst>
              </p:cNvPr>
              <p:cNvSpPr>
                <a:spLocks/>
              </p:cNvSpPr>
              <p:nvPr/>
            </p:nvSpPr>
            <p:spPr bwMode="auto">
              <a:xfrm>
                <a:off x="3862" y="3275"/>
                <a:ext cx="34" cy="61"/>
              </a:xfrm>
              <a:custGeom>
                <a:avLst/>
                <a:gdLst>
                  <a:gd name="T0" fmla="*/ 0 w 34"/>
                  <a:gd name="T1" fmla="*/ 60 h 61"/>
                  <a:gd name="T2" fmla="*/ 2 w 34"/>
                  <a:gd name="T3" fmla="*/ 9 h 61"/>
                  <a:gd name="T4" fmla="*/ 33 w 34"/>
                  <a:gd name="T5" fmla="*/ 0 h 61"/>
                  <a:gd name="T6" fmla="*/ 31 w 34"/>
                  <a:gd name="T7" fmla="*/ 49 h 61"/>
                  <a:gd name="T8" fmla="*/ 0 w 34"/>
                  <a:gd name="T9" fmla="*/ 60 h 61"/>
                  <a:gd name="T10" fmla="*/ 0 60000 65536"/>
                  <a:gd name="T11" fmla="*/ 0 60000 65536"/>
                  <a:gd name="T12" fmla="*/ 0 60000 65536"/>
                  <a:gd name="T13" fmla="*/ 0 60000 65536"/>
                  <a:gd name="T14" fmla="*/ 0 60000 65536"/>
                  <a:gd name="T15" fmla="*/ 0 w 34"/>
                  <a:gd name="T16" fmla="*/ 0 h 61"/>
                  <a:gd name="T17" fmla="*/ 34 w 34"/>
                  <a:gd name="T18" fmla="*/ 61 h 61"/>
                </a:gdLst>
                <a:ahLst/>
                <a:cxnLst>
                  <a:cxn ang="T10">
                    <a:pos x="T0" y="T1"/>
                  </a:cxn>
                  <a:cxn ang="T11">
                    <a:pos x="T2" y="T3"/>
                  </a:cxn>
                  <a:cxn ang="T12">
                    <a:pos x="T4" y="T5"/>
                  </a:cxn>
                  <a:cxn ang="T13">
                    <a:pos x="T6" y="T7"/>
                  </a:cxn>
                  <a:cxn ang="T14">
                    <a:pos x="T8" y="T9"/>
                  </a:cxn>
                </a:cxnLst>
                <a:rect l="T15" t="T16" r="T17" b="T18"/>
                <a:pathLst>
                  <a:path w="34" h="61">
                    <a:moveTo>
                      <a:pt x="0" y="60"/>
                    </a:moveTo>
                    <a:lnTo>
                      <a:pt x="2" y="9"/>
                    </a:lnTo>
                    <a:lnTo>
                      <a:pt x="33" y="0"/>
                    </a:lnTo>
                    <a:lnTo>
                      <a:pt x="31" y="49"/>
                    </a:lnTo>
                    <a:lnTo>
                      <a:pt x="0" y="6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12" name="Freeform 620">
                <a:extLst>
                  <a:ext uri="{FF2B5EF4-FFF2-40B4-BE49-F238E27FC236}">
                    <a16:creationId xmlns:a16="http://schemas.microsoft.com/office/drawing/2014/main" id="{49B3446D-7B16-D142-9F01-AF18221FCF90}"/>
                  </a:ext>
                </a:extLst>
              </p:cNvPr>
              <p:cNvSpPr>
                <a:spLocks/>
              </p:cNvSpPr>
              <p:nvPr/>
            </p:nvSpPr>
            <p:spPr bwMode="auto">
              <a:xfrm>
                <a:off x="3795" y="3296"/>
                <a:ext cx="36" cy="62"/>
              </a:xfrm>
              <a:custGeom>
                <a:avLst/>
                <a:gdLst>
                  <a:gd name="T0" fmla="*/ 0 w 36"/>
                  <a:gd name="T1" fmla="*/ 61 h 62"/>
                  <a:gd name="T2" fmla="*/ 0 w 36"/>
                  <a:gd name="T3" fmla="*/ 9 h 62"/>
                  <a:gd name="T4" fmla="*/ 35 w 36"/>
                  <a:gd name="T5" fmla="*/ 0 h 62"/>
                  <a:gd name="T6" fmla="*/ 33 w 36"/>
                  <a:gd name="T7" fmla="*/ 50 h 62"/>
                  <a:gd name="T8" fmla="*/ 0 w 36"/>
                  <a:gd name="T9" fmla="*/ 61 h 62"/>
                  <a:gd name="T10" fmla="*/ 0 60000 65536"/>
                  <a:gd name="T11" fmla="*/ 0 60000 65536"/>
                  <a:gd name="T12" fmla="*/ 0 60000 65536"/>
                  <a:gd name="T13" fmla="*/ 0 60000 65536"/>
                  <a:gd name="T14" fmla="*/ 0 60000 65536"/>
                  <a:gd name="T15" fmla="*/ 0 w 36"/>
                  <a:gd name="T16" fmla="*/ 0 h 62"/>
                  <a:gd name="T17" fmla="*/ 36 w 36"/>
                  <a:gd name="T18" fmla="*/ 62 h 62"/>
                </a:gdLst>
                <a:ahLst/>
                <a:cxnLst>
                  <a:cxn ang="T10">
                    <a:pos x="T0" y="T1"/>
                  </a:cxn>
                  <a:cxn ang="T11">
                    <a:pos x="T2" y="T3"/>
                  </a:cxn>
                  <a:cxn ang="T12">
                    <a:pos x="T4" y="T5"/>
                  </a:cxn>
                  <a:cxn ang="T13">
                    <a:pos x="T6" y="T7"/>
                  </a:cxn>
                  <a:cxn ang="T14">
                    <a:pos x="T8" y="T9"/>
                  </a:cxn>
                </a:cxnLst>
                <a:rect l="T15" t="T16" r="T17" b="T18"/>
                <a:pathLst>
                  <a:path w="36" h="62">
                    <a:moveTo>
                      <a:pt x="0" y="61"/>
                    </a:moveTo>
                    <a:lnTo>
                      <a:pt x="0" y="9"/>
                    </a:lnTo>
                    <a:lnTo>
                      <a:pt x="35" y="0"/>
                    </a:lnTo>
                    <a:lnTo>
                      <a:pt x="33" y="50"/>
                    </a:lnTo>
                    <a:lnTo>
                      <a:pt x="0" y="61"/>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13" name="Freeform 621">
                <a:extLst>
                  <a:ext uri="{FF2B5EF4-FFF2-40B4-BE49-F238E27FC236}">
                    <a16:creationId xmlns:a16="http://schemas.microsoft.com/office/drawing/2014/main" id="{63DCA6A1-E906-194F-A6E1-551B0E08FA93}"/>
                  </a:ext>
                </a:extLst>
              </p:cNvPr>
              <p:cNvSpPr>
                <a:spLocks/>
              </p:cNvSpPr>
              <p:nvPr/>
            </p:nvSpPr>
            <p:spPr bwMode="auto">
              <a:xfrm>
                <a:off x="3795" y="3296"/>
                <a:ext cx="36" cy="62"/>
              </a:xfrm>
              <a:custGeom>
                <a:avLst/>
                <a:gdLst>
                  <a:gd name="T0" fmla="*/ 0 w 36"/>
                  <a:gd name="T1" fmla="*/ 61 h 62"/>
                  <a:gd name="T2" fmla="*/ 0 w 36"/>
                  <a:gd name="T3" fmla="*/ 9 h 62"/>
                  <a:gd name="T4" fmla="*/ 35 w 36"/>
                  <a:gd name="T5" fmla="*/ 0 h 62"/>
                  <a:gd name="T6" fmla="*/ 33 w 36"/>
                  <a:gd name="T7" fmla="*/ 50 h 62"/>
                  <a:gd name="T8" fmla="*/ 0 w 36"/>
                  <a:gd name="T9" fmla="*/ 61 h 62"/>
                  <a:gd name="T10" fmla="*/ 0 60000 65536"/>
                  <a:gd name="T11" fmla="*/ 0 60000 65536"/>
                  <a:gd name="T12" fmla="*/ 0 60000 65536"/>
                  <a:gd name="T13" fmla="*/ 0 60000 65536"/>
                  <a:gd name="T14" fmla="*/ 0 60000 65536"/>
                  <a:gd name="T15" fmla="*/ 0 w 36"/>
                  <a:gd name="T16" fmla="*/ 0 h 62"/>
                  <a:gd name="T17" fmla="*/ 36 w 36"/>
                  <a:gd name="T18" fmla="*/ 62 h 62"/>
                </a:gdLst>
                <a:ahLst/>
                <a:cxnLst>
                  <a:cxn ang="T10">
                    <a:pos x="T0" y="T1"/>
                  </a:cxn>
                  <a:cxn ang="T11">
                    <a:pos x="T2" y="T3"/>
                  </a:cxn>
                  <a:cxn ang="T12">
                    <a:pos x="T4" y="T5"/>
                  </a:cxn>
                  <a:cxn ang="T13">
                    <a:pos x="T6" y="T7"/>
                  </a:cxn>
                  <a:cxn ang="T14">
                    <a:pos x="T8" y="T9"/>
                  </a:cxn>
                </a:cxnLst>
                <a:rect l="T15" t="T16" r="T17" b="T18"/>
                <a:pathLst>
                  <a:path w="36" h="62">
                    <a:moveTo>
                      <a:pt x="0" y="61"/>
                    </a:moveTo>
                    <a:lnTo>
                      <a:pt x="0" y="9"/>
                    </a:lnTo>
                    <a:lnTo>
                      <a:pt x="35" y="0"/>
                    </a:lnTo>
                    <a:lnTo>
                      <a:pt x="33" y="50"/>
                    </a:lnTo>
                    <a:lnTo>
                      <a:pt x="0" y="6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14" name="Freeform 622">
                <a:extLst>
                  <a:ext uri="{FF2B5EF4-FFF2-40B4-BE49-F238E27FC236}">
                    <a16:creationId xmlns:a16="http://schemas.microsoft.com/office/drawing/2014/main" id="{D358CDA0-F17F-D849-92F2-FCDBEBD0967B}"/>
                  </a:ext>
                </a:extLst>
              </p:cNvPr>
              <p:cNvSpPr>
                <a:spLocks/>
              </p:cNvSpPr>
              <p:nvPr/>
            </p:nvSpPr>
            <p:spPr bwMode="auto">
              <a:xfrm>
                <a:off x="3740" y="3320"/>
                <a:ext cx="39" cy="65"/>
              </a:xfrm>
              <a:custGeom>
                <a:avLst/>
                <a:gdLst>
                  <a:gd name="T0" fmla="*/ 0 w 39"/>
                  <a:gd name="T1" fmla="*/ 64 h 65"/>
                  <a:gd name="T2" fmla="*/ 0 w 39"/>
                  <a:gd name="T3" fmla="*/ 9 h 65"/>
                  <a:gd name="T4" fmla="*/ 38 w 39"/>
                  <a:gd name="T5" fmla="*/ 0 h 65"/>
                  <a:gd name="T6" fmla="*/ 37 w 39"/>
                  <a:gd name="T7" fmla="*/ 52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0" y="9"/>
                    </a:lnTo>
                    <a:lnTo>
                      <a:pt x="38" y="0"/>
                    </a:lnTo>
                    <a:lnTo>
                      <a:pt x="37" y="52"/>
                    </a:lnTo>
                    <a:lnTo>
                      <a:pt x="0" y="64"/>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15" name="Freeform 623">
                <a:extLst>
                  <a:ext uri="{FF2B5EF4-FFF2-40B4-BE49-F238E27FC236}">
                    <a16:creationId xmlns:a16="http://schemas.microsoft.com/office/drawing/2014/main" id="{84F1EE8C-7476-9340-B038-174B68DDDFC8}"/>
                  </a:ext>
                </a:extLst>
              </p:cNvPr>
              <p:cNvSpPr>
                <a:spLocks/>
              </p:cNvSpPr>
              <p:nvPr/>
            </p:nvSpPr>
            <p:spPr bwMode="auto">
              <a:xfrm>
                <a:off x="3740" y="3320"/>
                <a:ext cx="39" cy="65"/>
              </a:xfrm>
              <a:custGeom>
                <a:avLst/>
                <a:gdLst>
                  <a:gd name="T0" fmla="*/ 0 w 39"/>
                  <a:gd name="T1" fmla="*/ 64 h 65"/>
                  <a:gd name="T2" fmla="*/ 0 w 39"/>
                  <a:gd name="T3" fmla="*/ 9 h 65"/>
                  <a:gd name="T4" fmla="*/ 38 w 39"/>
                  <a:gd name="T5" fmla="*/ 0 h 65"/>
                  <a:gd name="T6" fmla="*/ 37 w 39"/>
                  <a:gd name="T7" fmla="*/ 52 h 65"/>
                  <a:gd name="T8" fmla="*/ 0 w 39"/>
                  <a:gd name="T9" fmla="*/ 64 h 65"/>
                  <a:gd name="T10" fmla="*/ 0 60000 65536"/>
                  <a:gd name="T11" fmla="*/ 0 60000 65536"/>
                  <a:gd name="T12" fmla="*/ 0 60000 65536"/>
                  <a:gd name="T13" fmla="*/ 0 60000 65536"/>
                  <a:gd name="T14" fmla="*/ 0 60000 65536"/>
                  <a:gd name="T15" fmla="*/ 0 w 39"/>
                  <a:gd name="T16" fmla="*/ 0 h 65"/>
                  <a:gd name="T17" fmla="*/ 39 w 39"/>
                  <a:gd name="T18" fmla="*/ 65 h 65"/>
                </a:gdLst>
                <a:ahLst/>
                <a:cxnLst>
                  <a:cxn ang="T10">
                    <a:pos x="T0" y="T1"/>
                  </a:cxn>
                  <a:cxn ang="T11">
                    <a:pos x="T2" y="T3"/>
                  </a:cxn>
                  <a:cxn ang="T12">
                    <a:pos x="T4" y="T5"/>
                  </a:cxn>
                  <a:cxn ang="T13">
                    <a:pos x="T6" y="T7"/>
                  </a:cxn>
                  <a:cxn ang="T14">
                    <a:pos x="T8" y="T9"/>
                  </a:cxn>
                </a:cxnLst>
                <a:rect l="T15" t="T16" r="T17" b="T18"/>
                <a:pathLst>
                  <a:path w="39" h="65">
                    <a:moveTo>
                      <a:pt x="0" y="64"/>
                    </a:moveTo>
                    <a:lnTo>
                      <a:pt x="0" y="9"/>
                    </a:lnTo>
                    <a:lnTo>
                      <a:pt x="38" y="0"/>
                    </a:lnTo>
                    <a:lnTo>
                      <a:pt x="37" y="52"/>
                    </a:lnTo>
                    <a:lnTo>
                      <a:pt x="0" y="6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16" name="Line 624">
                <a:extLst>
                  <a:ext uri="{FF2B5EF4-FFF2-40B4-BE49-F238E27FC236}">
                    <a16:creationId xmlns:a16="http://schemas.microsoft.com/office/drawing/2014/main" id="{FEAB4726-B1C0-1D48-A1F2-443C3C4608CA}"/>
                  </a:ext>
                </a:extLst>
              </p:cNvPr>
              <p:cNvSpPr>
                <a:spLocks noChangeShapeType="1"/>
              </p:cNvSpPr>
              <p:nvPr/>
            </p:nvSpPr>
            <p:spPr bwMode="auto">
              <a:xfrm>
                <a:off x="3665" y="3807"/>
                <a:ext cx="245" cy="7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17" name="Freeform 625">
                <a:extLst>
                  <a:ext uri="{FF2B5EF4-FFF2-40B4-BE49-F238E27FC236}">
                    <a16:creationId xmlns:a16="http://schemas.microsoft.com/office/drawing/2014/main" id="{A1B4A335-0EAE-7E49-9811-4DE202E6365A}"/>
                  </a:ext>
                </a:extLst>
              </p:cNvPr>
              <p:cNvSpPr>
                <a:spLocks/>
              </p:cNvSpPr>
              <p:nvPr/>
            </p:nvSpPr>
            <p:spPr bwMode="auto">
              <a:xfrm>
                <a:off x="3334" y="3032"/>
                <a:ext cx="64" cy="17"/>
              </a:xfrm>
              <a:custGeom>
                <a:avLst/>
                <a:gdLst>
                  <a:gd name="T0" fmla="*/ 63 w 64"/>
                  <a:gd name="T1" fmla="*/ 10 h 17"/>
                  <a:gd name="T2" fmla="*/ 23 w 64"/>
                  <a:gd name="T3" fmla="*/ 16 h 17"/>
                  <a:gd name="T4" fmla="*/ 0 w 64"/>
                  <a:gd name="T5" fmla="*/ 8 h 17"/>
                  <a:gd name="T6" fmla="*/ 35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3" y="16"/>
                    </a:lnTo>
                    <a:lnTo>
                      <a:pt x="0" y="8"/>
                    </a:lnTo>
                    <a:lnTo>
                      <a:pt x="35" y="0"/>
                    </a:lnTo>
                    <a:lnTo>
                      <a:pt x="63" y="10"/>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18" name="Freeform 626">
                <a:extLst>
                  <a:ext uri="{FF2B5EF4-FFF2-40B4-BE49-F238E27FC236}">
                    <a16:creationId xmlns:a16="http://schemas.microsoft.com/office/drawing/2014/main" id="{B6F1E3C0-F6B7-F545-8D63-C3F599556129}"/>
                  </a:ext>
                </a:extLst>
              </p:cNvPr>
              <p:cNvSpPr>
                <a:spLocks/>
              </p:cNvSpPr>
              <p:nvPr/>
            </p:nvSpPr>
            <p:spPr bwMode="auto">
              <a:xfrm>
                <a:off x="3334" y="3032"/>
                <a:ext cx="64" cy="17"/>
              </a:xfrm>
              <a:custGeom>
                <a:avLst/>
                <a:gdLst>
                  <a:gd name="T0" fmla="*/ 63 w 64"/>
                  <a:gd name="T1" fmla="*/ 10 h 17"/>
                  <a:gd name="T2" fmla="*/ 23 w 64"/>
                  <a:gd name="T3" fmla="*/ 16 h 17"/>
                  <a:gd name="T4" fmla="*/ 0 w 64"/>
                  <a:gd name="T5" fmla="*/ 8 h 17"/>
                  <a:gd name="T6" fmla="*/ 35 w 64"/>
                  <a:gd name="T7" fmla="*/ 0 h 17"/>
                  <a:gd name="T8" fmla="*/ 63 w 64"/>
                  <a:gd name="T9" fmla="*/ 10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10"/>
                    </a:moveTo>
                    <a:lnTo>
                      <a:pt x="23" y="16"/>
                    </a:lnTo>
                    <a:lnTo>
                      <a:pt x="0" y="8"/>
                    </a:lnTo>
                    <a:lnTo>
                      <a:pt x="35" y="0"/>
                    </a:lnTo>
                    <a:lnTo>
                      <a:pt x="63"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19" name="Freeform 627">
                <a:extLst>
                  <a:ext uri="{FF2B5EF4-FFF2-40B4-BE49-F238E27FC236}">
                    <a16:creationId xmlns:a16="http://schemas.microsoft.com/office/drawing/2014/main" id="{8DA97641-26FF-C546-BC55-EA7938CF9947}"/>
                  </a:ext>
                </a:extLst>
              </p:cNvPr>
              <p:cNvSpPr>
                <a:spLocks/>
              </p:cNvSpPr>
              <p:nvPr/>
            </p:nvSpPr>
            <p:spPr bwMode="auto">
              <a:xfrm>
                <a:off x="3384" y="3021"/>
                <a:ext cx="68" cy="17"/>
              </a:xfrm>
              <a:custGeom>
                <a:avLst/>
                <a:gdLst>
                  <a:gd name="T0" fmla="*/ 67 w 68"/>
                  <a:gd name="T1" fmla="*/ 8 h 17"/>
                  <a:gd name="T2" fmla="*/ 28 w 68"/>
                  <a:gd name="T3" fmla="*/ 16 h 17"/>
                  <a:gd name="T4" fmla="*/ 0 w 68"/>
                  <a:gd name="T5" fmla="*/ 8 h 17"/>
                  <a:gd name="T6" fmla="*/ 38 w 68"/>
                  <a:gd name="T7" fmla="*/ 0 h 17"/>
                  <a:gd name="T8" fmla="*/ 67 w 68"/>
                  <a:gd name="T9" fmla="*/ 8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8"/>
                    </a:moveTo>
                    <a:lnTo>
                      <a:pt x="28" y="16"/>
                    </a:lnTo>
                    <a:lnTo>
                      <a:pt x="0" y="8"/>
                    </a:lnTo>
                    <a:lnTo>
                      <a:pt x="38" y="0"/>
                    </a:lnTo>
                    <a:lnTo>
                      <a:pt x="67" y="8"/>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20" name="Freeform 628">
                <a:extLst>
                  <a:ext uri="{FF2B5EF4-FFF2-40B4-BE49-F238E27FC236}">
                    <a16:creationId xmlns:a16="http://schemas.microsoft.com/office/drawing/2014/main" id="{A26E1EE9-3241-C44D-92E8-FF6C49A5D4AD}"/>
                  </a:ext>
                </a:extLst>
              </p:cNvPr>
              <p:cNvSpPr>
                <a:spLocks/>
              </p:cNvSpPr>
              <p:nvPr/>
            </p:nvSpPr>
            <p:spPr bwMode="auto">
              <a:xfrm>
                <a:off x="3384" y="3021"/>
                <a:ext cx="68" cy="17"/>
              </a:xfrm>
              <a:custGeom>
                <a:avLst/>
                <a:gdLst>
                  <a:gd name="T0" fmla="*/ 67 w 68"/>
                  <a:gd name="T1" fmla="*/ 8 h 17"/>
                  <a:gd name="T2" fmla="*/ 28 w 68"/>
                  <a:gd name="T3" fmla="*/ 16 h 17"/>
                  <a:gd name="T4" fmla="*/ 0 w 68"/>
                  <a:gd name="T5" fmla="*/ 8 h 17"/>
                  <a:gd name="T6" fmla="*/ 38 w 68"/>
                  <a:gd name="T7" fmla="*/ 0 h 17"/>
                  <a:gd name="T8" fmla="*/ 67 w 68"/>
                  <a:gd name="T9" fmla="*/ 8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8"/>
                    </a:moveTo>
                    <a:lnTo>
                      <a:pt x="28" y="16"/>
                    </a:lnTo>
                    <a:lnTo>
                      <a:pt x="0" y="8"/>
                    </a:lnTo>
                    <a:lnTo>
                      <a:pt x="38" y="0"/>
                    </a:lnTo>
                    <a:lnTo>
                      <a:pt x="67"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21" name="Line 629">
                <a:extLst>
                  <a:ext uri="{FF2B5EF4-FFF2-40B4-BE49-F238E27FC236}">
                    <a16:creationId xmlns:a16="http://schemas.microsoft.com/office/drawing/2014/main" id="{DED4E6C0-60B8-B546-878E-81C592FFA330}"/>
                  </a:ext>
                </a:extLst>
              </p:cNvPr>
              <p:cNvSpPr>
                <a:spLocks noChangeShapeType="1"/>
              </p:cNvSpPr>
              <p:nvPr/>
            </p:nvSpPr>
            <p:spPr bwMode="auto">
              <a:xfrm flipH="1" flipV="1">
                <a:off x="3370" y="2759"/>
                <a:ext cx="7" cy="2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622" name="Freeform 630">
                <a:extLst>
                  <a:ext uri="{FF2B5EF4-FFF2-40B4-BE49-F238E27FC236}">
                    <a16:creationId xmlns:a16="http://schemas.microsoft.com/office/drawing/2014/main" id="{5EC95244-CC46-8940-8DDE-2E360D4D3A91}"/>
                  </a:ext>
                </a:extLst>
              </p:cNvPr>
              <p:cNvSpPr>
                <a:spLocks/>
              </p:cNvSpPr>
              <p:nvPr/>
            </p:nvSpPr>
            <p:spPr bwMode="auto">
              <a:xfrm>
                <a:off x="3442" y="2985"/>
                <a:ext cx="74" cy="17"/>
              </a:xfrm>
              <a:custGeom>
                <a:avLst/>
                <a:gdLst>
                  <a:gd name="T0" fmla="*/ 73 w 74"/>
                  <a:gd name="T1" fmla="*/ 7 h 17"/>
                  <a:gd name="T2" fmla="*/ 34 w 74"/>
                  <a:gd name="T3" fmla="*/ 16 h 17"/>
                  <a:gd name="T4" fmla="*/ 0 w 74"/>
                  <a:gd name="T5" fmla="*/ 7 h 17"/>
                  <a:gd name="T6" fmla="*/ 38 w 74"/>
                  <a:gd name="T7" fmla="*/ 0 h 17"/>
                  <a:gd name="T8" fmla="*/ 73 w 74"/>
                  <a:gd name="T9" fmla="*/ 7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7"/>
                    </a:moveTo>
                    <a:lnTo>
                      <a:pt x="34" y="16"/>
                    </a:lnTo>
                    <a:lnTo>
                      <a:pt x="0" y="7"/>
                    </a:lnTo>
                    <a:lnTo>
                      <a:pt x="38" y="0"/>
                    </a:lnTo>
                    <a:lnTo>
                      <a:pt x="73" y="7"/>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23" name="Freeform 631">
                <a:extLst>
                  <a:ext uri="{FF2B5EF4-FFF2-40B4-BE49-F238E27FC236}">
                    <a16:creationId xmlns:a16="http://schemas.microsoft.com/office/drawing/2014/main" id="{ACFF86BE-ADB8-7846-94DA-A5B70C5470B3}"/>
                  </a:ext>
                </a:extLst>
              </p:cNvPr>
              <p:cNvSpPr>
                <a:spLocks/>
              </p:cNvSpPr>
              <p:nvPr/>
            </p:nvSpPr>
            <p:spPr bwMode="auto">
              <a:xfrm>
                <a:off x="3442" y="2985"/>
                <a:ext cx="74" cy="17"/>
              </a:xfrm>
              <a:custGeom>
                <a:avLst/>
                <a:gdLst>
                  <a:gd name="T0" fmla="*/ 73 w 74"/>
                  <a:gd name="T1" fmla="*/ 7 h 17"/>
                  <a:gd name="T2" fmla="*/ 34 w 74"/>
                  <a:gd name="T3" fmla="*/ 16 h 17"/>
                  <a:gd name="T4" fmla="*/ 0 w 74"/>
                  <a:gd name="T5" fmla="*/ 7 h 17"/>
                  <a:gd name="T6" fmla="*/ 38 w 74"/>
                  <a:gd name="T7" fmla="*/ 0 h 17"/>
                  <a:gd name="T8" fmla="*/ 73 w 74"/>
                  <a:gd name="T9" fmla="*/ 7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7"/>
                    </a:moveTo>
                    <a:lnTo>
                      <a:pt x="34" y="16"/>
                    </a:lnTo>
                    <a:lnTo>
                      <a:pt x="0" y="7"/>
                    </a:lnTo>
                    <a:lnTo>
                      <a:pt x="38" y="0"/>
                    </a:lnTo>
                    <a:lnTo>
                      <a:pt x="73" y="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24" name="Freeform 632">
                <a:extLst>
                  <a:ext uri="{FF2B5EF4-FFF2-40B4-BE49-F238E27FC236}">
                    <a16:creationId xmlns:a16="http://schemas.microsoft.com/office/drawing/2014/main" id="{27C34480-E79F-3E4E-9EBD-D5E9DCD37383}"/>
                  </a:ext>
                </a:extLst>
              </p:cNvPr>
              <p:cNvSpPr>
                <a:spLocks/>
              </p:cNvSpPr>
              <p:nvPr/>
            </p:nvSpPr>
            <p:spPr bwMode="auto">
              <a:xfrm>
                <a:off x="3510" y="3020"/>
                <a:ext cx="79" cy="17"/>
              </a:xfrm>
              <a:custGeom>
                <a:avLst/>
                <a:gdLst>
                  <a:gd name="T0" fmla="*/ 78 w 79"/>
                  <a:gd name="T1" fmla="*/ 9 h 17"/>
                  <a:gd name="T2" fmla="*/ 36 w 79"/>
                  <a:gd name="T3" fmla="*/ 16 h 17"/>
                  <a:gd name="T4" fmla="*/ 0 w 79"/>
                  <a:gd name="T5" fmla="*/ 6 h 17"/>
                  <a:gd name="T6" fmla="*/ 39 w 79"/>
                  <a:gd name="T7" fmla="*/ 0 h 17"/>
                  <a:gd name="T8" fmla="*/ 78 w 79"/>
                  <a:gd name="T9" fmla="*/ 9 h 17"/>
                  <a:gd name="T10" fmla="*/ 0 60000 65536"/>
                  <a:gd name="T11" fmla="*/ 0 60000 65536"/>
                  <a:gd name="T12" fmla="*/ 0 60000 65536"/>
                  <a:gd name="T13" fmla="*/ 0 60000 65536"/>
                  <a:gd name="T14" fmla="*/ 0 60000 65536"/>
                  <a:gd name="T15" fmla="*/ 0 w 79"/>
                  <a:gd name="T16" fmla="*/ 0 h 17"/>
                  <a:gd name="T17" fmla="*/ 79 w 79"/>
                  <a:gd name="T18" fmla="*/ 17 h 17"/>
                </a:gdLst>
                <a:ahLst/>
                <a:cxnLst>
                  <a:cxn ang="T10">
                    <a:pos x="T0" y="T1"/>
                  </a:cxn>
                  <a:cxn ang="T11">
                    <a:pos x="T2" y="T3"/>
                  </a:cxn>
                  <a:cxn ang="T12">
                    <a:pos x="T4" y="T5"/>
                  </a:cxn>
                  <a:cxn ang="T13">
                    <a:pos x="T6" y="T7"/>
                  </a:cxn>
                  <a:cxn ang="T14">
                    <a:pos x="T8" y="T9"/>
                  </a:cxn>
                </a:cxnLst>
                <a:rect l="T15" t="T16" r="T17" b="T18"/>
                <a:pathLst>
                  <a:path w="79" h="17">
                    <a:moveTo>
                      <a:pt x="78" y="9"/>
                    </a:moveTo>
                    <a:lnTo>
                      <a:pt x="36" y="16"/>
                    </a:lnTo>
                    <a:lnTo>
                      <a:pt x="0" y="6"/>
                    </a:lnTo>
                    <a:lnTo>
                      <a:pt x="39" y="0"/>
                    </a:lnTo>
                    <a:lnTo>
                      <a:pt x="78" y="9"/>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25" name="Freeform 633">
                <a:extLst>
                  <a:ext uri="{FF2B5EF4-FFF2-40B4-BE49-F238E27FC236}">
                    <a16:creationId xmlns:a16="http://schemas.microsoft.com/office/drawing/2014/main" id="{550AB96D-76BC-B343-9CB4-BCE02D480909}"/>
                  </a:ext>
                </a:extLst>
              </p:cNvPr>
              <p:cNvSpPr>
                <a:spLocks/>
              </p:cNvSpPr>
              <p:nvPr/>
            </p:nvSpPr>
            <p:spPr bwMode="auto">
              <a:xfrm>
                <a:off x="3510" y="3020"/>
                <a:ext cx="79" cy="17"/>
              </a:xfrm>
              <a:custGeom>
                <a:avLst/>
                <a:gdLst>
                  <a:gd name="T0" fmla="*/ 78 w 79"/>
                  <a:gd name="T1" fmla="*/ 9 h 17"/>
                  <a:gd name="T2" fmla="*/ 36 w 79"/>
                  <a:gd name="T3" fmla="*/ 16 h 17"/>
                  <a:gd name="T4" fmla="*/ 0 w 79"/>
                  <a:gd name="T5" fmla="*/ 6 h 17"/>
                  <a:gd name="T6" fmla="*/ 39 w 79"/>
                  <a:gd name="T7" fmla="*/ 0 h 17"/>
                  <a:gd name="T8" fmla="*/ 78 w 79"/>
                  <a:gd name="T9" fmla="*/ 9 h 17"/>
                  <a:gd name="T10" fmla="*/ 0 60000 65536"/>
                  <a:gd name="T11" fmla="*/ 0 60000 65536"/>
                  <a:gd name="T12" fmla="*/ 0 60000 65536"/>
                  <a:gd name="T13" fmla="*/ 0 60000 65536"/>
                  <a:gd name="T14" fmla="*/ 0 60000 65536"/>
                  <a:gd name="T15" fmla="*/ 0 w 79"/>
                  <a:gd name="T16" fmla="*/ 0 h 17"/>
                  <a:gd name="T17" fmla="*/ 79 w 79"/>
                  <a:gd name="T18" fmla="*/ 17 h 17"/>
                </a:gdLst>
                <a:ahLst/>
                <a:cxnLst>
                  <a:cxn ang="T10">
                    <a:pos x="T0" y="T1"/>
                  </a:cxn>
                  <a:cxn ang="T11">
                    <a:pos x="T2" y="T3"/>
                  </a:cxn>
                  <a:cxn ang="T12">
                    <a:pos x="T4" y="T5"/>
                  </a:cxn>
                  <a:cxn ang="T13">
                    <a:pos x="T6" y="T7"/>
                  </a:cxn>
                  <a:cxn ang="T14">
                    <a:pos x="T8" y="T9"/>
                  </a:cxn>
                </a:cxnLst>
                <a:rect l="T15" t="T16" r="T17" b="T18"/>
                <a:pathLst>
                  <a:path w="79" h="17">
                    <a:moveTo>
                      <a:pt x="78" y="9"/>
                    </a:moveTo>
                    <a:lnTo>
                      <a:pt x="36" y="16"/>
                    </a:lnTo>
                    <a:lnTo>
                      <a:pt x="0" y="6"/>
                    </a:lnTo>
                    <a:lnTo>
                      <a:pt x="39" y="0"/>
                    </a:lnTo>
                    <a:lnTo>
                      <a:pt x="78"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26" name="Freeform 634">
                <a:extLst>
                  <a:ext uri="{FF2B5EF4-FFF2-40B4-BE49-F238E27FC236}">
                    <a16:creationId xmlns:a16="http://schemas.microsoft.com/office/drawing/2014/main" id="{203EBE2A-63BA-A340-867E-03AEFCBEEA6F}"/>
                  </a:ext>
                </a:extLst>
              </p:cNvPr>
              <p:cNvSpPr>
                <a:spLocks/>
              </p:cNvSpPr>
              <p:nvPr/>
            </p:nvSpPr>
            <p:spPr bwMode="auto">
              <a:xfrm>
                <a:off x="3586" y="3085"/>
                <a:ext cx="83" cy="17"/>
              </a:xfrm>
              <a:custGeom>
                <a:avLst/>
                <a:gdLst>
                  <a:gd name="T0" fmla="*/ 82 w 83"/>
                  <a:gd name="T1" fmla="*/ 9 h 17"/>
                  <a:gd name="T2" fmla="*/ 42 w 83"/>
                  <a:gd name="T3" fmla="*/ 16 h 17"/>
                  <a:gd name="T4" fmla="*/ 0 w 83"/>
                  <a:gd name="T5" fmla="*/ 6 h 17"/>
                  <a:gd name="T6" fmla="*/ 40 w 83"/>
                  <a:gd name="T7" fmla="*/ 0 h 17"/>
                  <a:gd name="T8" fmla="*/ 82 w 83"/>
                  <a:gd name="T9" fmla="*/ 9 h 17"/>
                  <a:gd name="T10" fmla="*/ 0 60000 65536"/>
                  <a:gd name="T11" fmla="*/ 0 60000 65536"/>
                  <a:gd name="T12" fmla="*/ 0 60000 65536"/>
                  <a:gd name="T13" fmla="*/ 0 60000 65536"/>
                  <a:gd name="T14" fmla="*/ 0 60000 65536"/>
                  <a:gd name="T15" fmla="*/ 0 w 83"/>
                  <a:gd name="T16" fmla="*/ 0 h 17"/>
                  <a:gd name="T17" fmla="*/ 83 w 83"/>
                  <a:gd name="T18" fmla="*/ 17 h 17"/>
                </a:gdLst>
                <a:ahLst/>
                <a:cxnLst>
                  <a:cxn ang="T10">
                    <a:pos x="T0" y="T1"/>
                  </a:cxn>
                  <a:cxn ang="T11">
                    <a:pos x="T2" y="T3"/>
                  </a:cxn>
                  <a:cxn ang="T12">
                    <a:pos x="T4" y="T5"/>
                  </a:cxn>
                  <a:cxn ang="T13">
                    <a:pos x="T6" y="T7"/>
                  </a:cxn>
                  <a:cxn ang="T14">
                    <a:pos x="T8" y="T9"/>
                  </a:cxn>
                </a:cxnLst>
                <a:rect l="T15" t="T16" r="T17" b="T18"/>
                <a:pathLst>
                  <a:path w="83" h="17">
                    <a:moveTo>
                      <a:pt x="82" y="9"/>
                    </a:moveTo>
                    <a:lnTo>
                      <a:pt x="42" y="16"/>
                    </a:lnTo>
                    <a:lnTo>
                      <a:pt x="0" y="6"/>
                    </a:lnTo>
                    <a:lnTo>
                      <a:pt x="40" y="0"/>
                    </a:lnTo>
                    <a:lnTo>
                      <a:pt x="82" y="9"/>
                    </a:lnTo>
                  </a:path>
                </a:pathLst>
              </a:custGeom>
              <a:solidFill>
                <a:srgbClr val="40103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27" name="Freeform 635">
                <a:extLst>
                  <a:ext uri="{FF2B5EF4-FFF2-40B4-BE49-F238E27FC236}">
                    <a16:creationId xmlns:a16="http://schemas.microsoft.com/office/drawing/2014/main" id="{0E59DF41-EB9C-4646-A229-04B879377B24}"/>
                  </a:ext>
                </a:extLst>
              </p:cNvPr>
              <p:cNvSpPr>
                <a:spLocks/>
              </p:cNvSpPr>
              <p:nvPr/>
            </p:nvSpPr>
            <p:spPr bwMode="auto">
              <a:xfrm>
                <a:off x="3586" y="3085"/>
                <a:ext cx="83" cy="17"/>
              </a:xfrm>
              <a:custGeom>
                <a:avLst/>
                <a:gdLst>
                  <a:gd name="T0" fmla="*/ 82 w 83"/>
                  <a:gd name="T1" fmla="*/ 9 h 17"/>
                  <a:gd name="T2" fmla="*/ 42 w 83"/>
                  <a:gd name="T3" fmla="*/ 16 h 17"/>
                  <a:gd name="T4" fmla="*/ 0 w 83"/>
                  <a:gd name="T5" fmla="*/ 6 h 17"/>
                  <a:gd name="T6" fmla="*/ 40 w 83"/>
                  <a:gd name="T7" fmla="*/ 0 h 17"/>
                  <a:gd name="T8" fmla="*/ 82 w 83"/>
                  <a:gd name="T9" fmla="*/ 9 h 17"/>
                  <a:gd name="T10" fmla="*/ 0 60000 65536"/>
                  <a:gd name="T11" fmla="*/ 0 60000 65536"/>
                  <a:gd name="T12" fmla="*/ 0 60000 65536"/>
                  <a:gd name="T13" fmla="*/ 0 60000 65536"/>
                  <a:gd name="T14" fmla="*/ 0 60000 65536"/>
                  <a:gd name="T15" fmla="*/ 0 w 83"/>
                  <a:gd name="T16" fmla="*/ 0 h 17"/>
                  <a:gd name="T17" fmla="*/ 83 w 83"/>
                  <a:gd name="T18" fmla="*/ 17 h 17"/>
                </a:gdLst>
                <a:ahLst/>
                <a:cxnLst>
                  <a:cxn ang="T10">
                    <a:pos x="T0" y="T1"/>
                  </a:cxn>
                  <a:cxn ang="T11">
                    <a:pos x="T2" y="T3"/>
                  </a:cxn>
                  <a:cxn ang="T12">
                    <a:pos x="T4" y="T5"/>
                  </a:cxn>
                  <a:cxn ang="T13">
                    <a:pos x="T6" y="T7"/>
                  </a:cxn>
                  <a:cxn ang="T14">
                    <a:pos x="T8" y="T9"/>
                  </a:cxn>
                </a:cxnLst>
                <a:rect l="T15" t="T16" r="T17" b="T18"/>
                <a:pathLst>
                  <a:path w="83" h="17">
                    <a:moveTo>
                      <a:pt x="82" y="9"/>
                    </a:moveTo>
                    <a:lnTo>
                      <a:pt x="42" y="16"/>
                    </a:lnTo>
                    <a:lnTo>
                      <a:pt x="0" y="6"/>
                    </a:lnTo>
                    <a:lnTo>
                      <a:pt x="40" y="0"/>
                    </a:lnTo>
                    <a:lnTo>
                      <a:pt x="82"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28" name="Freeform 636">
                <a:extLst>
                  <a:ext uri="{FF2B5EF4-FFF2-40B4-BE49-F238E27FC236}">
                    <a16:creationId xmlns:a16="http://schemas.microsoft.com/office/drawing/2014/main" id="{5F33E90C-4EDA-E642-958C-A6C347C5D766}"/>
                  </a:ext>
                </a:extLst>
              </p:cNvPr>
              <p:cNvSpPr>
                <a:spLocks/>
              </p:cNvSpPr>
              <p:nvPr/>
            </p:nvSpPr>
            <p:spPr bwMode="auto">
              <a:xfrm>
                <a:off x="3358" y="3038"/>
                <a:ext cx="40" cy="27"/>
              </a:xfrm>
              <a:custGeom>
                <a:avLst/>
                <a:gdLst>
                  <a:gd name="T0" fmla="*/ 39 w 40"/>
                  <a:gd name="T1" fmla="*/ 19 h 27"/>
                  <a:gd name="T2" fmla="*/ 39 w 40"/>
                  <a:gd name="T3" fmla="*/ 0 h 27"/>
                  <a:gd name="T4" fmla="*/ 0 w 40"/>
                  <a:gd name="T5" fmla="*/ 3 h 27"/>
                  <a:gd name="T6" fmla="*/ 2 w 40"/>
                  <a:gd name="T7" fmla="*/ 26 h 27"/>
                  <a:gd name="T8" fmla="*/ 39 w 40"/>
                  <a:gd name="T9" fmla="*/ 19 h 27"/>
                  <a:gd name="T10" fmla="*/ 0 60000 65536"/>
                  <a:gd name="T11" fmla="*/ 0 60000 65536"/>
                  <a:gd name="T12" fmla="*/ 0 60000 65536"/>
                  <a:gd name="T13" fmla="*/ 0 60000 65536"/>
                  <a:gd name="T14" fmla="*/ 0 60000 65536"/>
                  <a:gd name="T15" fmla="*/ 0 w 40"/>
                  <a:gd name="T16" fmla="*/ 0 h 27"/>
                  <a:gd name="T17" fmla="*/ 40 w 40"/>
                  <a:gd name="T18" fmla="*/ 27 h 27"/>
                </a:gdLst>
                <a:ahLst/>
                <a:cxnLst>
                  <a:cxn ang="T10">
                    <a:pos x="T0" y="T1"/>
                  </a:cxn>
                  <a:cxn ang="T11">
                    <a:pos x="T2" y="T3"/>
                  </a:cxn>
                  <a:cxn ang="T12">
                    <a:pos x="T4" y="T5"/>
                  </a:cxn>
                  <a:cxn ang="T13">
                    <a:pos x="T6" y="T7"/>
                  </a:cxn>
                  <a:cxn ang="T14">
                    <a:pos x="T8" y="T9"/>
                  </a:cxn>
                </a:cxnLst>
                <a:rect l="T15" t="T16" r="T17" b="T18"/>
                <a:pathLst>
                  <a:path w="40" h="27">
                    <a:moveTo>
                      <a:pt x="39" y="19"/>
                    </a:moveTo>
                    <a:lnTo>
                      <a:pt x="39" y="0"/>
                    </a:lnTo>
                    <a:lnTo>
                      <a:pt x="0" y="3"/>
                    </a:lnTo>
                    <a:lnTo>
                      <a:pt x="2" y="26"/>
                    </a:lnTo>
                    <a:lnTo>
                      <a:pt x="39" y="19"/>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29" name="Freeform 637">
                <a:extLst>
                  <a:ext uri="{FF2B5EF4-FFF2-40B4-BE49-F238E27FC236}">
                    <a16:creationId xmlns:a16="http://schemas.microsoft.com/office/drawing/2014/main" id="{23704A28-C326-654B-810E-011A1B679827}"/>
                  </a:ext>
                </a:extLst>
              </p:cNvPr>
              <p:cNvSpPr>
                <a:spLocks/>
              </p:cNvSpPr>
              <p:nvPr/>
            </p:nvSpPr>
            <p:spPr bwMode="auto">
              <a:xfrm>
                <a:off x="3358" y="3038"/>
                <a:ext cx="40" cy="27"/>
              </a:xfrm>
              <a:custGeom>
                <a:avLst/>
                <a:gdLst>
                  <a:gd name="T0" fmla="*/ 39 w 40"/>
                  <a:gd name="T1" fmla="*/ 19 h 27"/>
                  <a:gd name="T2" fmla="*/ 39 w 40"/>
                  <a:gd name="T3" fmla="*/ 0 h 27"/>
                  <a:gd name="T4" fmla="*/ 0 w 40"/>
                  <a:gd name="T5" fmla="*/ 3 h 27"/>
                  <a:gd name="T6" fmla="*/ 2 w 40"/>
                  <a:gd name="T7" fmla="*/ 26 h 27"/>
                  <a:gd name="T8" fmla="*/ 39 w 40"/>
                  <a:gd name="T9" fmla="*/ 19 h 27"/>
                  <a:gd name="T10" fmla="*/ 0 60000 65536"/>
                  <a:gd name="T11" fmla="*/ 0 60000 65536"/>
                  <a:gd name="T12" fmla="*/ 0 60000 65536"/>
                  <a:gd name="T13" fmla="*/ 0 60000 65536"/>
                  <a:gd name="T14" fmla="*/ 0 60000 65536"/>
                  <a:gd name="T15" fmla="*/ 0 w 40"/>
                  <a:gd name="T16" fmla="*/ 0 h 27"/>
                  <a:gd name="T17" fmla="*/ 40 w 40"/>
                  <a:gd name="T18" fmla="*/ 27 h 27"/>
                </a:gdLst>
                <a:ahLst/>
                <a:cxnLst>
                  <a:cxn ang="T10">
                    <a:pos x="T0" y="T1"/>
                  </a:cxn>
                  <a:cxn ang="T11">
                    <a:pos x="T2" y="T3"/>
                  </a:cxn>
                  <a:cxn ang="T12">
                    <a:pos x="T4" y="T5"/>
                  </a:cxn>
                  <a:cxn ang="T13">
                    <a:pos x="T6" y="T7"/>
                  </a:cxn>
                  <a:cxn ang="T14">
                    <a:pos x="T8" y="T9"/>
                  </a:cxn>
                </a:cxnLst>
                <a:rect l="T15" t="T16" r="T17" b="T18"/>
                <a:pathLst>
                  <a:path w="40" h="27">
                    <a:moveTo>
                      <a:pt x="39" y="19"/>
                    </a:moveTo>
                    <a:lnTo>
                      <a:pt x="39" y="0"/>
                    </a:lnTo>
                    <a:lnTo>
                      <a:pt x="0" y="3"/>
                    </a:lnTo>
                    <a:lnTo>
                      <a:pt x="2" y="26"/>
                    </a:lnTo>
                    <a:lnTo>
                      <a:pt x="39" y="1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30" name="Freeform 638">
                <a:extLst>
                  <a:ext uri="{FF2B5EF4-FFF2-40B4-BE49-F238E27FC236}">
                    <a16:creationId xmlns:a16="http://schemas.microsoft.com/office/drawing/2014/main" id="{5209CC2D-6E0E-BF44-BD7B-55F2BA46678A}"/>
                  </a:ext>
                </a:extLst>
              </p:cNvPr>
              <p:cNvSpPr>
                <a:spLocks/>
              </p:cNvSpPr>
              <p:nvPr/>
            </p:nvSpPr>
            <p:spPr bwMode="auto">
              <a:xfrm>
                <a:off x="3414" y="3026"/>
                <a:ext cx="39" cy="51"/>
              </a:xfrm>
              <a:custGeom>
                <a:avLst/>
                <a:gdLst>
                  <a:gd name="T0" fmla="*/ 38 w 39"/>
                  <a:gd name="T1" fmla="*/ 45 h 51"/>
                  <a:gd name="T2" fmla="*/ 38 w 39"/>
                  <a:gd name="T3" fmla="*/ 0 h 51"/>
                  <a:gd name="T4" fmla="*/ 0 w 39"/>
                  <a:gd name="T5" fmla="*/ 4 h 51"/>
                  <a:gd name="T6" fmla="*/ 0 w 39"/>
                  <a:gd name="T7" fmla="*/ 50 h 51"/>
                  <a:gd name="T8" fmla="*/ 38 w 39"/>
                  <a:gd name="T9" fmla="*/ 45 h 51"/>
                  <a:gd name="T10" fmla="*/ 0 60000 65536"/>
                  <a:gd name="T11" fmla="*/ 0 60000 65536"/>
                  <a:gd name="T12" fmla="*/ 0 60000 65536"/>
                  <a:gd name="T13" fmla="*/ 0 60000 65536"/>
                  <a:gd name="T14" fmla="*/ 0 60000 65536"/>
                  <a:gd name="T15" fmla="*/ 0 w 39"/>
                  <a:gd name="T16" fmla="*/ 0 h 51"/>
                  <a:gd name="T17" fmla="*/ 39 w 39"/>
                  <a:gd name="T18" fmla="*/ 51 h 51"/>
                </a:gdLst>
                <a:ahLst/>
                <a:cxnLst>
                  <a:cxn ang="T10">
                    <a:pos x="T0" y="T1"/>
                  </a:cxn>
                  <a:cxn ang="T11">
                    <a:pos x="T2" y="T3"/>
                  </a:cxn>
                  <a:cxn ang="T12">
                    <a:pos x="T4" y="T5"/>
                  </a:cxn>
                  <a:cxn ang="T13">
                    <a:pos x="T6" y="T7"/>
                  </a:cxn>
                  <a:cxn ang="T14">
                    <a:pos x="T8" y="T9"/>
                  </a:cxn>
                </a:cxnLst>
                <a:rect l="T15" t="T16" r="T17" b="T18"/>
                <a:pathLst>
                  <a:path w="39" h="51">
                    <a:moveTo>
                      <a:pt x="38" y="45"/>
                    </a:moveTo>
                    <a:lnTo>
                      <a:pt x="38" y="0"/>
                    </a:lnTo>
                    <a:lnTo>
                      <a:pt x="0" y="4"/>
                    </a:lnTo>
                    <a:lnTo>
                      <a:pt x="0" y="50"/>
                    </a:lnTo>
                    <a:lnTo>
                      <a:pt x="38" y="45"/>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31" name="Freeform 639">
                <a:extLst>
                  <a:ext uri="{FF2B5EF4-FFF2-40B4-BE49-F238E27FC236}">
                    <a16:creationId xmlns:a16="http://schemas.microsoft.com/office/drawing/2014/main" id="{E4253042-5AA5-414D-9A59-577FF73C3960}"/>
                  </a:ext>
                </a:extLst>
              </p:cNvPr>
              <p:cNvSpPr>
                <a:spLocks/>
              </p:cNvSpPr>
              <p:nvPr/>
            </p:nvSpPr>
            <p:spPr bwMode="auto">
              <a:xfrm>
                <a:off x="3414" y="3026"/>
                <a:ext cx="39" cy="51"/>
              </a:xfrm>
              <a:custGeom>
                <a:avLst/>
                <a:gdLst>
                  <a:gd name="T0" fmla="*/ 38 w 39"/>
                  <a:gd name="T1" fmla="*/ 45 h 51"/>
                  <a:gd name="T2" fmla="*/ 38 w 39"/>
                  <a:gd name="T3" fmla="*/ 0 h 51"/>
                  <a:gd name="T4" fmla="*/ 0 w 39"/>
                  <a:gd name="T5" fmla="*/ 4 h 51"/>
                  <a:gd name="T6" fmla="*/ 0 w 39"/>
                  <a:gd name="T7" fmla="*/ 50 h 51"/>
                  <a:gd name="T8" fmla="*/ 38 w 39"/>
                  <a:gd name="T9" fmla="*/ 45 h 51"/>
                  <a:gd name="T10" fmla="*/ 0 60000 65536"/>
                  <a:gd name="T11" fmla="*/ 0 60000 65536"/>
                  <a:gd name="T12" fmla="*/ 0 60000 65536"/>
                  <a:gd name="T13" fmla="*/ 0 60000 65536"/>
                  <a:gd name="T14" fmla="*/ 0 60000 65536"/>
                  <a:gd name="T15" fmla="*/ 0 w 39"/>
                  <a:gd name="T16" fmla="*/ 0 h 51"/>
                  <a:gd name="T17" fmla="*/ 39 w 39"/>
                  <a:gd name="T18" fmla="*/ 51 h 51"/>
                </a:gdLst>
                <a:ahLst/>
                <a:cxnLst>
                  <a:cxn ang="T10">
                    <a:pos x="T0" y="T1"/>
                  </a:cxn>
                  <a:cxn ang="T11">
                    <a:pos x="T2" y="T3"/>
                  </a:cxn>
                  <a:cxn ang="T12">
                    <a:pos x="T4" y="T5"/>
                  </a:cxn>
                  <a:cxn ang="T13">
                    <a:pos x="T6" y="T7"/>
                  </a:cxn>
                  <a:cxn ang="T14">
                    <a:pos x="T8" y="T9"/>
                  </a:cxn>
                </a:cxnLst>
                <a:rect l="T15" t="T16" r="T17" b="T18"/>
                <a:pathLst>
                  <a:path w="39" h="51">
                    <a:moveTo>
                      <a:pt x="38" y="45"/>
                    </a:moveTo>
                    <a:lnTo>
                      <a:pt x="38" y="0"/>
                    </a:lnTo>
                    <a:lnTo>
                      <a:pt x="0" y="4"/>
                    </a:lnTo>
                    <a:lnTo>
                      <a:pt x="0" y="50"/>
                    </a:lnTo>
                    <a:lnTo>
                      <a:pt x="38" y="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32" name="Freeform 640">
                <a:extLst>
                  <a:ext uri="{FF2B5EF4-FFF2-40B4-BE49-F238E27FC236}">
                    <a16:creationId xmlns:a16="http://schemas.microsoft.com/office/drawing/2014/main" id="{60310D34-5F3E-8B48-96C5-4C532BEF2B9B}"/>
                  </a:ext>
                </a:extLst>
              </p:cNvPr>
              <p:cNvSpPr>
                <a:spLocks/>
              </p:cNvSpPr>
              <p:nvPr/>
            </p:nvSpPr>
            <p:spPr bwMode="auto">
              <a:xfrm>
                <a:off x="3546" y="3025"/>
                <a:ext cx="43" cy="85"/>
              </a:xfrm>
              <a:custGeom>
                <a:avLst/>
                <a:gdLst>
                  <a:gd name="T0" fmla="*/ 42 w 43"/>
                  <a:gd name="T1" fmla="*/ 75 h 85"/>
                  <a:gd name="T2" fmla="*/ 42 w 43"/>
                  <a:gd name="T3" fmla="*/ 0 h 85"/>
                  <a:gd name="T4" fmla="*/ 0 w 43"/>
                  <a:gd name="T5" fmla="*/ 4 h 85"/>
                  <a:gd name="T6" fmla="*/ 0 w 43"/>
                  <a:gd name="T7" fmla="*/ 84 h 85"/>
                  <a:gd name="T8" fmla="*/ 42 w 43"/>
                  <a:gd name="T9" fmla="*/ 75 h 85"/>
                  <a:gd name="T10" fmla="*/ 0 60000 65536"/>
                  <a:gd name="T11" fmla="*/ 0 60000 65536"/>
                  <a:gd name="T12" fmla="*/ 0 60000 65536"/>
                  <a:gd name="T13" fmla="*/ 0 60000 65536"/>
                  <a:gd name="T14" fmla="*/ 0 60000 65536"/>
                  <a:gd name="T15" fmla="*/ 0 w 43"/>
                  <a:gd name="T16" fmla="*/ 0 h 85"/>
                  <a:gd name="T17" fmla="*/ 43 w 43"/>
                  <a:gd name="T18" fmla="*/ 85 h 85"/>
                </a:gdLst>
                <a:ahLst/>
                <a:cxnLst>
                  <a:cxn ang="T10">
                    <a:pos x="T0" y="T1"/>
                  </a:cxn>
                  <a:cxn ang="T11">
                    <a:pos x="T2" y="T3"/>
                  </a:cxn>
                  <a:cxn ang="T12">
                    <a:pos x="T4" y="T5"/>
                  </a:cxn>
                  <a:cxn ang="T13">
                    <a:pos x="T6" y="T7"/>
                  </a:cxn>
                  <a:cxn ang="T14">
                    <a:pos x="T8" y="T9"/>
                  </a:cxn>
                </a:cxnLst>
                <a:rect l="T15" t="T16" r="T17" b="T18"/>
                <a:pathLst>
                  <a:path w="43" h="85">
                    <a:moveTo>
                      <a:pt x="42" y="75"/>
                    </a:moveTo>
                    <a:lnTo>
                      <a:pt x="42" y="0"/>
                    </a:lnTo>
                    <a:lnTo>
                      <a:pt x="0" y="4"/>
                    </a:lnTo>
                    <a:lnTo>
                      <a:pt x="0" y="84"/>
                    </a:lnTo>
                    <a:lnTo>
                      <a:pt x="42" y="75"/>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33" name="Freeform 641">
                <a:extLst>
                  <a:ext uri="{FF2B5EF4-FFF2-40B4-BE49-F238E27FC236}">
                    <a16:creationId xmlns:a16="http://schemas.microsoft.com/office/drawing/2014/main" id="{C4F27E0D-AA45-8646-B78A-587ED1073CF3}"/>
                  </a:ext>
                </a:extLst>
              </p:cNvPr>
              <p:cNvSpPr>
                <a:spLocks/>
              </p:cNvSpPr>
              <p:nvPr/>
            </p:nvSpPr>
            <p:spPr bwMode="auto">
              <a:xfrm>
                <a:off x="3546" y="3025"/>
                <a:ext cx="43" cy="85"/>
              </a:xfrm>
              <a:custGeom>
                <a:avLst/>
                <a:gdLst>
                  <a:gd name="T0" fmla="*/ 42 w 43"/>
                  <a:gd name="T1" fmla="*/ 75 h 85"/>
                  <a:gd name="T2" fmla="*/ 42 w 43"/>
                  <a:gd name="T3" fmla="*/ 0 h 85"/>
                  <a:gd name="T4" fmla="*/ 0 w 43"/>
                  <a:gd name="T5" fmla="*/ 4 h 85"/>
                  <a:gd name="T6" fmla="*/ 0 w 43"/>
                  <a:gd name="T7" fmla="*/ 84 h 85"/>
                  <a:gd name="T8" fmla="*/ 42 w 43"/>
                  <a:gd name="T9" fmla="*/ 75 h 85"/>
                  <a:gd name="T10" fmla="*/ 0 60000 65536"/>
                  <a:gd name="T11" fmla="*/ 0 60000 65536"/>
                  <a:gd name="T12" fmla="*/ 0 60000 65536"/>
                  <a:gd name="T13" fmla="*/ 0 60000 65536"/>
                  <a:gd name="T14" fmla="*/ 0 60000 65536"/>
                  <a:gd name="T15" fmla="*/ 0 w 43"/>
                  <a:gd name="T16" fmla="*/ 0 h 85"/>
                  <a:gd name="T17" fmla="*/ 43 w 43"/>
                  <a:gd name="T18" fmla="*/ 85 h 85"/>
                </a:gdLst>
                <a:ahLst/>
                <a:cxnLst>
                  <a:cxn ang="T10">
                    <a:pos x="T0" y="T1"/>
                  </a:cxn>
                  <a:cxn ang="T11">
                    <a:pos x="T2" y="T3"/>
                  </a:cxn>
                  <a:cxn ang="T12">
                    <a:pos x="T4" y="T5"/>
                  </a:cxn>
                  <a:cxn ang="T13">
                    <a:pos x="T6" y="T7"/>
                  </a:cxn>
                  <a:cxn ang="T14">
                    <a:pos x="T8" y="T9"/>
                  </a:cxn>
                </a:cxnLst>
                <a:rect l="T15" t="T16" r="T17" b="T18"/>
                <a:pathLst>
                  <a:path w="43" h="85">
                    <a:moveTo>
                      <a:pt x="42" y="75"/>
                    </a:moveTo>
                    <a:lnTo>
                      <a:pt x="42" y="0"/>
                    </a:lnTo>
                    <a:lnTo>
                      <a:pt x="0" y="4"/>
                    </a:lnTo>
                    <a:lnTo>
                      <a:pt x="0" y="84"/>
                    </a:lnTo>
                    <a:lnTo>
                      <a:pt x="42" y="7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34" name="Freeform 642">
                <a:extLst>
                  <a:ext uri="{FF2B5EF4-FFF2-40B4-BE49-F238E27FC236}">
                    <a16:creationId xmlns:a16="http://schemas.microsoft.com/office/drawing/2014/main" id="{1ECF051F-A40B-AB47-A473-9B0FD265A296}"/>
                  </a:ext>
                </a:extLst>
              </p:cNvPr>
              <p:cNvSpPr>
                <a:spLocks/>
              </p:cNvSpPr>
              <p:nvPr/>
            </p:nvSpPr>
            <p:spPr bwMode="auto">
              <a:xfrm>
                <a:off x="3629" y="3094"/>
                <a:ext cx="40" cy="35"/>
              </a:xfrm>
              <a:custGeom>
                <a:avLst/>
                <a:gdLst>
                  <a:gd name="T0" fmla="*/ 39 w 40"/>
                  <a:gd name="T1" fmla="*/ 25 h 35"/>
                  <a:gd name="T2" fmla="*/ 39 w 40"/>
                  <a:gd name="T3" fmla="*/ 0 h 35"/>
                  <a:gd name="T4" fmla="*/ 0 w 40"/>
                  <a:gd name="T5" fmla="*/ 5 h 35"/>
                  <a:gd name="T6" fmla="*/ 0 w 40"/>
                  <a:gd name="T7" fmla="*/ 34 h 35"/>
                  <a:gd name="T8" fmla="*/ 39 w 40"/>
                  <a:gd name="T9" fmla="*/ 25 h 35"/>
                  <a:gd name="T10" fmla="*/ 0 60000 65536"/>
                  <a:gd name="T11" fmla="*/ 0 60000 65536"/>
                  <a:gd name="T12" fmla="*/ 0 60000 65536"/>
                  <a:gd name="T13" fmla="*/ 0 60000 65536"/>
                  <a:gd name="T14" fmla="*/ 0 60000 65536"/>
                  <a:gd name="T15" fmla="*/ 0 w 40"/>
                  <a:gd name="T16" fmla="*/ 0 h 35"/>
                  <a:gd name="T17" fmla="*/ 40 w 40"/>
                  <a:gd name="T18" fmla="*/ 35 h 35"/>
                </a:gdLst>
                <a:ahLst/>
                <a:cxnLst>
                  <a:cxn ang="T10">
                    <a:pos x="T0" y="T1"/>
                  </a:cxn>
                  <a:cxn ang="T11">
                    <a:pos x="T2" y="T3"/>
                  </a:cxn>
                  <a:cxn ang="T12">
                    <a:pos x="T4" y="T5"/>
                  </a:cxn>
                  <a:cxn ang="T13">
                    <a:pos x="T6" y="T7"/>
                  </a:cxn>
                  <a:cxn ang="T14">
                    <a:pos x="T8" y="T9"/>
                  </a:cxn>
                </a:cxnLst>
                <a:rect l="T15" t="T16" r="T17" b="T18"/>
                <a:pathLst>
                  <a:path w="40" h="35">
                    <a:moveTo>
                      <a:pt x="39" y="25"/>
                    </a:moveTo>
                    <a:lnTo>
                      <a:pt x="39" y="0"/>
                    </a:lnTo>
                    <a:lnTo>
                      <a:pt x="0" y="5"/>
                    </a:lnTo>
                    <a:lnTo>
                      <a:pt x="0" y="34"/>
                    </a:lnTo>
                    <a:lnTo>
                      <a:pt x="39" y="25"/>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35" name="Freeform 643">
                <a:extLst>
                  <a:ext uri="{FF2B5EF4-FFF2-40B4-BE49-F238E27FC236}">
                    <a16:creationId xmlns:a16="http://schemas.microsoft.com/office/drawing/2014/main" id="{689721F4-DDA3-5B45-8BC9-14CAC1CDB475}"/>
                  </a:ext>
                </a:extLst>
              </p:cNvPr>
              <p:cNvSpPr>
                <a:spLocks/>
              </p:cNvSpPr>
              <p:nvPr/>
            </p:nvSpPr>
            <p:spPr bwMode="auto">
              <a:xfrm>
                <a:off x="3629" y="3094"/>
                <a:ext cx="40" cy="35"/>
              </a:xfrm>
              <a:custGeom>
                <a:avLst/>
                <a:gdLst>
                  <a:gd name="T0" fmla="*/ 39 w 40"/>
                  <a:gd name="T1" fmla="*/ 25 h 35"/>
                  <a:gd name="T2" fmla="*/ 39 w 40"/>
                  <a:gd name="T3" fmla="*/ 0 h 35"/>
                  <a:gd name="T4" fmla="*/ 0 w 40"/>
                  <a:gd name="T5" fmla="*/ 5 h 35"/>
                  <a:gd name="T6" fmla="*/ 0 w 40"/>
                  <a:gd name="T7" fmla="*/ 34 h 35"/>
                  <a:gd name="T8" fmla="*/ 39 w 40"/>
                  <a:gd name="T9" fmla="*/ 25 h 35"/>
                  <a:gd name="T10" fmla="*/ 0 60000 65536"/>
                  <a:gd name="T11" fmla="*/ 0 60000 65536"/>
                  <a:gd name="T12" fmla="*/ 0 60000 65536"/>
                  <a:gd name="T13" fmla="*/ 0 60000 65536"/>
                  <a:gd name="T14" fmla="*/ 0 60000 65536"/>
                  <a:gd name="T15" fmla="*/ 0 w 40"/>
                  <a:gd name="T16" fmla="*/ 0 h 35"/>
                  <a:gd name="T17" fmla="*/ 40 w 40"/>
                  <a:gd name="T18" fmla="*/ 35 h 35"/>
                </a:gdLst>
                <a:ahLst/>
                <a:cxnLst>
                  <a:cxn ang="T10">
                    <a:pos x="T0" y="T1"/>
                  </a:cxn>
                  <a:cxn ang="T11">
                    <a:pos x="T2" y="T3"/>
                  </a:cxn>
                  <a:cxn ang="T12">
                    <a:pos x="T4" y="T5"/>
                  </a:cxn>
                  <a:cxn ang="T13">
                    <a:pos x="T6" y="T7"/>
                  </a:cxn>
                  <a:cxn ang="T14">
                    <a:pos x="T8" y="T9"/>
                  </a:cxn>
                </a:cxnLst>
                <a:rect l="T15" t="T16" r="T17" b="T18"/>
                <a:pathLst>
                  <a:path w="40" h="35">
                    <a:moveTo>
                      <a:pt x="39" y="25"/>
                    </a:moveTo>
                    <a:lnTo>
                      <a:pt x="39" y="0"/>
                    </a:lnTo>
                    <a:lnTo>
                      <a:pt x="0" y="5"/>
                    </a:lnTo>
                    <a:lnTo>
                      <a:pt x="0" y="34"/>
                    </a:lnTo>
                    <a:lnTo>
                      <a:pt x="39" y="2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36" name="Freeform 644">
                <a:extLst>
                  <a:ext uri="{FF2B5EF4-FFF2-40B4-BE49-F238E27FC236}">
                    <a16:creationId xmlns:a16="http://schemas.microsoft.com/office/drawing/2014/main" id="{A3AD9DFD-53ED-7D4C-8E9D-00FAB25E8865}"/>
                  </a:ext>
                </a:extLst>
              </p:cNvPr>
              <p:cNvSpPr>
                <a:spLocks/>
              </p:cNvSpPr>
              <p:nvPr/>
            </p:nvSpPr>
            <p:spPr bwMode="auto">
              <a:xfrm>
                <a:off x="3477" y="2989"/>
                <a:ext cx="39" cy="103"/>
              </a:xfrm>
              <a:custGeom>
                <a:avLst/>
                <a:gdLst>
                  <a:gd name="T0" fmla="*/ 38 w 39"/>
                  <a:gd name="T1" fmla="*/ 96 h 103"/>
                  <a:gd name="T2" fmla="*/ 38 w 39"/>
                  <a:gd name="T3" fmla="*/ 0 h 103"/>
                  <a:gd name="T4" fmla="*/ 0 w 39"/>
                  <a:gd name="T5" fmla="*/ 4 h 103"/>
                  <a:gd name="T6" fmla="*/ 0 w 39"/>
                  <a:gd name="T7" fmla="*/ 102 h 103"/>
                  <a:gd name="T8" fmla="*/ 38 w 39"/>
                  <a:gd name="T9" fmla="*/ 96 h 103"/>
                  <a:gd name="T10" fmla="*/ 0 60000 65536"/>
                  <a:gd name="T11" fmla="*/ 0 60000 65536"/>
                  <a:gd name="T12" fmla="*/ 0 60000 65536"/>
                  <a:gd name="T13" fmla="*/ 0 60000 65536"/>
                  <a:gd name="T14" fmla="*/ 0 60000 65536"/>
                  <a:gd name="T15" fmla="*/ 0 w 39"/>
                  <a:gd name="T16" fmla="*/ 0 h 103"/>
                  <a:gd name="T17" fmla="*/ 39 w 39"/>
                  <a:gd name="T18" fmla="*/ 103 h 103"/>
                </a:gdLst>
                <a:ahLst/>
                <a:cxnLst>
                  <a:cxn ang="T10">
                    <a:pos x="T0" y="T1"/>
                  </a:cxn>
                  <a:cxn ang="T11">
                    <a:pos x="T2" y="T3"/>
                  </a:cxn>
                  <a:cxn ang="T12">
                    <a:pos x="T4" y="T5"/>
                  </a:cxn>
                  <a:cxn ang="T13">
                    <a:pos x="T6" y="T7"/>
                  </a:cxn>
                  <a:cxn ang="T14">
                    <a:pos x="T8" y="T9"/>
                  </a:cxn>
                </a:cxnLst>
                <a:rect l="T15" t="T16" r="T17" b="T18"/>
                <a:pathLst>
                  <a:path w="39" h="103">
                    <a:moveTo>
                      <a:pt x="38" y="96"/>
                    </a:moveTo>
                    <a:lnTo>
                      <a:pt x="38" y="0"/>
                    </a:lnTo>
                    <a:lnTo>
                      <a:pt x="0" y="4"/>
                    </a:lnTo>
                    <a:lnTo>
                      <a:pt x="0" y="102"/>
                    </a:lnTo>
                    <a:lnTo>
                      <a:pt x="38" y="96"/>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37" name="Freeform 645">
                <a:extLst>
                  <a:ext uri="{FF2B5EF4-FFF2-40B4-BE49-F238E27FC236}">
                    <a16:creationId xmlns:a16="http://schemas.microsoft.com/office/drawing/2014/main" id="{DFFEB3F0-4786-424E-A01E-13E2853B0F90}"/>
                  </a:ext>
                </a:extLst>
              </p:cNvPr>
              <p:cNvSpPr>
                <a:spLocks/>
              </p:cNvSpPr>
              <p:nvPr/>
            </p:nvSpPr>
            <p:spPr bwMode="auto">
              <a:xfrm>
                <a:off x="3477" y="2989"/>
                <a:ext cx="39" cy="103"/>
              </a:xfrm>
              <a:custGeom>
                <a:avLst/>
                <a:gdLst>
                  <a:gd name="T0" fmla="*/ 38 w 39"/>
                  <a:gd name="T1" fmla="*/ 96 h 103"/>
                  <a:gd name="T2" fmla="*/ 38 w 39"/>
                  <a:gd name="T3" fmla="*/ 0 h 103"/>
                  <a:gd name="T4" fmla="*/ 0 w 39"/>
                  <a:gd name="T5" fmla="*/ 4 h 103"/>
                  <a:gd name="T6" fmla="*/ 0 w 39"/>
                  <a:gd name="T7" fmla="*/ 102 h 103"/>
                  <a:gd name="T8" fmla="*/ 38 w 39"/>
                  <a:gd name="T9" fmla="*/ 96 h 103"/>
                  <a:gd name="T10" fmla="*/ 0 60000 65536"/>
                  <a:gd name="T11" fmla="*/ 0 60000 65536"/>
                  <a:gd name="T12" fmla="*/ 0 60000 65536"/>
                  <a:gd name="T13" fmla="*/ 0 60000 65536"/>
                  <a:gd name="T14" fmla="*/ 0 60000 65536"/>
                  <a:gd name="T15" fmla="*/ 0 w 39"/>
                  <a:gd name="T16" fmla="*/ 0 h 103"/>
                  <a:gd name="T17" fmla="*/ 39 w 39"/>
                  <a:gd name="T18" fmla="*/ 103 h 103"/>
                </a:gdLst>
                <a:ahLst/>
                <a:cxnLst>
                  <a:cxn ang="T10">
                    <a:pos x="T0" y="T1"/>
                  </a:cxn>
                  <a:cxn ang="T11">
                    <a:pos x="T2" y="T3"/>
                  </a:cxn>
                  <a:cxn ang="T12">
                    <a:pos x="T4" y="T5"/>
                  </a:cxn>
                  <a:cxn ang="T13">
                    <a:pos x="T6" y="T7"/>
                  </a:cxn>
                  <a:cxn ang="T14">
                    <a:pos x="T8" y="T9"/>
                  </a:cxn>
                </a:cxnLst>
                <a:rect l="T15" t="T16" r="T17" b="T18"/>
                <a:pathLst>
                  <a:path w="39" h="103">
                    <a:moveTo>
                      <a:pt x="38" y="96"/>
                    </a:moveTo>
                    <a:lnTo>
                      <a:pt x="38" y="0"/>
                    </a:lnTo>
                    <a:lnTo>
                      <a:pt x="0" y="4"/>
                    </a:lnTo>
                    <a:lnTo>
                      <a:pt x="0" y="102"/>
                    </a:lnTo>
                    <a:lnTo>
                      <a:pt x="38" y="9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38" name="Freeform 646">
                <a:extLst>
                  <a:ext uri="{FF2B5EF4-FFF2-40B4-BE49-F238E27FC236}">
                    <a16:creationId xmlns:a16="http://schemas.microsoft.com/office/drawing/2014/main" id="{B962B1F2-C43D-4E41-93D3-3C5C754D35C0}"/>
                  </a:ext>
                </a:extLst>
              </p:cNvPr>
              <p:cNvSpPr>
                <a:spLocks/>
              </p:cNvSpPr>
              <p:nvPr/>
            </p:nvSpPr>
            <p:spPr bwMode="auto">
              <a:xfrm>
                <a:off x="3384" y="3026"/>
                <a:ext cx="30" cy="51"/>
              </a:xfrm>
              <a:custGeom>
                <a:avLst/>
                <a:gdLst>
                  <a:gd name="T0" fmla="*/ 29 w 30"/>
                  <a:gd name="T1" fmla="*/ 50 h 51"/>
                  <a:gd name="T2" fmla="*/ 29 w 30"/>
                  <a:gd name="T3" fmla="*/ 4 h 51"/>
                  <a:gd name="T4" fmla="*/ 0 w 30"/>
                  <a:gd name="T5" fmla="*/ 0 h 51"/>
                  <a:gd name="T6" fmla="*/ 2 w 30"/>
                  <a:gd name="T7" fmla="*/ 44 h 51"/>
                  <a:gd name="T8" fmla="*/ 29 w 30"/>
                  <a:gd name="T9" fmla="*/ 50 h 51"/>
                  <a:gd name="T10" fmla="*/ 0 60000 65536"/>
                  <a:gd name="T11" fmla="*/ 0 60000 65536"/>
                  <a:gd name="T12" fmla="*/ 0 60000 65536"/>
                  <a:gd name="T13" fmla="*/ 0 60000 65536"/>
                  <a:gd name="T14" fmla="*/ 0 60000 65536"/>
                  <a:gd name="T15" fmla="*/ 0 w 30"/>
                  <a:gd name="T16" fmla="*/ 0 h 51"/>
                  <a:gd name="T17" fmla="*/ 30 w 30"/>
                  <a:gd name="T18" fmla="*/ 51 h 51"/>
                </a:gdLst>
                <a:ahLst/>
                <a:cxnLst>
                  <a:cxn ang="T10">
                    <a:pos x="T0" y="T1"/>
                  </a:cxn>
                  <a:cxn ang="T11">
                    <a:pos x="T2" y="T3"/>
                  </a:cxn>
                  <a:cxn ang="T12">
                    <a:pos x="T4" y="T5"/>
                  </a:cxn>
                  <a:cxn ang="T13">
                    <a:pos x="T6" y="T7"/>
                  </a:cxn>
                  <a:cxn ang="T14">
                    <a:pos x="T8" y="T9"/>
                  </a:cxn>
                </a:cxnLst>
                <a:rect l="T15" t="T16" r="T17" b="T18"/>
                <a:pathLst>
                  <a:path w="30" h="51">
                    <a:moveTo>
                      <a:pt x="29" y="50"/>
                    </a:moveTo>
                    <a:lnTo>
                      <a:pt x="29" y="4"/>
                    </a:lnTo>
                    <a:lnTo>
                      <a:pt x="0" y="0"/>
                    </a:lnTo>
                    <a:lnTo>
                      <a:pt x="2" y="44"/>
                    </a:lnTo>
                    <a:lnTo>
                      <a:pt x="29" y="50"/>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39" name="Freeform 647">
                <a:extLst>
                  <a:ext uri="{FF2B5EF4-FFF2-40B4-BE49-F238E27FC236}">
                    <a16:creationId xmlns:a16="http://schemas.microsoft.com/office/drawing/2014/main" id="{333D5A46-C2F3-E24D-BA16-F0546FD24518}"/>
                  </a:ext>
                </a:extLst>
              </p:cNvPr>
              <p:cNvSpPr>
                <a:spLocks/>
              </p:cNvSpPr>
              <p:nvPr/>
            </p:nvSpPr>
            <p:spPr bwMode="auto">
              <a:xfrm>
                <a:off x="3384" y="3026"/>
                <a:ext cx="30" cy="51"/>
              </a:xfrm>
              <a:custGeom>
                <a:avLst/>
                <a:gdLst>
                  <a:gd name="T0" fmla="*/ 29 w 30"/>
                  <a:gd name="T1" fmla="*/ 50 h 51"/>
                  <a:gd name="T2" fmla="*/ 29 w 30"/>
                  <a:gd name="T3" fmla="*/ 4 h 51"/>
                  <a:gd name="T4" fmla="*/ 0 w 30"/>
                  <a:gd name="T5" fmla="*/ 0 h 51"/>
                  <a:gd name="T6" fmla="*/ 2 w 30"/>
                  <a:gd name="T7" fmla="*/ 44 h 51"/>
                  <a:gd name="T8" fmla="*/ 29 w 30"/>
                  <a:gd name="T9" fmla="*/ 50 h 51"/>
                  <a:gd name="T10" fmla="*/ 0 60000 65536"/>
                  <a:gd name="T11" fmla="*/ 0 60000 65536"/>
                  <a:gd name="T12" fmla="*/ 0 60000 65536"/>
                  <a:gd name="T13" fmla="*/ 0 60000 65536"/>
                  <a:gd name="T14" fmla="*/ 0 60000 65536"/>
                  <a:gd name="T15" fmla="*/ 0 w 30"/>
                  <a:gd name="T16" fmla="*/ 0 h 51"/>
                  <a:gd name="T17" fmla="*/ 30 w 30"/>
                  <a:gd name="T18" fmla="*/ 51 h 51"/>
                </a:gdLst>
                <a:ahLst/>
                <a:cxnLst>
                  <a:cxn ang="T10">
                    <a:pos x="T0" y="T1"/>
                  </a:cxn>
                  <a:cxn ang="T11">
                    <a:pos x="T2" y="T3"/>
                  </a:cxn>
                  <a:cxn ang="T12">
                    <a:pos x="T4" y="T5"/>
                  </a:cxn>
                  <a:cxn ang="T13">
                    <a:pos x="T6" y="T7"/>
                  </a:cxn>
                  <a:cxn ang="T14">
                    <a:pos x="T8" y="T9"/>
                  </a:cxn>
                </a:cxnLst>
                <a:rect l="T15" t="T16" r="T17" b="T18"/>
                <a:pathLst>
                  <a:path w="30" h="51">
                    <a:moveTo>
                      <a:pt x="29" y="50"/>
                    </a:moveTo>
                    <a:lnTo>
                      <a:pt x="29" y="4"/>
                    </a:lnTo>
                    <a:lnTo>
                      <a:pt x="0" y="0"/>
                    </a:lnTo>
                    <a:lnTo>
                      <a:pt x="2" y="44"/>
                    </a:lnTo>
                    <a:lnTo>
                      <a:pt x="29" y="5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40" name="Freeform 648">
                <a:extLst>
                  <a:ext uri="{FF2B5EF4-FFF2-40B4-BE49-F238E27FC236}">
                    <a16:creationId xmlns:a16="http://schemas.microsoft.com/office/drawing/2014/main" id="{BE306F80-2DF7-C442-B4B4-A97CBC37F94A}"/>
                  </a:ext>
                </a:extLst>
              </p:cNvPr>
              <p:cNvSpPr>
                <a:spLocks/>
              </p:cNvSpPr>
              <p:nvPr/>
            </p:nvSpPr>
            <p:spPr bwMode="auto">
              <a:xfrm>
                <a:off x="3442" y="2989"/>
                <a:ext cx="36" cy="103"/>
              </a:xfrm>
              <a:custGeom>
                <a:avLst/>
                <a:gdLst>
                  <a:gd name="T0" fmla="*/ 35 w 36"/>
                  <a:gd name="T1" fmla="*/ 102 h 103"/>
                  <a:gd name="T2" fmla="*/ 35 w 36"/>
                  <a:gd name="T3" fmla="*/ 4 h 103"/>
                  <a:gd name="T4" fmla="*/ 0 w 36"/>
                  <a:gd name="T5" fmla="*/ 0 h 103"/>
                  <a:gd name="T6" fmla="*/ 2 w 36"/>
                  <a:gd name="T7" fmla="*/ 93 h 103"/>
                  <a:gd name="T8" fmla="*/ 35 w 36"/>
                  <a:gd name="T9" fmla="*/ 102 h 103"/>
                  <a:gd name="T10" fmla="*/ 0 60000 65536"/>
                  <a:gd name="T11" fmla="*/ 0 60000 65536"/>
                  <a:gd name="T12" fmla="*/ 0 60000 65536"/>
                  <a:gd name="T13" fmla="*/ 0 60000 65536"/>
                  <a:gd name="T14" fmla="*/ 0 60000 65536"/>
                  <a:gd name="T15" fmla="*/ 0 w 36"/>
                  <a:gd name="T16" fmla="*/ 0 h 103"/>
                  <a:gd name="T17" fmla="*/ 36 w 36"/>
                  <a:gd name="T18" fmla="*/ 103 h 103"/>
                </a:gdLst>
                <a:ahLst/>
                <a:cxnLst>
                  <a:cxn ang="T10">
                    <a:pos x="T0" y="T1"/>
                  </a:cxn>
                  <a:cxn ang="T11">
                    <a:pos x="T2" y="T3"/>
                  </a:cxn>
                  <a:cxn ang="T12">
                    <a:pos x="T4" y="T5"/>
                  </a:cxn>
                  <a:cxn ang="T13">
                    <a:pos x="T6" y="T7"/>
                  </a:cxn>
                  <a:cxn ang="T14">
                    <a:pos x="T8" y="T9"/>
                  </a:cxn>
                </a:cxnLst>
                <a:rect l="T15" t="T16" r="T17" b="T18"/>
                <a:pathLst>
                  <a:path w="36" h="103">
                    <a:moveTo>
                      <a:pt x="35" y="102"/>
                    </a:moveTo>
                    <a:lnTo>
                      <a:pt x="35" y="4"/>
                    </a:lnTo>
                    <a:lnTo>
                      <a:pt x="0" y="0"/>
                    </a:lnTo>
                    <a:lnTo>
                      <a:pt x="2" y="93"/>
                    </a:lnTo>
                    <a:lnTo>
                      <a:pt x="35" y="102"/>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41" name="Freeform 649">
                <a:extLst>
                  <a:ext uri="{FF2B5EF4-FFF2-40B4-BE49-F238E27FC236}">
                    <a16:creationId xmlns:a16="http://schemas.microsoft.com/office/drawing/2014/main" id="{926105F9-B83A-3D42-8350-9A2F1BE747BC}"/>
                  </a:ext>
                </a:extLst>
              </p:cNvPr>
              <p:cNvSpPr>
                <a:spLocks/>
              </p:cNvSpPr>
              <p:nvPr/>
            </p:nvSpPr>
            <p:spPr bwMode="auto">
              <a:xfrm>
                <a:off x="3442" y="2989"/>
                <a:ext cx="36" cy="103"/>
              </a:xfrm>
              <a:custGeom>
                <a:avLst/>
                <a:gdLst>
                  <a:gd name="T0" fmla="*/ 35 w 36"/>
                  <a:gd name="T1" fmla="*/ 102 h 103"/>
                  <a:gd name="T2" fmla="*/ 35 w 36"/>
                  <a:gd name="T3" fmla="*/ 4 h 103"/>
                  <a:gd name="T4" fmla="*/ 0 w 36"/>
                  <a:gd name="T5" fmla="*/ 0 h 103"/>
                  <a:gd name="T6" fmla="*/ 2 w 36"/>
                  <a:gd name="T7" fmla="*/ 93 h 103"/>
                  <a:gd name="T8" fmla="*/ 35 w 36"/>
                  <a:gd name="T9" fmla="*/ 102 h 103"/>
                  <a:gd name="T10" fmla="*/ 0 60000 65536"/>
                  <a:gd name="T11" fmla="*/ 0 60000 65536"/>
                  <a:gd name="T12" fmla="*/ 0 60000 65536"/>
                  <a:gd name="T13" fmla="*/ 0 60000 65536"/>
                  <a:gd name="T14" fmla="*/ 0 60000 65536"/>
                  <a:gd name="T15" fmla="*/ 0 w 36"/>
                  <a:gd name="T16" fmla="*/ 0 h 103"/>
                  <a:gd name="T17" fmla="*/ 36 w 36"/>
                  <a:gd name="T18" fmla="*/ 103 h 103"/>
                </a:gdLst>
                <a:ahLst/>
                <a:cxnLst>
                  <a:cxn ang="T10">
                    <a:pos x="T0" y="T1"/>
                  </a:cxn>
                  <a:cxn ang="T11">
                    <a:pos x="T2" y="T3"/>
                  </a:cxn>
                  <a:cxn ang="T12">
                    <a:pos x="T4" y="T5"/>
                  </a:cxn>
                  <a:cxn ang="T13">
                    <a:pos x="T6" y="T7"/>
                  </a:cxn>
                  <a:cxn ang="T14">
                    <a:pos x="T8" y="T9"/>
                  </a:cxn>
                </a:cxnLst>
                <a:rect l="T15" t="T16" r="T17" b="T18"/>
                <a:pathLst>
                  <a:path w="36" h="103">
                    <a:moveTo>
                      <a:pt x="35" y="102"/>
                    </a:moveTo>
                    <a:lnTo>
                      <a:pt x="35" y="4"/>
                    </a:lnTo>
                    <a:lnTo>
                      <a:pt x="0" y="0"/>
                    </a:lnTo>
                    <a:lnTo>
                      <a:pt x="2" y="93"/>
                    </a:lnTo>
                    <a:lnTo>
                      <a:pt x="35" y="10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42" name="Freeform 650">
                <a:extLst>
                  <a:ext uri="{FF2B5EF4-FFF2-40B4-BE49-F238E27FC236}">
                    <a16:creationId xmlns:a16="http://schemas.microsoft.com/office/drawing/2014/main" id="{895BF342-207E-A649-80A4-3ABD4CBAFB29}"/>
                  </a:ext>
                </a:extLst>
              </p:cNvPr>
              <p:cNvSpPr>
                <a:spLocks/>
              </p:cNvSpPr>
              <p:nvPr/>
            </p:nvSpPr>
            <p:spPr bwMode="auto">
              <a:xfrm>
                <a:off x="3585" y="3091"/>
                <a:ext cx="44" cy="38"/>
              </a:xfrm>
              <a:custGeom>
                <a:avLst/>
                <a:gdLst>
                  <a:gd name="T0" fmla="*/ 43 w 44"/>
                  <a:gd name="T1" fmla="*/ 37 h 38"/>
                  <a:gd name="T2" fmla="*/ 43 w 44"/>
                  <a:gd name="T3" fmla="*/ 8 h 38"/>
                  <a:gd name="T4" fmla="*/ 0 w 44"/>
                  <a:gd name="T5" fmla="*/ 0 h 38"/>
                  <a:gd name="T6" fmla="*/ 0 w 44"/>
                  <a:gd name="T7" fmla="*/ 26 h 38"/>
                  <a:gd name="T8" fmla="*/ 43 w 44"/>
                  <a:gd name="T9" fmla="*/ 37 h 38"/>
                  <a:gd name="T10" fmla="*/ 0 60000 65536"/>
                  <a:gd name="T11" fmla="*/ 0 60000 65536"/>
                  <a:gd name="T12" fmla="*/ 0 60000 65536"/>
                  <a:gd name="T13" fmla="*/ 0 60000 65536"/>
                  <a:gd name="T14" fmla="*/ 0 60000 65536"/>
                  <a:gd name="T15" fmla="*/ 0 w 44"/>
                  <a:gd name="T16" fmla="*/ 0 h 38"/>
                  <a:gd name="T17" fmla="*/ 44 w 44"/>
                  <a:gd name="T18" fmla="*/ 38 h 38"/>
                </a:gdLst>
                <a:ahLst/>
                <a:cxnLst>
                  <a:cxn ang="T10">
                    <a:pos x="T0" y="T1"/>
                  </a:cxn>
                  <a:cxn ang="T11">
                    <a:pos x="T2" y="T3"/>
                  </a:cxn>
                  <a:cxn ang="T12">
                    <a:pos x="T4" y="T5"/>
                  </a:cxn>
                  <a:cxn ang="T13">
                    <a:pos x="T6" y="T7"/>
                  </a:cxn>
                  <a:cxn ang="T14">
                    <a:pos x="T8" y="T9"/>
                  </a:cxn>
                </a:cxnLst>
                <a:rect l="T15" t="T16" r="T17" b="T18"/>
                <a:pathLst>
                  <a:path w="44" h="38">
                    <a:moveTo>
                      <a:pt x="43" y="37"/>
                    </a:moveTo>
                    <a:lnTo>
                      <a:pt x="43" y="8"/>
                    </a:lnTo>
                    <a:lnTo>
                      <a:pt x="0" y="0"/>
                    </a:lnTo>
                    <a:lnTo>
                      <a:pt x="0" y="26"/>
                    </a:lnTo>
                    <a:lnTo>
                      <a:pt x="43" y="37"/>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43" name="Freeform 651">
                <a:extLst>
                  <a:ext uri="{FF2B5EF4-FFF2-40B4-BE49-F238E27FC236}">
                    <a16:creationId xmlns:a16="http://schemas.microsoft.com/office/drawing/2014/main" id="{7DA6C152-8BB3-1743-8F1B-9305F45F90B0}"/>
                  </a:ext>
                </a:extLst>
              </p:cNvPr>
              <p:cNvSpPr>
                <a:spLocks/>
              </p:cNvSpPr>
              <p:nvPr/>
            </p:nvSpPr>
            <p:spPr bwMode="auto">
              <a:xfrm>
                <a:off x="3585" y="3091"/>
                <a:ext cx="44" cy="38"/>
              </a:xfrm>
              <a:custGeom>
                <a:avLst/>
                <a:gdLst>
                  <a:gd name="T0" fmla="*/ 43 w 44"/>
                  <a:gd name="T1" fmla="*/ 37 h 38"/>
                  <a:gd name="T2" fmla="*/ 43 w 44"/>
                  <a:gd name="T3" fmla="*/ 8 h 38"/>
                  <a:gd name="T4" fmla="*/ 0 w 44"/>
                  <a:gd name="T5" fmla="*/ 0 h 38"/>
                  <a:gd name="T6" fmla="*/ 0 w 44"/>
                  <a:gd name="T7" fmla="*/ 26 h 38"/>
                  <a:gd name="T8" fmla="*/ 43 w 44"/>
                  <a:gd name="T9" fmla="*/ 37 h 38"/>
                  <a:gd name="T10" fmla="*/ 0 60000 65536"/>
                  <a:gd name="T11" fmla="*/ 0 60000 65536"/>
                  <a:gd name="T12" fmla="*/ 0 60000 65536"/>
                  <a:gd name="T13" fmla="*/ 0 60000 65536"/>
                  <a:gd name="T14" fmla="*/ 0 60000 65536"/>
                  <a:gd name="T15" fmla="*/ 0 w 44"/>
                  <a:gd name="T16" fmla="*/ 0 h 38"/>
                  <a:gd name="T17" fmla="*/ 44 w 44"/>
                  <a:gd name="T18" fmla="*/ 38 h 38"/>
                </a:gdLst>
                <a:ahLst/>
                <a:cxnLst>
                  <a:cxn ang="T10">
                    <a:pos x="T0" y="T1"/>
                  </a:cxn>
                  <a:cxn ang="T11">
                    <a:pos x="T2" y="T3"/>
                  </a:cxn>
                  <a:cxn ang="T12">
                    <a:pos x="T4" y="T5"/>
                  </a:cxn>
                  <a:cxn ang="T13">
                    <a:pos x="T6" y="T7"/>
                  </a:cxn>
                  <a:cxn ang="T14">
                    <a:pos x="T8" y="T9"/>
                  </a:cxn>
                </a:cxnLst>
                <a:rect l="T15" t="T16" r="T17" b="T18"/>
                <a:pathLst>
                  <a:path w="44" h="38">
                    <a:moveTo>
                      <a:pt x="43" y="37"/>
                    </a:moveTo>
                    <a:lnTo>
                      <a:pt x="43" y="8"/>
                    </a:lnTo>
                    <a:lnTo>
                      <a:pt x="0" y="0"/>
                    </a:lnTo>
                    <a:lnTo>
                      <a:pt x="0" y="26"/>
                    </a:lnTo>
                    <a:lnTo>
                      <a:pt x="43" y="3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44" name="Freeform 652">
                <a:extLst>
                  <a:ext uri="{FF2B5EF4-FFF2-40B4-BE49-F238E27FC236}">
                    <a16:creationId xmlns:a16="http://schemas.microsoft.com/office/drawing/2014/main" id="{7386E1D2-1317-344A-A7F0-826152E83D1C}"/>
                  </a:ext>
                </a:extLst>
              </p:cNvPr>
              <p:cNvSpPr>
                <a:spLocks/>
              </p:cNvSpPr>
              <p:nvPr/>
            </p:nvSpPr>
            <p:spPr bwMode="auto">
              <a:xfrm>
                <a:off x="3510" y="3023"/>
                <a:ext cx="37" cy="87"/>
              </a:xfrm>
              <a:custGeom>
                <a:avLst/>
                <a:gdLst>
                  <a:gd name="T0" fmla="*/ 36 w 37"/>
                  <a:gd name="T1" fmla="*/ 86 h 87"/>
                  <a:gd name="T2" fmla="*/ 36 w 37"/>
                  <a:gd name="T3" fmla="*/ 6 h 87"/>
                  <a:gd name="T4" fmla="*/ 0 w 37"/>
                  <a:gd name="T5" fmla="*/ 0 h 87"/>
                  <a:gd name="T6" fmla="*/ 0 w 37"/>
                  <a:gd name="T7" fmla="*/ 76 h 87"/>
                  <a:gd name="T8" fmla="*/ 36 w 37"/>
                  <a:gd name="T9" fmla="*/ 86 h 87"/>
                  <a:gd name="T10" fmla="*/ 0 60000 65536"/>
                  <a:gd name="T11" fmla="*/ 0 60000 65536"/>
                  <a:gd name="T12" fmla="*/ 0 60000 65536"/>
                  <a:gd name="T13" fmla="*/ 0 60000 65536"/>
                  <a:gd name="T14" fmla="*/ 0 60000 65536"/>
                  <a:gd name="T15" fmla="*/ 0 w 37"/>
                  <a:gd name="T16" fmla="*/ 0 h 87"/>
                  <a:gd name="T17" fmla="*/ 37 w 37"/>
                  <a:gd name="T18" fmla="*/ 87 h 87"/>
                </a:gdLst>
                <a:ahLst/>
                <a:cxnLst>
                  <a:cxn ang="T10">
                    <a:pos x="T0" y="T1"/>
                  </a:cxn>
                  <a:cxn ang="T11">
                    <a:pos x="T2" y="T3"/>
                  </a:cxn>
                  <a:cxn ang="T12">
                    <a:pos x="T4" y="T5"/>
                  </a:cxn>
                  <a:cxn ang="T13">
                    <a:pos x="T6" y="T7"/>
                  </a:cxn>
                  <a:cxn ang="T14">
                    <a:pos x="T8" y="T9"/>
                  </a:cxn>
                </a:cxnLst>
                <a:rect l="T15" t="T16" r="T17" b="T18"/>
                <a:pathLst>
                  <a:path w="37" h="87">
                    <a:moveTo>
                      <a:pt x="36" y="86"/>
                    </a:moveTo>
                    <a:lnTo>
                      <a:pt x="36" y="6"/>
                    </a:lnTo>
                    <a:lnTo>
                      <a:pt x="0" y="0"/>
                    </a:lnTo>
                    <a:lnTo>
                      <a:pt x="0" y="76"/>
                    </a:lnTo>
                    <a:lnTo>
                      <a:pt x="36" y="86"/>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45" name="Freeform 653">
                <a:extLst>
                  <a:ext uri="{FF2B5EF4-FFF2-40B4-BE49-F238E27FC236}">
                    <a16:creationId xmlns:a16="http://schemas.microsoft.com/office/drawing/2014/main" id="{8F6F93A1-355A-5747-BC88-293C0935E2BB}"/>
                  </a:ext>
                </a:extLst>
              </p:cNvPr>
              <p:cNvSpPr>
                <a:spLocks/>
              </p:cNvSpPr>
              <p:nvPr/>
            </p:nvSpPr>
            <p:spPr bwMode="auto">
              <a:xfrm>
                <a:off x="3510" y="3023"/>
                <a:ext cx="37" cy="87"/>
              </a:xfrm>
              <a:custGeom>
                <a:avLst/>
                <a:gdLst>
                  <a:gd name="T0" fmla="*/ 36 w 37"/>
                  <a:gd name="T1" fmla="*/ 86 h 87"/>
                  <a:gd name="T2" fmla="*/ 36 w 37"/>
                  <a:gd name="T3" fmla="*/ 6 h 87"/>
                  <a:gd name="T4" fmla="*/ 0 w 37"/>
                  <a:gd name="T5" fmla="*/ 0 h 87"/>
                  <a:gd name="T6" fmla="*/ 0 w 37"/>
                  <a:gd name="T7" fmla="*/ 76 h 87"/>
                  <a:gd name="T8" fmla="*/ 36 w 37"/>
                  <a:gd name="T9" fmla="*/ 86 h 87"/>
                  <a:gd name="T10" fmla="*/ 0 60000 65536"/>
                  <a:gd name="T11" fmla="*/ 0 60000 65536"/>
                  <a:gd name="T12" fmla="*/ 0 60000 65536"/>
                  <a:gd name="T13" fmla="*/ 0 60000 65536"/>
                  <a:gd name="T14" fmla="*/ 0 60000 65536"/>
                  <a:gd name="T15" fmla="*/ 0 w 37"/>
                  <a:gd name="T16" fmla="*/ 0 h 87"/>
                  <a:gd name="T17" fmla="*/ 37 w 37"/>
                  <a:gd name="T18" fmla="*/ 87 h 87"/>
                </a:gdLst>
                <a:ahLst/>
                <a:cxnLst>
                  <a:cxn ang="T10">
                    <a:pos x="T0" y="T1"/>
                  </a:cxn>
                  <a:cxn ang="T11">
                    <a:pos x="T2" y="T3"/>
                  </a:cxn>
                  <a:cxn ang="T12">
                    <a:pos x="T4" y="T5"/>
                  </a:cxn>
                  <a:cxn ang="T13">
                    <a:pos x="T6" y="T7"/>
                  </a:cxn>
                  <a:cxn ang="T14">
                    <a:pos x="T8" y="T9"/>
                  </a:cxn>
                </a:cxnLst>
                <a:rect l="T15" t="T16" r="T17" b="T18"/>
                <a:pathLst>
                  <a:path w="37" h="87">
                    <a:moveTo>
                      <a:pt x="36" y="86"/>
                    </a:moveTo>
                    <a:lnTo>
                      <a:pt x="36" y="6"/>
                    </a:lnTo>
                    <a:lnTo>
                      <a:pt x="0" y="0"/>
                    </a:lnTo>
                    <a:lnTo>
                      <a:pt x="0" y="76"/>
                    </a:lnTo>
                    <a:lnTo>
                      <a:pt x="36" y="8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46" name="Freeform 654">
                <a:extLst>
                  <a:ext uri="{FF2B5EF4-FFF2-40B4-BE49-F238E27FC236}">
                    <a16:creationId xmlns:a16="http://schemas.microsoft.com/office/drawing/2014/main" id="{D0137BD5-ECCA-9C48-B94D-D43D71175E12}"/>
                  </a:ext>
                </a:extLst>
              </p:cNvPr>
              <p:cNvSpPr>
                <a:spLocks/>
              </p:cNvSpPr>
              <p:nvPr/>
            </p:nvSpPr>
            <p:spPr bwMode="auto">
              <a:xfrm>
                <a:off x="3029" y="3515"/>
                <a:ext cx="34" cy="59"/>
              </a:xfrm>
              <a:custGeom>
                <a:avLst/>
                <a:gdLst>
                  <a:gd name="T0" fmla="*/ 33 w 34"/>
                  <a:gd name="T1" fmla="*/ 11 h 59"/>
                  <a:gd name="T2" fmla="*/ 33 w 34"/>
                  <a:gd name="T3" fmla="*/ 58 h 59"/>
                  <a:gd name="T4" fmla="*/ 0 w 34"/>
                  <a:gd name="T5" fmla="*/ 46 h 59"/>
                  <a:gd name="T6" fmla="*/ 0 w 34"/>
                  <a:gd name="T7" fmla="*/ 0 h 59"/>
                  <a:gd name="T8" fmla="*/ 33 w 34"/>
                  <a:gd name="T9" fmla="*/ 1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3" y="11"/>
                    </a:moveTo>
                    <a:lnTo>
                      <a:pt x="33" y="58"/>
                    </a:lnTo>
                    <a:lnTo>
                      <a:pt x="0" y="46"/>
                    </a:lnTo>
                    <a:lnTo>
                      <a:pt x="0" y="0"/>
                    </a:lnTo>
                    <a:lnTo>
                      <a:pt x="33" y="11"/>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47" name="Freeform 655">
                <a:extLst>
                  <a:ext uri="{FF2B5EF4-FFF2-40B4-BE49-F238E27FC236}">
                    <a16:creationId xmlns:a16="http://schemas.microsoft.com/office/drawing/2014/main" id="{CAE892F7-037E-8146-B75E-49A4BE04689E}"/>
                  </a:ext>
                </a:extLst>
              </p:cNvPr>
              <p:cNvSpPr>
                <a:spLocks/>
              </p:cNvSpPr>
              <p:nvPr/>
            </p:nvSpPr>
            <p:spPr bwMode="auto">
              <a:xfrm>
                <a:off x="3029" y="3515"/>
                <a:ext cx="34" cy="59"/>
              </a:xfrm>
              <a:custGeom>
                <a:avLst/>
                <a:gdLst>
                  <a:gd name="T0" fmla="*/ 33 w 34"/>
                  <a:gd name="T1" fmla="*/ 11 h 59"/>
                  <a:gd name="T2" fmla="*/ 33 w 34"/>
                  <a:gd name="T3" fmla="*/ 58 h 59"/>
                  <a:gd name="T4" fmla="*/ 0 w 34"/>
                  <a:gd name="T5" fmla="*/ 46 h 59"/>
                  <a:gd name="T6" fmla="*/ 0 w 34"/>
                  <a:gd name="T7" fmla="*/ 0 h 59"/>
                  <a:gd name="T8" fmla="*/ 33 w 34"/>
                  <a:gd name="T9" fmla="*/ 1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3" y="11"/>
                    </a:moveTo>
                    <a:lnTo>
                      <a:pt x="33" y="58"/>
                    </a:lnTo>
                    <a:lnTo>
                      <a:pt x="0" y="46"/>
                    </a:lnTo>
                    <a:lnTo>
                      <a:pt x="0" y="0"/>
                    </a:lnTo>
                    <a:lnTo>
                      <a:pt x="33"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48" name="Freeform 656">
                <a:extLst>
                  <a:ext uri="{FF2B5EF4-FFF2-40B4-BE49-F238E27FC236}">
                    <a16:creationId xmlns:a16="http://schemas.microsoft.com/office/drawing/2014/main" id="{55CA69CF-91A2-D740-9657-D774EE022EA2}"/>
                  </a:ext>
                </a:extLst>
              </p:cNvPr>
              <p:cNvSpPr>
                <a:spLocks/>
              </p:cNvSpPr>
              <p:nvPr/>
            </p:nvSpPr>
            <p:spPr bwMode="auto">
              <a:xfrm>
                <a:off x="3127" y="3532"/>
                <a:ext cx="35" cy="61"/>
              </a:xfrm>
              <a:custGeom>
                <a:avLst/>
                <a:gdLst>
                  <a:gd name="T0" fmla="*/ 34 w 35"/>
                  <a:gd name="T1" fmla="*/ 13 h 61"/>
                  <a:gd name="T2" fmla="*/ 34 w 35"/>
                  <a:gd name="T3" fmla="*/ 60 h 61"/>
                  <a:gd name="T4" fmla="*/ 0 w 35"/>
                  <a:gd name="T5" fmla="*/ 46 h 61"/>
                  <a:gd name="T6" fmla="*/ 0 w 35"/>
                  <a:gd name="T7" fmla="*/ 0 h 61"/>
                  <a:gd name="T8" fmla="*/ 34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3"/>
                    </a:moveTo>
                    <a:lnTo>
                      <a:pt x="34" y="60"/>
                    </a:lnTo>
                    <a:lnTo>
                      <a:pt x="0" y="46"/>
                    </a:lnTo>
                    <a:lnTo>
                      <a:pt x="0" y="0"/>
                    </a:lnTo>
                    <a:lnTo>
                      <a:pt x="34" y="13"/>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49" name="Freeform 657">
                <a:extLst>
                  <a:ext uri="{FF2B5EF4-FFF2-40B4-BE49-F238E27FC236}">
                    <a16:creationId xmlns:a16="http://schemas.microsoft.com/office/drawing/2014/main" id="{1A928DE4-09DD-B14D-A326-0C01BFFCB29D}"/>
                  </a:ext>
                </a:extLst>
              </p:cNvPr>
              <p:cNvSpPr>
                <a:spLocks/>
              </p:cNvSpPr>
              <p:nvPr/>
            </p:nvSpPr>
            <p:spPr bwMode="auto">
              <a:xfrm>
                <a:off x="3127" y="3532"/>
                <a:ext cx="35" cy="61"/>
              </a:xfrm>
              <a:custGeom>
                <a:avLst/>
                <a:gdLst>
                  <a:gd name="T0" fmla="*/ 34 w 35"/>
                  <a:gd name="T1" fmla="*/ 13 h 61"/>
                  <a:gd name="T2" fmla="*/ 34 w 35"/>
                  <a:gd name="T3" fmla="*/ 60 h 61"/>
                  <a:gd name="T4" fmla="*/ 0 w 35"/>
                  <a:gd name="T5" fmla="*/ 46 h 61"/>
                  <a:gd name="T6" fmla="*/ 0 w 35"/>
                  <a:gd name="T7" fmla="*/ 0 h 61"/>
                  <a:gd name="T8" fmla="*/ 34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3"/>
                    </a:moveTo>
                    <a:lnTo>
                      <a:pt x="34" y="60"/>
                    </a:lnTo>
                    <a:lnTo>
                      <a:pt x="0" y="46"/>
                    </a:lnTo>
                    <a:lnTo>
                      <a:pt x="0" y="0"/>
                    </a:lnTo>
                    <a:lnTo>
                      <a:pt x="34"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50" name="Freeform 658">
                <a:extLst>
                  <a:ext uri="{FF2B5EF4-FFF2-40B4-BE49-F238E27FC236}">
                    <a16:creationId xmlns:a16="http://schemas.microsoft.com/office/drawing/2014/main" id="{65ABD34F-6A03-3E40-86E2-FDE7591F3742}"/>
                  </a:ext>
                </a:extLst>
              </p:cNvPr>
              <p:cNvSpPr>
                <a:spLocks/>
              </p:cNvSpPr>
              <p:nvPr/>
            </p:nvSpPr>
            <p:spPr bwMode="auto">
              <a:xfrm>
                <a:off x="3160" y="3564"/>
                <a:ext cx="35" cy="62"/>
              </a:xfrm>
              <a:custGeom>
                <a:avLst/>
                <a:gdLst>
                  <a:gd name="T0" fmla="*/ 34 w 35"/>
                  <a:gd name="T1" fmla="*/ 13 h 62"/>
                  <a:gd name="T2" fmla="*/ 32 w 35"/>
                  <a:gd name="T3" fmla="*/ 61 h 62"/>
                  <a:gd name="T4" fmla="*/ 0 w 35"/>
                  <a:gd name="T5" fmla="*/ 47 h 62"/>
                  <a:gd name="T6" fmla="*/ 0 w 35"/>
                  <a:gd name="T7" fmla="*/ 0 h 62"/>
                  <a:gd name="T8" fmla="*/ 34 w 35"/>
                  <a:gd name="T9" fmla="*/ 13 h 62"/>
                  <a:gd name="T10" fmla="*/ 0 60000 65536"/>
                  <a:gd name="T11" fmla="*/ 0 60000 65536"/>
                  <a:gd name="T12" fmla="*/ 0 60000 65536"/>
                  <a:gd name="T13" fmla="*/ 0 60000 65536"/>
                  <a:gd name="T14" fmla="*/ 0 60000 65536"/>
                  <a:gd name="T15" fmla="*/ 0 w 35"/>
                  <a:gd name="T16" fmla="*/ 0 h 62"/>
                  <a:gd name="T17" fmla="*/ 35 w 35"/>
                  <a:gd name="T18" fmla="*/ 62 h 62"/>
                </a:gdLst>
                <a:ahLst/>
                <a:cxnLst>
                  <a:cxn ang="T10">
                    <a:pos x="T0" y="T1"/>
                  </a:cxn>
                  <a:cxn ang="T11">
                    <a:pos x="T2" y="T3"/>
                  </a:cxn>
                  <a:cxn ang="T12">
                    <a:pos x="T4" y="T5"/>
                  </a:cxn>
                  <a:cxn ang="T13">
                    <a:pos x="T6" y="T7"/>
                  </a:cxn>
                  <a:cxn ang="T14">
                    <a:pos x="T8" y="T9"/>
                  </a:cxn>
                </a:cxnLst>
                <a:rect l="T15" t="T16" r="T17" b="T18"/>
                <a:pathLst>
                  <a:path w="35" h="62">
                    <a:moveTo>
                      <a:pt x="34" y="13"/>
                    </a:moveTo>
                    <a:lnTo>
                      <a:pt x="32" y="61"/>
                    </a:lnTo>
                    <a:lnTo>
                      <a:pt x="0" y="47"/>
                    </a:lnTo>
                    <a:lnTo>
                      <a:pt x="0" y="0"/>
                    </a:lnTo>
                    <a:lnTo>
                      <a:pt x="34" y="13"/>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51" name="Freeform 659">
                <a:extLst>
                  <a:ext uri="{FF2B5EF4-FFF2-40B4-BE49-F238E27FC236}">
                    <a16:creationId xmlns:a16="http://schemas.microsoft.com/office/drawing/2014/main" id="{142F6F55-9437-104E-9458-999144C8CAF1}"/>
                  </a:ext>
                </a:extLst>
              </p:cNvPr>
              <p:cNvSpPr>
                <a:spLocks/>
              </p:cNvSpPr>
              <p:nvPr/>
            </p:nvSpPr>
            <p:spPr bwMode="auto">
              <a:xfrm>
                <a:off x="3160" y="3564"/>
                <a:ext cx="35" cy="62"/>
              </a:xfrm>
              <a:custGeom>
                <a:avLst/>
                <a:gdLst>
                  <a:gd name="T0" fmla="*/ 34 w 35"/>
                  <a:gd name="T1" fmla="*/ 13 h 62"/>
                  <a:gd name="T2" fmla="*/ 32 w 35"/>
                  <a:gd name="T3" fmla="*/ 61 h 62"/>
                  <a:gd name="T4" fmla="*/ 0 w 35"/>
                  <a:gd name="T5" fmla="*/ 47 h 62"/>
                  <a:gd name="T6" fmla="*/ 0 w 35"/>
                  <a:gd name="T7" fmla="*/ 0 h 62"/>
                  <a:gd name="T8" fmla="*/ 34 w 35"/>
                  <a:gd name="T9" fmla="*/ 13 h 62"/>
                  <a:gd name="T10" fmla="*/ 0 60000 65536"/>
                  <a:gd name="T11" fmla="*/ 0 60000 65536"/>
                  <a:gd name="T12" fmla="*/ 0 60000 65536"/>
                  <a:gd name="T13" fmla="*/ 0 60000 65536"/>
                  <a:gd name="T14" fmla="*/ 0 60000 65536"/>
                  <a:gd name="T15" fmla="*/ 0 w 35"/>
                  <a:gd name="T16" fmla="*/ 0 h 62"/>
                  <a:gd name="T17" fmla="*/ 35 w 35"/>
                  <a:gd name="T18" fmla="*/ 62 h 62"/>
                </a:gdLst>
                <a:ahLst/>
                <a:cxnLst>
                  <a:cxn ang="T10">
                    <a:pos x="T0" y="T1"/>
                  </a:cxn>
                  <a:cxn ang="T11">
                    <a:pos x="T2" y="T3"/>
                  </a:cxn>
                  <a:cxn ang="T12">
                    <a:pos x="T4" y="T5"/>
                  </a:cxn>
                  <a:cxn ang="T13">
                    <a:pos x="T6" y="T7"/>
                  </a:cxn>
                  <a:cxn ang="T14">
                    <a:pos x="T8" y="T9"/>
                  </a:cxn>
                </a:cxnLst>
                <a:rect l="T15" t="T16" r="T17" b="T18"/>
                <a:pathLst>
                  <a:path w="35" h="62">
                    <a:moveTo>
                      <a:pt x="34" y="13"/>
                    </a:moveTo>
                    <a:lnTo>
                      <a:pt x="32" y="61"/>
                    </a:lnTo>
                    <a:lnTo>
                      <a:pt x="0" y="47"/>
                    </a:lnTo>
                    <a:lnTo>
                      <a:pt x="0" y="0"/>
                    </a:lnTo>
                    <a:lnTo>
                      <a:pt x="34"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52" name="Freeform 660">
                <a:extLst>
                  <a:ext uri="{FF2B5EF4-FFF2-40B4-BE49-F238E27FC236}">
                    <a16:creationId xmlns:a16="http://schemas.microsoft.com/office/drawing/2014/main" id="{C161593D-E3B6-4843-87F6-7E261663AFA7}"/>
                  </a:ext>
                </a:extLst>
              </p:cNvPr>
              <p:cNvSpPr>
                <a:spLocks/>
              </p:cNvSpPr>
              <p:nvPr/>
            </p:nvSpPr>
            <p:spPr bwMode="auto">
              <a:xfrm>
                <a:off x="3236" y="3587"/>
                <a:ext cx="35" cy="63"/>
              </a:xfrm>
              <a:custGeom>
                <a:avLst/>
                <a:gdLst>
                  <a:gd name="T0" fmla="*/ 34 w 35"/>
                  <a:gd name="T1" fmla="*/ 13 h 63"/>
                  <a:gd name="T2" fmla="*/ 33 w 35"/>
                  <a:gd name="T3" fmla="*/ 62 h 63"/>
                  <a:gd name="T4" fmla="*/ 0 w 35"/>
                  <a:gd name="T5" fmla="*/ 48 h 63"/>
                  <a:gd name="T6" fmla="*/ 0 w 35"/>
                  <a:gd name="T7" fmla="*/ 0 h 63"/>
                  <a:gd name="T8" fmla="*/ 34 w 35"/>
                  <a:gd name="T9" fmla="*/ 13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4" y="13"/>
                    </a:moveTo>
                    <a:lnTo>
                      <a:pt x="33" y="62"/>
                    </a:lnTo>
                    <a:lnTo>
                      <a:pt x="0" y="48"/>
                    </a:lnTo>
                    <a:lnTo>
                      <a:pt x="0" y="0"/>
                    </a:lnTo>
                    <a:lnTo>
                      <a:pt x="34" y="13"/>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53" name="Freeform 661">
                <a:extLst>
                  <a:ext uri="{FF2B5EF4-FFF2-40B4-BE49-F238E27FC236}">
                    <a16:creationId xmlns:a16="http://schemas.microsoft.com/office/drawing/2014/main" id="{02D26F89-67F0-EF46-AD97-830A062E581F}"/>
                  </a:ext>
                </a:extLst>
              </p:cNvPr>
              <p:cNvSpPr>
                <a:spLocks/>
              </p:cNvSpPr>
              <p:nvPr/>
            </p:nvSpPr>
            <p:spPr bwMode="auto">
              <a:xfrm>
                <a:off x="3236" y="3587"/>
                <a:ext cx="35" cy="63"/>
              </a:xfrm>
              <a:custGeom>
                <a:avLst/>
                <a:gdLst>
                  <a:gd name="T0" fmla="*/ 34 w 35"/>
                  <a:gd name="T1" fmla="*/ 13 h 63"/>
                  <a:gd name="T2" fmla="*/ 33 w 35"/>
                  <a:gd name="T3" fmla="*/ 62 h 63"/>
                  <a:gd name="T4" fmla="*/ 0 w 35"/>
                  <a:gd name="T5" fmla="*/ 48 h 63"/>
                  <a:gd name="T6" fmla="*/ 0 w 35"/>
                  <a:gd name="T7" fmla="*/ 0 h 63"/>
                  <a:gd name="T8" fmla="*/ 34 w 35"/>
                  <a:gd name="T9" fmla="*/ 13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4" y="13"/>
                    </a:moveTo>
                    <a:lnTo>
                      <a:pt x="33" y="62"/>
                    </a:lnTo>
                    <a:lnTo>
                      <a:pt x="0" y="48"/>
                    </a:lnTo>
                    <a:lnTo>
                      <a:pt x="0" y="0"/>
                    </a:lnTo>
                    <a:lnTo>
                      <a:pt x="34"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54" name="Freeform 662">
                <a:extLst>
                  <a:ext uri="{FF2B5EF4-FFF2-40B4-BE49-F238E27FC236}">
                    <a16:creationId xmlns:a16="http://schemas.microsoft.com/office/drawing/2014/main" id="{5DE0E012-82D7-B24A-A46A-5D11FAEA5640}"/>
                  </a:ext>
                </a:extLst>
              </p:cNvPr>
              <p:cNvSpPr>
                <a:spLocks/>
              </p:cNvSpPr>
              <p:nvPr/>
            </p:nvSpPr>
            <p:spPr bwMode="auto">
              <a:xfrm>
                <a:off x="3312" y="3612"/>
                <a:ext cx="37" cy="62"/>
              </a:xfrm>
              <a:custGeom>
                <a:avLst/>
                <a:gdLst>
                  <a:gd name="T0" fmla="*/ 35 w 37"/>
                  <a:gd name="T1" fmla="*/ 13 h 62"/>
                  <a:gd name="T2" fmla="*/ 36 w 37"/>
                  <a:gd name="T3" fmla="*/ 61 h 62"/>
                  <a:gd name="T4" fmla="*/ 1 w 37"/>
                  <a:gd name="T5" fmla="*/ 48 h 62"/>
                  <a:gd name="T6" fmla="*/ 0 w 37"/>
                  <a:gd name="T7" fmla="*/ 0 h 62"/>
                  <a:gd name="T8" fmla="*/ 35 w 37"/>
                  <a:gd name="T9" fmla="*/ 13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3"/>
                    </a:moveTo>
                    <a:lnTo>
                      <a:pt x="36" y="61"/>
                    </a:lnTo>
                    <a:lnTo>
                      <a:pt x="1" y="48"/>
                    </a:lnTo>
                    <a:lnTo>
                      <a:pt x="0" y="0"/>
                    </a:lnTo>
                    <a:lnTo>
                      <a:pt x="35" y="13"/>
                    </a:lnTo>
                  </a:path>
                </a:pathLst>
              </a:custGeom>
              <a:solidFill>
                <a:srgbClr val="802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55" name="Freeform 663">
                <a:extLst>
                  <a:ext uri="{FF2B5EF4-FFF2-40B4-BE49-F238E27FC236}">
                    <a16:creationId xmlns:a16="http://schemas.microsoft.com/office/drawing/2014/main" id="{0DF79AB0-E8AF-4541-AF8A-A8731874F113}"/>
                  </a:ext>
                </a:extLst>
              </p:cNvPr>
              <p:cNvSpPr>
                <a:spLocks/>
              </p:cNvSpPr>
              <p:nvPr/>
            </p:nvSpPr>
            <p:spPr bwMode="auto">
              <a:xfrm>
                <a:off x="3312" y="3612"/>
                <a:ext cx="37" cy="62"/>
              </a:xfrm>
              <a:custGeom>
                <a:avLst/>
                <a:gdLst>
                  <a:gd name="T0" fmla="*/ 35 w 37"/>
                  <a:gd name="T1" fmla="*/ 13 h 62"/>
                  <a:gd name="T2" fmla="*/ 36 w 37"/>
                  <a:gd name="T3" fmla="*/ 61 h 62"/>
                  <a:gd name="T4" fmla="*/ 1 w 37"/>
                  <a:gd name="T5" fmla="*/ 48 h 62"/>
                  <a:gd name="T6" fmla="*/ 0 w 37"/>
                  <a:gd name="T7" fmla="*/ 0 h 62"/>
                  <a:gd name="T8" fmla="*/ 35 w 37"/>
                  <a:gd name="T9" fmla="*/ 13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3"/>
                    </a:moveTo>
                    <a:lnTo>
                      <a:pt x="36" y="61"/>
                    </a:lnTo>
                    <a:lnTo>
                      <a:pt x="1" y="48"/>
                    </a:lnTo>
                    <a:lnTo>
                      <a:pt x="0" y="0"/>
                    </a:lnTo>
                    <a:lnTo>
                      <a:pt x="35"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56" name="Freeform 664">
                <a:extLst>
                  <a:ext uri="{FF2B5EF4-FFF2-40B4-BE49-F238E27FC236}">
                    <a16:creationId xmlns:a16="http://schemas.microsoft.com/office/drawing/2014/main" id="{C016BF9E-4DF7-EB42-A2AD-8F2FDBB9F180}"/>
                  </a:ext>
                </a:extLst>
              </p:cNvPr>
              <p:cNvSpPr>
                <a:spLocks/>
              </p:cNvSpPr>
              <p:nvPr/>
            </p:nvSpPr>
            <p:spPr bwMode="auto">
              <a:xfrm>
                <a:off x="3063" y="3515"/>
                <a:ext cx="59" cy="59"/>
              </a:xfrm>
              <a:custGeom>
                <a:avLst/>
                <a:gdLst>
                  <a:gd name="T0" fmla="*/ 57 w 59"/>
                  <a:gd name="T1" fmla="*/ 0 h 59"/>
                  <a:gd name="T2" fmla="*/ 0 w 59"/>
                  <a:gd name="T3" fmla="*/ 11 h 59"/>
                  <a:gd name="T4" fmla="*/ 0 w 59"/>
                  <a:gd name="T5" fmla="*/ 58 h 59"/>
                  <a:gd name="T6" fmla="*/ 58 w 59"/>
                  <a:gd name="T7" fmla="*/ 46 h 59"/>
                  <a:gd name="T8" fmla="*/ 5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57" y="0"/>
                    </a:moveTo>
                    <a:lnTo>
                      <a:pt x="0" y="11"/>
                    </a:lnTo>
                    <a:lnTo>
                      <a:pt x="0" y="58"/>
                    </a:lnTo>
                    <a:lnTo>
                      <a:pt x="58" y="46"/>
                    </a:lnTo>
                    <a:lnTo>
                      <a:pt x="57" y="0"/>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57" name="Freeform 665">
                <a:extLst>
                  <a:ext uri="{FF2B5EF4-FFF2-40B4-BE49-F238E27FC236}">
                    <a16:creationId xmlns:a16="http://schemas.microsoft.com/office/drawing/2014/main" id="{0C54C712-B3AD-954C-A9F1-2115A0ED06A3}"/>
                  </a:ext>
                </a:extLst>
              </p:cNvPr>
              <p:cNvSpPr>
                <a:spLocks/>
              </p:cNvSpPr>
              <p:nvPr/>
            </p:nvSpPr>
            <p:spPr bwMode="auto">
              <a:xfrm>
                <a:off x="3063" y="3515"/>
                <a:ext cx="59" cy="59"/>
              </a:xfrm>
              <a:custGeom>
                <a:avLst/>
                <a:gdLst>
                  <a:gd name="T0" fmla="*/ 57 w 59"/>
                  <a:gd name="T1" fmla="*/ 0 h 59"/>
                  <a:gd name="T2" fmla="*/ 0 w 59"/>
                  <a:gd name="T3" fmla="*/ 11 h 59"/>
                  <a:gd name="T4" fmla="*/ 0 w 59"/>
                  <a:gd name="T5" fmla="*/ 58 h 59"/>
                  <a:gd name="T6" fmla="*/ 58 w 59"/>
                  <a:gd name="T7" fmla="*/ 46 h 59"/>
                  <a:gd name="T8" fmla="*/ 5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57" y="0"/>
                    </a:moveTo>
                    <a:lnTo>
                      <a:pt x="0" y="11"/>
                    </a:lnTo>
                    <a:lnTo>
                      <a:pt x="0" y="58"/>
                    </a:lnTo>
                    <a:lnTo>
                      <a:pt x="58" y="46"/>
                    </a:lnTo>
                    <a:lnTo>
                      <a:pt x="5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58" name="Freeform 666">
                <a:extLst>
                  <a:ext uri="{FF2B5EF4-FFF2-40B4-BE49-F238E27FC236}">
                    <a16:creationId xmlns:a16="http://schemas.microsoft.com/office/drawing/2014/main" id="{34649B28-10E8-F74B-97BB-29F374FFD81B}"/>
                  </a:ext>
                </a:extLst>
              </p:cNvPr>
              <p:cNvSpPr>
                <a:spLocks/>
              </p:cNvSpPr>
              <p:nvPr/>
            </p:nvSpPr>
            <p:spPr bwMode="auto">
              <a:xfrm>
                <a:off x="3161" y="3540"/>
                <a:ext cx="26" cy="53"/>
              </a:xfrm>
              <a:custGeom>
                <a:avLst/>
                <a:gdLst>
                  <a:gd name="T0" fmla="*/ 25 w 26"/>
                  <a:gd name="T1" fmla="*/ 0 h 53"/>
                  <a:gd name="T2" fmla="*/ 0 w 26"/>
                  <a:gd name="T3" fmla="*/ 5 h 53"/>
                  <a:gd name="T4" fmla="*/ 0 w 26"/>
                  <a:gd name="T5" fmla="*/ 52 h 53"/>
                  <a:gd name="T6" fmla="*/ 24 w 26"/>
                  <a:gd name="T7" fmla="*/ 47 h 53"/>
                  <a:gd name="T8" fmla="*/ 25 w 26"/>
                  <a:gd name="T9" fmla="*/ 0 h 53"/>
                  <a:gd name="T10" fmla="*/ 0 60000 65536"/>
                  <a:gd name="T11" fmla="*/ 0 60000 65536"/>
                  <a:gd name="T12" fmla="*/ 0 60000 65536"/>
                  <a:gd name="T13" fmla="*/ 0 60000 65536"/>
                  <a:gd name="T14" fmla="*/ 0 60000 65536"/>
                  <a:gd name="T15" fmla="*/ 0 w 26"/>
                  <a:gd name="T16" fmla="*/ 0 h 53"/>
                  <a:gd name="T17" fmla="*/ 26 w 26"/>
                  <a:gd name="T18" fmla="*/ 53 h 53"/>
                </a:gdLst>
                <a:ahLst/>
                <a:cxnLst>
                  <a:cxn ang="T10">
                    <a:pos x="T0" y="T1"/>
                  </a:cxn>
                  <a:cxn ang="T11">
                    <a:pos x="T2" y="T3"/>
                  </a:cxn>
                  <a:cxn ang="T12">
                    <a:pos x="T4" y="T5"/>
                  </a:cxn>
                  <a:cxn ang="T13">
                    <a:pos x="T6" y="T7"/>
                  </a:cxn>
                  <a:cxn ang="T14">
                    <a:pos x="T8" y="T9"/>
                  </a:cxn>
                </a:cxnLst>
                <a:rect l="T15" t="T16" r="T17" b="T18"/>
                <a:pathLst>
                  <a:path w="26" h="53">
                    <a:moveTo>
                      <a:pt x="25" y="0"/>
                    </a:moveTo>
                    <a:lnTo>
                      <a:pt x="0" y="5"/>
                    </a:lnTo>
                    <a:lnTo>
                      <a:pt x="0" y="52"/>
                    </a:lnTo>
                    <a:lnTo>
                      <a:pt x="24" y="47"/>
                    </a:lnTo>
                    <a:lnTo>
                      <a:pt x="25" y="0"/>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59" name="Freeform 667">
                <a:extLst>
                  <a:ext uri="{FF2B5EF4-FFF2-40B4-BE49-F238E27FC236}">
                    <a16:creationId xmlns:a16="http://schemas.microsoft.com/office/drawing/2014/main" id="{B64D2E5D-2FB1-1A46-BC00-E1342C7184B4}"/>
                  </a:ext>
                </a:extLst>
              </p:cNvPr>
              <p:cNvSpPr>
                <a:spLocks/>
              </p:cNvSpPr>
              <p:nvPr/>
            </p:nvSpPr>
            <p:spPr bwMode="auto">
              <a:xfrm>
                <a:off x="3161" y="3540"/>
                <a:ext cx="26" cy="53"/>
              </a:xfrm>
              <a:custGeom>
                <a:avLst/>
                <a:gdLst>
                  <a:gd name="T0" fmla="*/ 25 w 26"/>
                  <a:gd name="T1" fmla="*/ 0 h 53"/>
                  <a:gd name="T2" fmla="*/ 0 w 26"/>
                  <a:gd name="T3" fmla="*/ 5 h 53"/>
                  <a:gd name="T4" fmla="*/ 0 w 26"/>
                  <a:gd name="T5" fmla="*/ 52 h 53"/>
                  <a:gd name="T6" fmla="*/ 24 w 26"/>
                  <a:gd name="T7" fmla="*/ 47 h 53"/>
                  <a:gd name="T8" fmla="*/ 25 w 26"/>
                  <a:gd name="T9" fmla="*/ 0 h 53"/>
                  <a:gd name="T10" fmla="*/ 0 60000 65536"/>
                  <a:gd name="T11" fmla="*/ 0 60000 65536"/>
                  <a:gd name="T12" fmla="*/ 0 60000 65536"/>
                  <a:gd name="T13" fmla="*/ 0 60000 65536"/>
                  <a:gd name="T14" fmla="*/ 0 60000 65536"/>
                  <a:gd name="T15" fmla="*/ 0 w 26"/>
                  <a:gd name="T16" fmla="*/ 0 h 53"/>
                  <a:gd name="T17" fmla="*/ 26 w 26"/>
                  <a:gd name="T18" fmla="*/ 53 h 53"/>
                </a:gdLst>
                <a:ahLst/>
                <a:cxnLst>
                  <a:cxn ang="T10">
                    <a:pos x="T0" y="T1"/>
                  </a:cxn>
                  <a:cxn ang="T11">
                    <a:pos x="T2" y="T3"/>
                  </a:cxn>
                  <a:cxn ang="T12">
                    <a:pos x="T4" y="T5"/>
                  </a:cxn>
                  <a:cxn ang="T13">
                    <a:pos x="T6" y="T7"/>
                  </a:cxn>
                  <a:cxn ang="T14">
                    <a:pos x="T8" y="T9"/>
                  </a:cxn>
                </a:cxnLst>
                <a:rect l="T15" t="T16" r="T17" b="T18"/>
                <a:pathLst>
                  <a:path w="26" h="53">
                    <a:moveTo>
                      <a:pt x="25" y="0"/>
                    </a:moveTo>
                    <a:lnTo>
                      <a:pt x="0" y="5"/>
                    </a:lnTo>
                    <a:lnTo>
                      <a:pt x="0" y="52"/>
                    </a:lnTo>
                    <a:lnTo>
                      <a:pt x="24" y="47"/>
                    </a:lnTo>
                    <a:lnTo>
                      <a:pt x="2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60" name="Freeform 668">
                <a:extLst>
                  <a:ext uri="{FF2B5EF4-FFF2-40B4-BE49-F238E27FC236}">
                    <a16:creationId xmlns:a16="http://schemas.microsoft.com/office/drawing/2014/main" id="{F7B13DF7-05C7-2740-A79A-1680A1E60C5F}"/>
                  </a:ext>
                </a:extLst>
              </p:cNvPr>
              <p:cNvSpPr>
                <a:spLocks/>
              </p:cNvSpPr>
              <p:nvPr/>
            </p:nvSpPr>
            <p:spPr bwMode="auto">
              <a:xfrm>
                <a:off x="3192" y="3563"/>
                <a:ext cx="60" cy="63"/>
              </a:xfrm>
              <a:custGeom>
                <a:avLst/>
                <a:gdLst>
                  <a:gd name="T0" fmla="*/ 58 w 60"/>
                  <a:gd name="T1" fmla="*/ 0 h 63"/>
                  <a:gd name="T2" fmla="*/ 1 w 60"/>
                  <a:gd name="T3" fmla="*/ 14 h 63"/>
                  <a:gd name="T4" fmla="*/ 0 w 60"/>
                  <a:gd name="T5" fmla="*/ 62 h 63"/>
                  <a:gd name="T6" fmla="*/ 59 w 60"/>
                  <a:gd name="T7" fmla="*/ 49 h 63"/>
                  <a:gd name="T8" fmla="*/ 58 w 60"/>
                  <a:gd name="T9" fmla="*/ 0 h 63"/>
                  <a:gd name="T10" fmla="*/ 0 60000 65536"/>
                  <a:gd name="T11" fmla="*/ 0 60000 65536"/>
                  <a:gd name="T12" fmla="*/ 0 60000 65536"/>
                  <a:gd name="T13" fmla="*/ 0 60000 65536"/>
                  <a:gd name="T14" fmla="*/ 0 60000 65536"/>
                  <a:gd name="T15" fmla="*/ 0 w 60"/>
                  <a:gd name="T16" fmla="*/ 0 h 63"/>
                  <a:gd name="T17" fmla="*/ 60 w 60"/>
                  <a:gd name="T18" fmla="*/ 63 h 63"/>
                </a:gdLst>
                <a:ahLst/>
                <a:cxnLst>
                  <a:cxn ang="T10">
                    <a:pos x="T0" y="T1"/>
                  </a:cxn>
                  <a:cxn ang="T11">
                    <a:pos x="T2" y="T3"/>
                  </a:cxn>
                  <a:cxn ang="T12">
                    <a:pos x="T4" y="T5"/>
                  </a:cxn>
                  <a:cxn ang="T13">
                    <a:pos x="T6" y="T7"/>
                  </a:cxn>
                  <a:cxn ang="T14">
                    <a:pos x="T8" y="T9"/>
                  </a:cxn>
                </a:cxnLst>
                <a:rect l="T15" t="T16" r="T17" b="T18"/>
                <a:pathLst>
                  <a:path w="60" h="63">
                    <a:moveTo>
                      <a:pt x="58" y="0"/>
                    </a:moveTo>
                    <a:lnTo>
                      <a:pt x="1" y="14"/>
                    </a:lnTo>
                    <a:lnTo>
                      <a:pt x="0" y="62"/>
                    </a:lnTo>
                    <a:lnTo>
                      <a:pt x="59" y="49"/>
                    </a:lnTo>
                    <a:lnTo>
                      <a:pt x="58" y="0"/>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61" name="Freeform 669">
                <a:extLst>
                  <a:ext uri="{FF2B5EF4-FFF2-40B4-BE49-F238E27FC236}">
                    <a16:creationId xmlns:a16="http://schemas.microsoft.com/office/drawing/2014/main" id="{8B6DD0CE-D389-C045-9575-AD85C7F6B745}"/>
                  </a:ext>
                </a:extLst>
              </p:cNvPr>
              <p:cNvSpPr>
                <a:spLocks/>
              </p:cNvSpPr>
              <p:nvPr/>
            </p:nvSpPr>
            <p:spPr bwMode="auto">
              <a:xfrm>
                <a:off x="3192" y="3563"/>
                <a:ext cx="60" cy="63"/>
              </a:xfrm>
              <a:custGeom>
                <a:avLst/>
                <a:gdLst>
                  <a:gd name="T0" fmla="*/ 58 w 60"/>
                  <a:gd name="T1" fmla="*/ 0 h 63"/>
                  <a:gd name="T2" fmla="*/ 1 w 60"/>
                  <a:gd name="T3" fmla="*/ 14 h 63"/>
                  <a:gd name="T4" fmla="*/ 0 w 60"/>
                  <a:gd name="T5" fmla="*/ 62 h 63"/>
                  <a:gd name="T6" fmla="*/ 59 w 60"/>
                  <a:gd name="T7" fmla="*/ 49 h 63"/>
                  <a:gd name="T8" fmla="*/ 58 w 60"/>
                  <a:gd name="T9" fmla="*/ 0 h 63"/>
                  <a:gd name="T10" fmla="*/ 0 60000 65536"/>
                  <a:gd name="T11" fmla="*/ 0 60000 65536"/>
                  <a:gd name="T12" fmla="*/ 0 60000 65536"/>
                  <a:gd name="T13" fmla="*/ 0 60000 65536"/>
                  <a:gd name="T14" fmla="*/ 0 60000 65536"/>
                  <a:gd name="T15" fmla="*/ 0 w 60"/>
                  <a:gd name="T16" fmla="*/ 0 h 63"/>
                  <a:gd name="T17" fmla="*/ 60 w 60"/>
                  <a:gd name="T18" fmla="*/ 63 h 63"/>
                </a:gdLst>
                <a:ahLst/>
                <a:cxnLst>
                  <a:cxn ang="T10">
                    <a:pos x="T0" y="T1"/>
                  </a:cxn>
                  <a:cxn ang="T11">
                    <a:pos x="T2" y="T3"/>
                  </a:cxn>
                  <a:cxn ang="T12">
                    <a:pos x="T4" y="T5"/>
                  </a:cxn>
                  <a:cxn ang="T13">
                    <a:pos x="T6" y="T7"/>
                  </a:cxn>
                  <a:cxn ang="T14">
                    <a:pos x="T8" y="T9"/>
                  </a:cxn>
                </a:cxnLst>
                <a:rect l="T15" t="T16" r="T17" b="T18"/>
                <a:pathLst>
                  <a:path w="60" h="63">
                    <a:moveTo>
                      <a:pt x="58" y="0"/>
                    </a:moveTo>
                    <a:lnTo>
                      <a:pt x="1" y="14"/>
                    </a:lnTo>
                    <a:lnTo>
                      <a:pt x="0" y="62"/>
                    </a:lnTo>
                    <a:lnTo>
                      <a:pt x="59" y="49"/>
                    </a:lnTo>
                    <a:lnTo>
                      <a:pt x="5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62" name="Freeform 670">
                <a:extLst>
                  <a:ext uri="{FF2B5EF4-FFF2-40B4-BE49-F238E27FC236}">
                    <a16:creationId xmlns:a16="http://schemas.microsoft.com/office/drawing/2014/main" id="{87DECD60-D096-DB41-9315-5A6A71284630}"/>
                  </a:ext>
                </a:extLst>
              </p:cNvPr>
              <p:cNvSpPr>
                <a:spLocks/>
              </p:cNvSpPr>
              <p:nvPr/>
            </p:nvSpPr>
            <p:spPr bwMode="auto">
              <a:xfrm>
                <a:off x="3269" y="3589"/>
                <a:ext cx="52" cy="61"/>
              </a:xfrm>
              <a:custGeom>
                <a:avLst/>
                <a:gdLst>
                  <a:gd name="T0" fmla="*/ 51 w 52"/>
                  <a:gd name="T1" fmla="*/ 0 h 61"/>
                  <a:gd name="T2" fmla="*/ 0 w 52"/>
                  <a:gd name="T3" fmla="*/ 11 h 61"/>
                  <a:gd name="T4" fmla="*/ 0 w 52"/>
                  <a:gd name="T5" fmla="*/ 60 h 61"/>
                  <a:gd name="T6" fmla="*/ 49 w 52"/>
                  <a:gd name="T7" fmla="*/ 47 h 61"/>
                  <a:gd name="T8" fmla="*/ 51 w 52"/>
                  <a:gd name="T9" fmla="*/ 0 h 61"/>
                  <a:gd name="T10" fmla="*/ 0 60000 65536"/>
                  <a:gd name="T11" fmla="*/ 0 60000 65536"/>
                  <a:gd name="T12" fmla="*/ 0 60000 65536"/>
                  <a:gd name="T13" fmla="*/ 0 60000 65536"/>
                  <a:gd name="T14" fmla="*/ 0 60000 65536"/>
                  <a:gd name="T15" fmla="*/ 0 w 52"/>
                  <a:gd name="T16" fmla="*/ 0 h 61"/>
                  <a:gd name="T17" fmla="*/ 52 w 52"/>
                  <a:gd name="T18" fmla="*/ 61 h 61"/>
                </a:gdLst>
                <a:ahLst/>
                <a:cxnLst>
                  <a:cxn ang="T10">
                    <a:pos x="T0" y="T1"/>
                  </a:cxn>
                  <a:cxn ang="T11">
                    <a:pos x="T2" y="T3"/>
                  </a:cxn>
                  <a:cxn ang="T12">
                    <a:pos x="T4" y="T5"/>
                  </a:cxn>
                  <a:cxn ang="T13">
                    <a:pos x="T6" y="T7"/>
                  </a:cxn>
                  <a:cxn ang="T14">
                    <a:pos x="T8" y="T9"/>
                  </a:cxn>
                </a:cxnLst>
                <a:rect l="T15" t="T16" r="T17" b="T18"/>
                <a:pathLst>
                  <a:path w="52" h="61">
                    <a:moveTo>
                      <a:pt x="51" y="0"/>
                    </a:moveTo>
                    <a:lnTo>
                      <a:pt x="0" y="11"/>
                    </a:lnTo>
                    <a:lnTo>
                      <a:pt x="0" y="60"/>
                    </a:lnTo>
                    <a:lnTo>
                      <a:pt x="49" y="47"/>
                    </a:lnTo>
                    <a:lnTo>
                      <a:pt x="51" y="0"/>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63" name="Freeform 671">
                <a:extLst>
                  <a:ext uri="{FF2B5EF4-FFF2-40B4-BE49-F238E27FC236}">
                    <a16:creationId xmlns:a16="http://schemas.microsoft.com/office/drawing/2014/main" id="{D0D2F9BC-953E-694D-92EB-E5A59424C9E9}"/>
                  </a:ext>
                </a:extLst>
              </p:cNvPr>
              <p:cNvSpPr>
                <a:spLocks/>
              </p:cNvSpPr>
              <p:nvPr/>
            </p:nvSpPr>
            <p:spPr bwMode="auto">
              <a:xfrm>
                <a:off x="3269" y="3589"/>
                <a:ext cx="52" cy="61"/>
              </a:xfrm>
              <a:custGeom>
                <a:avLst/>
                <a:gdLst>
                  <a:gd name="T0" fmla="*/ 51 w 52"/>
                  <a:gd name="T1" fmla="*/ 0 h 61"/>
                  <a:gd name="T2" fmla="*/ 0 w 52"/>
                  <a:gd name="T3" fmla="*/ 11 h 61"/>
                  <a:gd name="T4" fmla="*/ 0 w 52"/>
                  <a:gd name="T5" fmla="*/ 60 h 61"/>
                  <a:gd name="T6" fmla="*/ 49 w 52"/>
                  <a:gd name="T7" fmla="*/ 47 h 61"/>
                  <a:gd name="T8" fmla="*/ 51 w 52"/>
                  <a:gd name="T9" fmla="*/ 0 h 61"/>
                  <a:gd name="T10" fmla="*/ 0 60000 65536"/>
                  <a:gd name="T11" fmla="*/ 0 60000 65536"/>
                  <a:gd name="T12" fmla="*/ 0 60000 65536"/>
                  <a:gd name="T13" fmla="*/ 0 60000 65536"/>
                  <a:gd name="T14" fmla="*/ 0 60000 65536"/>
                  <a:gd name="T15" fmla="*/ 0 w 52"/>
                  <a:gd name="T16" fmla="*/ 0 h 61"/>
                  <a:gd name="T17" fmla="*/ 52 w 52"/>
                  <a:gd name="T18" fmla="*/ 61 h 61"/>
                </a:gdLst>
                <a:ahLst/>
                <a:cxnLst>
                  <a:cxn ang="T10">
                    <a:pos x="T0" y="T1"/>
                  </a:cxn>
                  <a:cxn ang="T11">
                    <a:pos x="T2" y="T3"/>
                  </a:cxn>
                  <a:cxn ang="T12">
                    <a:pos x="T4" y="T5"/>
                  </a:cxn>
                  <a:cxn ang="T13">
                    <a:pos x="T6" y="T7"/>
                  </a:cxn>
                  <a:cxn ang="T14">
                    <a:pos x="T8" y="T9"/>
                  </a:cxn>
                </a:cxnLst>
                <a:rect l="T15" t="T16" r="T17" b="T18"/>
                <a:pathLst>
                  <a:path w="52" h="61">
                    <a:moveTo>
                      <a:pt x="51" y="0"/>
                    </a:moveTo>
                    <a:lnTo>
                      <a:pt x="0" y="11"/>
                    </a:lnTo>
                    <a:lnTo>
                      <a:pt x="0" y="60"/>
                    </a:lnTo>
                    <a:lnTo>
                      <a:pt x="49" y="47"/>
                    </a:lnTo>
                    <a:lnTo>
                      <a:pt x="5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64" name="Freeform 672">
                <a:extLst>
                  <a:ext uri="{FF2B5EF4-FFF2-40B4-BE49-F238E27FC236}">
                    <a16:creationId xmlns:a16="http://schemas.microsoft.com/office/drawing/2014/main" id="{2CE93B85-EF3F-4947-838E-5782F4889C8E}"/>
                  </a:ext>
                </a:extLst>
              </p:cNvPr>
              <p:cNvSpPr>
                <a:spLocks/>
              </p:cNvSpPr>
              <p:nvPr/>
            </p:nvSpPr>
            <p:spPr bwMode="auto">
              <a:xfrm>
                <a:off x="3346" y="3616"/>
                <a:ext cx="44" cy="58"/>
              </a:xfrm>
              <a:custGeom>
                <a:avLst/>
                <a:gdLst>
                  <a:gd name="T0" fmla="*/ 43 w 44"/>
                  <a:gd name="T1" fmla="*/ 0 h 58"/>
                  <a:gd name="T2" fmla="*/ 0 w 44"/>
                  <a:gd name="T3" fmla="*/ 9 h 58"/>
                  <a:gd name="T4" fmla="*/ 0 w 44"/>
                  <a:gd name="T5" fmla="*/ 57 h 58"/>
                  <a:gd name="T6" fmla="*/ 42 w 44"/>
                  <a:gd name="T7" fmla="*/ 48 h 58"/>
                  <a:gd name="T8" fmla="*/ 43 w 44"/>
                  <a:gd name="T9" fmla="*/ 0 h 58"/>
                  <a:gd name="T10" fmla="*/ 0 60000 65536"/>
                  <a:gd name="T11" fmla="*/ 0 60000 65536"/>
                  <a:gd name="T12" fmla="*/ 0 60000 65536"/>
                  <a:gd name="T13" fmla="*/ 0 60000 65536"/>
                  <a:gd name="T14" fmla="*/ 0 60000 65536"/>
                  <a:gd name="T15" fmla="*/ 0 w 44"/>
                  <a:gd name="T16" fmla="*/ 0 h 58"/>
                  <a:gd name="T17" fmla="*/ 44 w 44"/>
                  <a:gd name="T18" fmla="*/ 58 h 58"/>
                </a:gdLst>
                <a:ahLst/>
                <a:cxnLst>
                  <a:cxn ang="T10">
                    <a:pos x="T0" y="T1"/>
                  </a:cxn>
                  <a:cxn ang="T11">
                    <a:pos x="T2" y="T3"/>
                  </a:cxn>
                  <a:cxn ang="T12">
                    <a:pos x="T4" y="T5"/>
                  </a:cxn>
                  <a:cxn ang="T13">
                    <a:pos x="T6" y="T7"/>
                  </a:cxn>
                  <a:cxn ang="T14">
                    <a:pos x="T8" y="T9"/>
                  </a:cxn>
                </a:cxnLst>
                <a:rect l="T15" t="T16" r="T17" b="T18"/>
                <a:pathLst>
                  <a:path w="44" h="58">
                    <a:moveTo>
                      <a:pt x="43" y="0"/>
                    </a:moveTo>
                    <a:lnTo>
                      <a:pt x="0" y="9"/>
                    </a:lnTo>
                    <a:lnTo>
                      <a:pt x="0" y="57"/>
                    </a:lnTo>
                    <a:lnTo>
                      <a:pt x="42" y="48"/>
                    </a:lnTo>
                    <a:lnTo>
                      <a:pt x="43" y="0"/>
                    </a:lnTo>
                  </a:path>
                </a:pathLst>
              </a:custGeom>
              <a:solidFill>
                <a:srgbClr val="60184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65" name="Freeform 673">
                <a:extLst>
                  <a:ext uri="{FF2B5EF4-FFF2-40B4-BE49-F238E27FC236}">
                    <a16:creationId xmlns:a16="http://schemas.microsoft.com/office/drawing/2014/main" id="{FBB97886-EC59-A347-A326-32AD0EAA4A43}"/>
                  </a:ext>
                </a:extLst>
              </p:cNvPr>
              <p:cNvSpPr>
                <a:spLocks/>
              </p:cNvSpPr>
              <p:nvPr/>
            </p:nvSpPr>
            <p:spPr bwMode="auto">
              <a:xfrm>
                <a:off x="3346" y="3616"/>
                <a:ext cx="44" cy="58"/>
              </a:xfrm>
              <a:custGeom>
                <a:avLst/>
                <a:gdLst>
                  <a:gd name="T0" fmla="*/ 43 w 44"/>
                  <a:gd name="T1" fmla="*/ 0 h 58"/>
                  <a:gd name="T2" fmla="*/ 0 w 44"/>
                  <a:gd name="T3" fmla="*/ 9 h 58"/>
                  <a:gd name="T4" fmla="*/ 0 w 44"/>
                  <a:gd name="T5" fmla="*/ 57 h 58"/>
                  <a:gd name="T6" fmla="*/ 42 w 44"/>
                  <a:gd name="T7" fmla="*/ 48 h 58"/>
                  <a:gd name="T8" fmla="*/ 43 w 44"/>
                  <a:gd name="T9" fmla="*/ 0 h 58"/>
                  <a:gd name="T10" fmla="*/ 0 60000 65536"/>
                  <a:gd name="T11" fmla="*/ 0 60000 65536"/>
                  <a:gd name="T12" fmla="*/ 0 60000 65536"/>
                  <a:gd name="T13" fmla="*/ 0 60000 65536"/>
                  <a:gd name="T14" fmla="*/ 0 60000 65536"/>
                  <a:gd name="T15" fmla="*/ 0 w 44"/>
                  <a:gd name="T16" fmla="*/ 0 h 58"/>
                  <a:gd name="T17" fmla="*/ 44 w 44"/>
                  <a:gd name="T18" fmla="*/ 58 h 58"/>
                </a:gdLst>
                <a:ahLst/>
                <a:cxnLst>
                  <a:cxn ang="T10">
                    <a:pos x="T0" y="T1"/>
                  </a:cxn>
                  <a:cxn ang="T11">
                    <a:pos x="T2" y="T3"/>
                  </a:cxn>
                  <a:cxn ang="T12">
                    <a:pos x="T4" y="T5"/>
                  </a:cxn>
                  <a:cxn ang="T13">
                    <a:pos x="T6" y="T7"/>
                  </a:cxn>
                  <a:cxn ang="T14">
                    <a:pos x="T8" y="T9"/>
                  </a:cxn>
                </a:cxnLst>
                <a:rect l="T15" t="T16" r="T17" b="T18"/>
                <a:pathLst>
                  <a:path w="44" h="58">
                    <a:moveTo>
                      <a:pt x="43" y="0"/>
                    </a:moveTo>
                    <a:lnTo>
                      <a:pt x="0" y="9"/>
                    </a:lnTo>
                    <a:lnTo>
                      <a:pt x="0" y="57"/>
                    </a:lnTo>
                    <a:lnTo>
                      <a:pt x="42" y="48"/>
                    </a:lnTo>
                    <a:lnTo>
                      <a:pt x="4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66" name="Freeform 674">
                <a:extLst>
                  <a:ext uri="{FF2B5EF4-FFF2-40B4-BE49-F238E27FC236}">
                    <a16:creationId xmlns:a16="http://schemas.microsoft.com/office/drawing/2014/main" id="{88C0A232-DE14-8342-BC34-0AE7233F2997}"/>
                  </a:ext>
                </a:extLst>
              </p:cNvPr>
              <p:cNvSpPr>
                <a:spLocks/>
              </p:cNvSpPr>
              <p:nvPr/>
            </p:nvSpPr>
            <p:spPr bwMode="auto">
              <a:xfrm>
                <a:off x="3071" y="3608"/>
                <a:ext cx="52" cy="58"/>
              </a:xfrm>
              <a:custGeom>
                <a:avLst/>
                <a:gdLst>
                  <a:gd name="T0" fmla="*/ 51 w 52"/>
                  <a:gd name="T1" fmla="*/ 0 h 58"/>
                  <a:gd name="T2" fmla="*/ 0 w 52"/>
                  <a:gd name="T3" fmla="*/ 11 h 58"/>
                  <a:gd name="T4" fmla="*/ 0 w 52"/>
                  <a:gd name="T5" fmla="*/ 57 h 58"/>
                  <a:gd name="T6" fmla="*/ 49 w 52"/>
                  <a:gd name="T7" fmla="*/ 45 h 58"/>
                  <a:gd name="T8" fmla="*/ 51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1" y="0"/>
                    </a:moveTo>
                    <a:lnTo>
                      <a:pt x="0" y="11"/>
                    </a:lnTo>
                    <a:lnTo>
                      <a:pt x="0" y="57"/>
                    </a:lnTo>
                    <a:lnTo>
                      <a:pt x="49" y="45"/>
                    </a:lnTo>
                    <a:lnTo>
                      <a:pt x="51" y="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67" name="Freeform 675">
                <a:extLst>
                  <a:ext uri="{FF2B5EF4-FFF2-40B4-BE49-F238E27FC236}">
                    <a16:creationId xmlns:a16="http://schemas.microsoft.com/office/drawing/2014/main" id="{FA29C34C-1DC4-3C49-AB8B-138FB2A93CBA}"/>
                  </a:ext>
                </a:extLst>
              </p:cNvPr>
              <p:cNvSpPr>
                <a:spLocks/>
              </p:cNvSpPr>
              <p:nvPr/>
            </p:nvSpPr>
            <p:spPr bwMode="auto">
              <a:xfrm>
                <a:off x="3071" y="3608"/>
                <a:ext cx="52" cy="58"/>
              </a:xfrm>
              <a:custGeom>
                <a:avLst/>
                <a:gdLst>
                  <a:gd name="T0" fmla="*/ 51 w 52"/>
                  <a:gd name="T1" fmla="*/ 0 h 58"/>
                  <a:gd name="T2" fmla="*/ 0 w 52"/>
                  <a:gd name="T3" fmla="*/ 11 h 58"/>
                  <a:gd name="T4" fmla="*/ 0 w 52"/>
                  <a:gd name="T5" fmla="*/ 57 h 58"/>
                  <a:gd name="T6" fmla="*/ 49 w 52"/>
                  <a:gd name="T7" fmla="*/ 45 h 58"/>
                  <a:gd name="T8" fmla="*/ 51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1" y="0"/>
                    </a:moveTo>
                    <a:lnTo>
                      <a:pt x="0" y="11"/>
                    </a:lnTo>
                    <a:lnTo>
                      <a:pt x="0" y="57"/>
                    </a:lnTo>
                    <a:lnTo>
                      <a:pt x="49" y="45"/>
                    </a:lnTo>
                    <a:lnTo>
                      <a:pt x="5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68" name="Freeform 676">
                <a:extLst>
                  <a:ext uri="{FF2B5EF4-FFF2-40B4-BE49-F238E27FC236}">
                    <a16:creationId xmlns:a16="http://schemas.microsoft.com/office/drawing/2014/main" id="{E426A101-F3C1-1149-A339-405382C69EFD}"/>
                  </a:ext>
                </a:extLst>
              </p:cNvPr>
              <p:cNvSpPr>
                <a:spLocks/>
              </p:cNvSpPr>
              <p:nvPr/>
            </p:nvSpPr>
            <p:spPr bwMode="auto">
              <a:xfrm>
                <a:off x="3144" y="3633"/>
                <a:ext cx="43" cy="57"/>
              </a:xfrm>
              <a:custGeom>
                <a:avLst/>
                <a:gdLst>
                  <a:gd name="T0" fmla="*/ 42 w 43"/>
                  <a:gd name="T1" fmla="*/ 0 h 57"/>
                  <a:gd name="T2" fmla="*/ 0 w 43"/>
                  <a:gd name="T3" fmla="*/ 8 h 57"/>
                  <a:gd name="T4" fmla="*/ 0 w 43"/>
                  <a:gd name="T5" fmla="*/ 56 h 57"/>
                  <a:gd name="T6" fmla="*/ 42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8"/>
                    </a:lnTo>
                    <a:lnTo>
                      <a:pt x="0" y="56"/>
                    </a:lnTo>
                    <a:lnTo>
                      <a:pt x="42" y="47"/>
                    </a:lnTo>
                    <a:lnTo>
                      <a:pt x="42" y="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69" name="Freeform 677">
                <a:extLst>
                  <a:ext uri="{FF2B5EF4-FFF2-40B4-BE49-F238E27FC236}">
                    <a16:creationId xmlns:a16="http://schemas.microsoft.com/office/drawing/2014/main" id="{34E52284-6817-074A-A0C4-A654D6C86E1F}"/>
                  </a:ext>
                </a:extLst>
              </p:cNvPr>
              <p:cNvSpPr>
                <a:spLocks/>
              </p:cNvSpPr>
              <p:nvPr/>
            </p:nvSpPr>
            <p:spPr bwMode="auto">
              <a:xfrm>
                <a:off x="3144" y="3633"/>
                <a:ext cx="43" cy="57"/>
              </a:xfrm>
              <a:custGeom>
                <a:avLst/>
                <a:gdLst>
                  <a:gd name="T0" fmla="*/ 42 w 43"/>
                  <a:gd name="T1" fmla="*/ 0 h 57"/>
                  <a:gd name="T2" fmla="*/ 0 w 43"/>
                  <a:gd name="T3" fmla="*/ 8 h 57"/>
                  <a:gd name="T4" fmla="*/ 0 w 43"/>
                  <a:gd name="T5" fmla="*/ 56 h 57"/>
                  <a:gd name="T6" fmla="*/ 42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8"/>
                    </a:lnTo>
                    <a:lnTo>
                      <a:pt x="0" y="56"/>
                    </a:lnTo>
                    <a:lnTo>
                      <a:pt x="42" y="47"/>
                    </a:lnTo>
                    <a:lnTo>
                      <a:pt x="4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0" name="Freeform 678">
                <a:extLst>
                  <a:ext uri="{FF2B5EF4-FFF2-40B4-BE49-F238E27FC236}">
                    <a16:creationId xmlns:a16="http://schemas.microsoft.com/office/drawing/2014/main" id="{2064448B-F0BB-3348-8EBB-13219B8E97BC}"/>
                  </a:ext>
                </a:extLst>
              </p:cNvPr>
              <p:cNvSpPr>
                <a:spLocks/>
              </p:cNvSpPr>
              <p:nvPr/>
            </p:nvSpPr>
            <p:spPr bwMode="auto">
              <a:xfrm>
                <a:off x="3226" y="3658"/>
                <a:ext cx="27" cy="54"/>
              </a:xfrm>
              <a:custGeom>
                <a:avLst/>
                <a:gdLst>
                  <a:gd name="T0" fmla="*/ 25 w 27"/>
                  <a:gd name="T1" fmla="*/ 0 h 54"/>
                  <a:gd name="T2" fmla="*/ 0 w 27"/>
                  <a:gd name="T3" fmla="*/ 5 h 54"/>
                  <a:gd name="T4" fmla="*/ 0 w 27"/>
                  <a:gd name="T5" fmla="*/ 53 h 54"/>
                  <a:gd name="T6" fmla="*/ 26 w 27"/>
                  <a:gd name="T7" fmla="*/ 47 h 54"/>
                  <a:gd name="T8" fmla="*/ 25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25" y="0"/>
                    </a:moveTo>
                    <a:lnTo>
                      <a:pt x="0" y="5"/>
                    </a:lnTo>
                    <a:lnTo>
                      <a:pt x="0" y="53"/>
                    </a:lnTo>
                    <a:lnTo>
                      <a:pt x="26" y="47"/>
                    </a:lnTo>
                    <a:lnTo>
                      <a:pt x="25" y="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71" name="Freeform 679">
                <a:extLst>
                  <a:ext uri="{FF2B5EF4-FFF2-40B4-BE49-F238E27FC236}">
                    <a16:creationId xmlns:a16="http://schemas.microsoft.com/office/drawing/2014/main" id="{F600E1B0-4F05-414F-8AD7-4A69A6514EB9}"/>
                  </a:ext>
                </a:extLst>
              </p:cNvPr>
              <p:cNvSpPr>
                <a:spLocks/>
              </p:cNvSpPr>
              <p:nvPr/>
            </p:nvSpPr>
            <p:spPr bwMode="auto">
              <a:xfrm>
                <a:off x="3226" y="3658"/>
                <a:ext cx="27" cy="54"/>
              </a:xfrm>
              <a:custGeom>
                <a:avLst/>
                <a:gdLst>
                  <a:gd name="T0" fmla="*/ 25 w 27"/>
                  <a:gd name="T1" fmla="*/ 0 h 54"/>
                  <a:gd name="T2" fmla="*/ 0 w 27"/>
                  <a:gd name="T3" fmla="*/ 5 h 54"/>
                  <a:gd name="T4" fmla="*/ 0 w 27"/>
                  <a:gd name="T5" fmla="*/ 53 h 54"/>
                  <a:gd name="T6" fmla="*/ 26 w 27"/>
                  <a:gd name="T7" fmla="*/ 47 h 54"/>
                  <a:gd name="T8" fmla="*/ 25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25" y="0"/>
                    </a:moveTo>
                    <a:lnTo>
                      <a:pt x="0" y="5"/>
                    </a:lnTo>
                    <a:lnTo>
                      <a:pt x="0" y="53"/>
                    </a:lnTo>
                    <a:lnTo>
                      <a:pt x="26" y="47"/>
                    </a:lnTo>
                    <a:lnTo>
                      <a:pt x="2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2" name="Freeform 680">
                <a:extLst>
                  <a:ext uri="{FF2B5EF4-FFF2-40B4-BE49-F238E27FC236}">
                    <a16:creationId xmlns:a16="http://schemas.microsoft.com/office/drawing/2014/main" id="{4E5AF163-E28B-3144-8B88-89CE87CD6F9F}"/>
                  </a:ext>
                </a:extLst>
              </p:cNvPr>
              <p:cNvSpPr>
                <a:spLocks/>
              </p:cNvSpPr>
              <p:nvPr/>
            </p:nvSpPr>
            <p:spPr bwMode="auto">
              <a:xfrm>
                <a:off x="3286" y="3685"/>
                <a:ext cx="36" cy="58"/>
              </a:xfrm>
              <a:custGeom>
                <a:avLst/>
                <a:gdLst>
                  <a:gd name="T0" fmla="*/ 35 w 36"/>
                  <a:gd name="T1" fmla="*/ 0 h 58"/>
                  <a:gd name="T2" fmla="*/ 0 w 36"/>
                  <a:gd name="T3" fmla="*/ 8 h 58"/>
                  <a:gd name="T4" fmla="*/ 0 w 36"/>
                  <a:gd name="T5" fmla="*/ 57 h 58"/>
                  <a:gd name="T6" fmla="*/ 33 w 36"/>
                  <a:gd name="T7" fmla="*/ 48 h 58"/>
                  <a:gd name="T8" fmla="*/ 35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35" y="0"/>
                    </a:moveTo>
                    <a:lnTo>
                      <a:pt x="0" y="8"/>
                    </a:lnTo>
                    <a:lnTo>
                      <a:pt x="0" y="57"/>
                    </a:lnTo>
                    <a:lnTo>
                      <a:pt x="33" y="48"/>
                    </a:lnTo>
                    <a:lnTo>
                      <a:pt x="35" y="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73" name="Freeform 681">
                <a:extLst>
                  <a:ext uri="{FF2B5EF4-FFF2-40B4-BE49-F238E27FC236}">
                    <a16:creationId xmlns:a16="http://schemas.microsoft.com/office/drawing/2014/main" id="{122913C6-A585-364C-815E-951D8012B090}"/>
                  </a:ext>
                </a:extLst>
              </p:cNvPr>
              <p:cNvSpPr>
                <a:spLocks/>
              </p:cNvSpPr>
              <p:nvPr/>
            </p:nvSpPr>
            <p:spPr bwMode="auto">
              <a:xfrm>
                <a:off x="3286" y="3685"/>
                <a:ext cx="36" cy="58"/>
              </a:xfrm>
              <a:custGeom>
                <a:avLst/>
                <a:gdLst>
                  <a:gd name="T0" fmla="*/ 35 w 36"/>
                  <a:gd name="T1" fmla="*/ 0 h 58"/>
                  <a:gd name="T2" fmla="*/ 0 w 36"/>
                  <a:gd name="T3" fmla="*/ 8 h 58"/>
                  <a:gd name="T4" fmla="*/ 0 w 36"/>
                  <a:gd name="T5" fmla="*/ 57 h 58"/>
                  <a:gd name="T6" fmla="*/ 33 w 36"/>
                  <a:gd name="T7" fmla="*/ 48 h 58"/>
                  <a:gd name="T8" fmla="*/ 35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35" y="0"/>
                    </a:moveTo>
                    <a:lnTo>
                      <a:pt x="0" y="8"/>
                    </a:lnTo>
                    <a:lnTo>
                      <a:pt x="0" y="57"/>
                    </a:lnTo>
                    <a:lnTo>
                      <a:pt x="33" y="48"/>
                    </a:lnTo>
                    <a:lnTo>
                      <a:pt x="3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4" name="Freeform 682">
                <a:extLst>
                  <a:ext uri="{FF2B5EF4-FFF2-40B4-BE49-F238E27FC236}">
                    <a16:creationId xmlns:a16="http://schemas.microsoft.com/office/drawing/2014/main" id="{538CB461-D536-934B-B1AF-E441CEFAC32E}"/>
                  </a:ext>
                </a:extLst>
              </p:cNvPr>
              <p:cNvSpPr>
                <a:spLocks/>
              </p:cNvSpPr>
              <p:nvPr/>
            </p:nvSpPr>
            <p:spPr bwMode="auto">
              <a:xfrm>
                <a:off x="3372" y="3712"/>
                <a:ext cx="19" cy="53"/>
              </a:xfrm>
              <a:custGeom>
                <a:avLst/>
                <a:gdLst>
                  <a:gd name="T0" fmla="*/ 17 w 19"/>
                  <a:gd name="T1" fmla="*/ 0 h 53"/>
                  <a:gd name="T2" fmla="*/ 0 w 19"/>
                  <a:gd name="T3" fmla="*/ 5 h 53"/>
                  <a:gd name="T4" fmla="*/ 0 w 19"/>
                  <a:gd name="T5" fmla="*/ 52 h 53"/>
                  <a:gd name="T6" fmla="*/ 18 w 19"/>
                  <a:gd name="T7" fmla="*/ 48 h 53"/>
                  <a:gd name="T8" fmla="*/ 17 w 19"/>
                  <a:gd name="T9" fmla="*/ 0 h 53"/>
                  <a:gd name="T10" fmla="*/ 0 60000 65536"/>
                  <a:gd name="T11" fmla="*/ 0 60000 65536"/>
                  <a:gd name="T12" fmla="*/ 0 60000 65536"/>
                  <a:gd name="T13" fmla="*/ 0 60000 65536"/>
                  <a:gd name="T14" fmla="*/ 0 60000 65536"/>
                  <a:gd name="T15" fmla="*/ 0 w 19"/>
                  <a:gd name="T16" fmla="*/ 0 h 53"/>
                  <a:gd name="T17" fmla="*/ 19 w 19"/>
                  <a:gd name="T18" fmla="*/ 53 h 53"/>
                </a:gdLst>
                <a:ahLst/>
                <a:cxnLst>
                  <a:cxn ang="T10">
                    <a:pos x="T0" y="T1"/>
                  </a:cxn>
                  <a:cxn ang="T11">
                    <a:pos x="T2" y="T3"/>
                  </a:cxn>
                  <a:cxn ang="T12">
                    <a:pos x="T4" y="T5"/>
                  </a:cxn>
                  <a:cxn ang="T13">
                    <a:pos x="T6" y="T7"/>
                  </a:cxn>
                  <a:cxn ang="T14">
                    <a:pos x="T8" y="T9"/>
                  </a:cxn>
                </a:cxnLst>
                <a:rect l="T15" t="T16" r="T17" b="T18"/>
                <a:pathLst>
                  <a:path w="19" h="53">
                    <a:moveTo>
                      <a:pt x="17" y="0"/>
                    </a:moveTo>
                    <a:lnTo>
                      <a:pt x="0" y="5"/>
                    </a:lnTo>
                    <a:lnTo>
                      <a:pt x="0" y="52"/>
                    </a:lnTo>
                    <a:lnTo>
                      <a:pt x="18" y="48"/>
                    </a:lnTo>
                    <a:lnTo>
                      <a:pt x="17" y="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75" name="Freeform 683">
                <a:extLst>
                  <a:ext uri="{FF2B5EF4-FFF2-40B4-BE49-F238E27FC236}">
                    <a16:creationId xmlns:a16="http://schemas.microsoft.com/office/drawing/2014/main" id="{7461A53B-D744-2F48-B4BD-6AB1E53EDA21}"/>
                  </a:ext>
                </a:extLst>
              </p:cNvPr>
              <p:cNvSpPr>
                <a:spLocks/>
              </p:cNvSpPr>
              <p:nvPr/>
            </p:nvSpPr>
            <p:spPr bwMode="auto">
              <a:xfrm>
                <a:off x="3372" y="3712"/>
                <a:ext cx="19" cy="53"/>
              </a:xfrm>
              <a:custGeom>
                <a:avLst/>
                <a:gdLst>
                  <a:gd name="T0" fmla="*/ 17 w 19"/>
                  <a:gd name="T1" fmla="*/ 0 h 53"/>
                  <a:gd name="T2" fmla="*/ 0 w 19"/>
                  <a:gd name="T3" fmla="*/ 5 h 53"/>
                  <a:gd name="T4" fmla="*/ 0 w 19"/>
                  <a:gd name="T5" fmla="*/ 52 h 53"/>
                  <a:gd name="T6" fmla="*/ 18 w 19"/>
                  <a:gd name="T7" fmla="*/ 48 h 53"/>
                  <a:gd name="T8" fmla="*/ 17 w 19"/>
                  <a:gd name="T9" fmla="*/ 0 h 53"/>
                  <a:gd name="T10" fmla="*/ 0 60000 65536"/>
                  <a:gd name="T11" fmla="*/ 0 60000 65536"/>
                  <a:gd name="T12" fmla="*/ 0 60000 65536"/>
                  <a:gd name="T13" fmla="*/ 0 60000 65536"/>
                  <a:gd name="T14" fmla="*/ 0 60000 65536"/>
                  <a:gd name="T15" fmla="*/ 0 w 19"/>
                  <a:gd name="T16" fmla="*/ 0 h 53"/>
                  <a:gd name="T17" fmla="*/ 19 w 19"/>
                  <a:gd name="T18" fmla="*/ 53 h 53"/>
                </a:gdLst>
                <a:ahLst/>
                <a:cxnLst>
                  <a:cxn ang="T10">
                    <a:pos x="T0" y="T1"/>
                  </a:cxn>
                  <a:cxn ang="T11">
                    <a:pos x="T2" y="T3"/>
                  </a:cxn>
                  <a:cxn ang="T12">
                    <a:pos x="T4" y="T5"/>
                  </a:cxn>
                  <a:cxn ang="T13">
                    <a:pos x="T6" y="T7"/>
                  </a:cxn>
                  <a:cxn ang="T14">
                    <a:pos x="T8" y="T9"/>
                  </a:cxn>
                </a:cxnLst>
                <a:rect l="T15" t="T16" r="T17" b="T18"/>
                <a:pathLst>
                  <a:path w="19" h="53">
                    <a:moveTo>
                      <a:pt x="17" y="0"/>
                    </a:moveTo>
                    <a:lnTo>
                      <a:pt x="0" y="5"/>
                    </a:lnTo>
                    <a:lnTo>
                      <a:pt x="0" y="52"/>
                    </a:lnTo>
                    <a:lnTo>
                      <a:pt x="18" y="48"/>
                    </a:lnTo>
                    <a:lnTo>
                      <a:pt x="1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6" name="Freeform 684">
                <a:extLst>
                  <a:ext uri="{FF2B5EF4-FFF2-40B4-BE49-F238E27FC236}">
                    <a16:creationId xmlns:a16="http://schemas.microsoft.com/office/drawing/2014/main" id="{64FE5A45-FEFC-AD42-97AE-142E269B5380}"/>
                  </a:ext>
                </a:extLst>
              </p:cNvPr>
              <p:cNvSpPr>
                <a:spLocks/>
              </p:cNvSpPr>
              <p:nvPr/>
            </p:nvSpPr>
            <p:spPr bwMode="auto">
              <a:xfrm>
                <a:off x="3041" y="3594"/>
                <a:ext cx="82" cy="26"/>
              </a:xfrm>
              <a:custGeom>
                <a:avLst/>
                <a:gdLst>
                  <a:gd name="T0" fmla="*/ 48 w 82"/>
                  <a:gd name="T1" fmla="*/ 0 h 26"/>
                  <a:gd name="T2" fmla="*/ 0 w 82"/>
                  <a:gd name="T3" fmla="*/ 12 h 26"/>
                  <a:gd name="T4" fmla="*/ 30 w 82"/>
                  <a:gd name="T5" fmla="*/ 25 h 26"/>
                  <a:gd name="T6" fmla="*/ 81 w 82"/>
                  <a:gd name="T7" fmla="*/ 13 h 26"/>
                  <a:gd name="T8" fmla="*/ 48 w 82"/>
                  <a:gd name="T9" fmla="*/ 0 h 26"/>
                  <a:gd name="T10" fmla="*/ 0 60000 65536"/>
                  <a:gd name="T11" fmla="*/ 0 60000 65536"/>
                  <a:gd name="T12" fmla="*/ 0 60000 65536"/>
                  <a:gd name="T13" fmla="*/ 0 60000 65536"/>
                  <a:gd name="T14" fmla="*/ 0 60000 65536"/>
                  <a:gd name="T15" fmla="*/ 0 w 82"/>
                  <a:gd name="T16" fmla="*/ 0 h 26"/>
                  <a:gd name="T17" fmla="*/ 82 w 82"/>
                  <a:gd name="T18" fmla="*/ 26 h 26"/>
                </a:gdLst>
                <a:ahLst/>
                <a:cxnLst>
                  <a:cxn ang="T10">
                    <a:pos x="T0" y="T1"/>
                  </a:cxn>
                  <a:cxn ang="T11">
                    <a:pos x="T2" y="T3"/>
                  </a:cxn>
                  <a:cxn ang="T12">
                    <a:pos x="T4" y="T5"/>
                  </a:cxn>
                  <a:cxn ang="T13">
                    <a:pos x="T6" y="T7"/>
                  </a:cxn>
                  <a:cxn ang="T14">
                    <a:pos x="T8" y="T9"/>
                  </a:cxn>
                </a:cxnLst>
                <a:rect l="T15" t="T16" r="T17" b="T18"/>
                <a:pathLst>
                  <a:path w="82" h="26">
                    <a:moveTo>
                      <a:pt x="48" y="0"/>
                    </a:moveTo>
                    <a:lnTo>
                      <a:pt x="0" y="12"/>
                    </a:lnTo>
                    <a:lnTo>
                      <a:pt x="30" y="25"/>
                    </a:lnTo>
                    <a:lnTo>
                      <a:pt x="81" y="13"/>
                    </a:lnTo>
                    <a:lnTo>
                      <a:pt x="48" y="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77" name="Freeform 685">
                <a:extLst>
                  <a:ext uri="{FF2B5EF4-FFF2-40B4-BE49-F238E27FC236}">
                    <a16:creationId xmlns:a16="http://schemas.microsoft.com/office/drawing/2014/main" id="{F08EE2C1-61F8-AC45-8B3C-C9867E9A92AA}"/>
                  </a:ext>
                </a:extLst>
              </p:cNvPr>
              <p:cNvSpPr>
                <a:spLocks/>
              </p:cNvSpPr>
              <p:nvPr/>
            </p:nvSpPr>
            <p:spPr bwMode="auto">
              <a:xfrm>
                <a:off x="3041" y="3594"/>
                <a:ext cx="82" cy="26"/>
              </a:xfrm>
              <a:custGeom>
                <a:avLst/>
                <a:gdLst>
                  <a:gd name="T0" fmla="*/ 48 w 82"/>
                  <a:gd name="T1" fmla="*/ 0 h 26"/>
                  <a:gd name="T2" fmla="*/ 0 w 82"/>
                  <a:gd name="T3" fmla="*/ 12 h 26"/>
                  <a:gd name="T4" fmla="*/ 30 w 82"/>
                  <a:gd name="T5" fmla="*/ 25 h 26"/>
                  <a:gd name="T6" fmla="*/ 81 w 82"/>
                  <a:gd name="T7" fmla="*/ 13 h 26"/>
                  <a:gd name="T8" fmla="*/ 48 w 82"/>
                  <a:gd name="T9" fmla="*/ 0 h 26"/>
                  <a:gd name="T10" fmla="*/ 0 60000 65536"/>
                  <a:gd name="T11" fmla="*/ 0 60000 65536"/>
                  <a:gd name="T12" fmla="*/ 0 60000 65536"/>
                  <a:gd name="T13" fmla="*/ 0 60000 65536"/>
                  <a:gd name="T14" fmla="*/ 0 60000 65536"/>
                  <a:gd name="T15" fmla="*/ 0 w 82"/>
                  <a:gd name="T16" fmla="*/ 0 h 26"/>
                  <a:gd name="T17" fmla="*/ 82 w 82"/>
                  <a:gd name="T18" fmla="*/ 26 h 26"/>
                </a:gdLst>
                <a:ahLst/>
                <a:cxnLst>
                  <a:cxn ang="T10">
                    <a:pos x="T0" y="T1"/>
                  </a:cxn>
                  <a:cxn ang="T11">
                    <a:pos x="T2" y="T3"/>
                  </a:cxn>
                  <a:cxn ang="T12">
                    <a:pos x="T4" y="T5"/>
                  </a:cxn>
                  <a:cxn ang="T13">
                    <a:pos x="T6" y="T7"/>
                  </a:cxn>
                  <a:cxn ang="T14">
                    <a:pos x="T8" y="T9"/>
                  </a:cxn>
                </a:cxnLst>
                <a:rect l="T15" t="T16" r="T17" b="T18"/>
                <a:pathLst>
                  <a:path w="82" h="26">
                    <a:moveTo>
                      <a:pt x="48" y="0"/>
                    </a:moveTo>
                    <a:lnTo>
                      <a:pt x="0" y="12"/>
                    </a:lnTo>
                    <a:lnTo>
                      <a:pt x="30" y="25"/>
                    </a:lnTo>
                    <a:lnTo>
                      <a:pt x="81" y="13"/>
                    </a:lnTo>
                    <a:lnTo>
                      <a:pt x="4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8" name="Freeform 686">
                <a:extLst>
                  <a:ext uri="{FF2B5EF4-FFF2-40B4-BE49-F238E27FC236}">
                    <a16:creationId xmlns:a16="http://schemas.microsoft.com/office/drawing/2014/main" id="{58549A26-4E7C-B647-86BC-B799DAAED593}"/>
                  </a:ext>
                </a:extLst>
              </p:cNvPr>
              <p:cNvSpPr>
                <a:spLocks/>
              </p:cNvSpPr>
              <p:nvPr/>
            </p:nvSpPr>
            <p:spPr bwMode="auto">
              <a:xfrm>
                <a:off x="3111" y="3620"/>
                <a:ext cx="76" cy="23"/>
              </a:xfrm>
              <a:custGeom>
                <a:avLst/>
                <a:gdLst>
                  <a:gd name="T0" fmla="*/ 41 w 76"/>
                  <a:gd name="T1" fmla="*/ 0 h 23"/>
                  <a:gd name="T2" fmla="*/ 0 w 76"/>
                  <a:gd name="T3" fmla="*/ 8 h 23"/>
                  <a:gd name="T4" fmla="*/ 33 w 76"/>
                  <a:gd name="T5" fmla="*/ 22 h 23"/>
                  <a:gd name="T6" fmla="*/ 75 w 76"/>
                  <a:gd name="T7" fmla="*/ 13 h 23"/>
                  <a:gd name="T8" fmla="*/ 41 w 76"/>
                  <a:gd name="T9" fmla="*/ 0 h 23"/>
                  <a:gd name="T10" fmla="*/ 0 60000 65536"/>
                  <a:gd name="T11" fmla="*/ 0 60000 65536"/>
                  <a:gd name="T12" fmla="*/ 0 60000 65536"/>
                  <a:gd name="T13" fmla="*/ 0 60000 65536"/>
                  <a:gd name="T14" fmla="*/ 0 60000 65536"/>
                  <a:gd name="T15" fmla="*/ 0 w 76"/>
                  <a:gd name="T16" fmla="*/ 0 h 23"/>
                  <a:gd name="T17" fmla="*/ 76 w 76"/>
                  <a:gd name="T18" fmla="*/ 23 h 23"/>
                </a:gdLst>
                <a:ahLst/>
                <a:cxnLst>
                  <a:cxn ang="T10">
                    <a:pos x="T0" y="T1"/>
                  </a:cxn>
                  <a:cxn ang="T11">
                    <a:pos x="T2" y="T3"/>
                  </a:cxn>
                  <a:cxn ang="T12">
                    <a:pos x="T4" y="T5"/>
                  </a:cxn>
                  <a:cxn ang="T13">
                    <a:pos x="T6" y="T7"/>
                  </a:cxn>
                  <a:cxn ang="T14">
                    <a:pos x="T8" y="T9"/>
                  </a:cxn>
                </a:cxnLst>
                <a:rect l="T15" t="T16" r="T17" b="T18"/>
                <a:pathLst>
                  <a:path w="76" h="23">
                    <a:moveTo>
                      <a:pt x="41" y="0"/>
                    </a:moveTo>
                    <a:lnTo>
                      <a:pt x="0" y="8"/>
                    </a:lnTo>
                    <a:lnTo>
                      <a:pt x="33" y="22"/>
                    </a:lnTo>
                    <a:lnTo>
                      <a:pt x="75" y="13"/>
                    </a:lnTo>
                    <a:lnTo>
                      <a:pt x="41" y="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79" name="Freeform 687">
                <a:extLst>
                  <a:ext uri="{FF2B5EF4-FFF2-40B4-BE49-F238E27FC236}">
                    <a16:creationId xmlns:a16="http://schemas.microsoft.com/office/drawing/2014/main" id="{D377F119-2503-D141-ADF8-1474B6166CE3}"/>
                  </a:ext>
                </a:extLst>
              </p:cNvPr>
              <p:cNvSpPr>
                <a:spLocks/>
              </p:cNvSpPr>
              <p:nvPr/>
            </p:nvSpPr>
            <p:spPr bwMode="auto">
              <a:xfrm>
                <a:off x="3111" y="3620"/>
                <a:ext cx="76" cy="23"/>
              </a:xfrm>
              <a:custGeom>
                <a:avLst/>
                <a:gdLst>
                  <a:gd name="T0" fmla="*/ 41 w 76"/>
                  <a:gd name="T1" fmla="*/ 0 h 23"/>
                  <a:gd name="T2" fmla="*/ 0 w 76"/>
                  <a:gd name="T3" fmla="*/ 8 h 23"/>
                  <a:gd name="T4" fmla="*/ 33 w 76"/>
                  <a:gd name="T5" fmla="*/ 22 h 23"/>
                  <a:gd name="T6" fmla="*/ 75 w 76"/>
                  <a:gd name="T7" fmla="*/ 13 h 23"/>
                  <a:gd name="T8" fmla="*/ 41 w 76"/>
                  <a:gd name="T9" fmla="*/ 0 h 23"/>
                  <a:gd name="T10" fmla="*/ 0 60000 65536"/>
                  <a:gd name="T11" fmla="*/ 0 60000 65536"/>
                  <a:gd name="T12" fmla="*/ 0 60000 65536"/>
                  <a:gd name="T13" fmla="*/ 0 60000 65536"/>
                  <a:gd name="T14" fmla="*/ 0 60000 65536"/>
                  <a:gd name="T15" fmla="*/ 0 w 76"/>
                  <a:gd name="T16" fmla="*/ 0 h 23"/>
                  <a:gd name="T17" fmla="*/ 76 w 76"/>
                  <a:gd name="T18" fmla="*/ 23 h 23"/>
                </a:gdLst>
                <a:ahLst/>
                <a:cxnLst>
                  <a:cxn ang="T10">
                    <a:pos x="T0" y="T1"/>
                  </a:cxn>
                  <a:cxn ang="T11">
                    <a:pos x="T2" y="T3"/>
                  </a:cxn>
                  <a:cxn ang="T12">
                    <a:pos x="T4" y="T5"/>
                  </a:cxn>
                  <a:cxn ang="T13">
                    <a:pos x="T6" y="T7"/>
                  </a:cxn>
                  <a:cxn ang="T14">
                    <a:pos x="T8" y="T9"/>
                  </a:cxn>
                </a:cxnLst>
                <a:rect l="T15" t="T16" r="T17" b="T18"/>
                <a:pathLst>
                  <a:path w="76" h="23">
                    <a:moveTo>
                      <a:pt x="41" y="0"/>
                    </a:moveTo>
                    <a:lnTo>
                      <a:pt x="0" y="8"/>
                    </a:lnTo>
                    <a:lnTo>
                      <a:pt x="33" y="22"/>
                    </a:lnTo>
                    <a:lnTo>
                      <a:pt x="75" y="13"/>
                    </a:lnTo>
                    <a:lnTo>
                      <a:pt x="4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0" name="Freeform 688">
                <a:extLst>
                  <a:ext uri="{FF2B5EF4-FFF2-40B4-BE49-F238E27FC236}">
                    <a16:creationId xmlns:a16="http://schemas.microsoft.com/office/drawing/2014/main" id="{9BF8EC3B-64D2-9540-AE97-B5AD7197BFE5}"/>
                  </a:ext>
                </a:extLst>
              </p:cNvPr>
              <p:cNvSpPr>
                <a:spLocks/>
              </p:cNvSpPr>
              <p:nvPr/>
            </p:nvSpPr>
            <p:spPr bwMode="auto">
              <a:xfrm>
                <a:off x="3193" y="3645"/>
                <a:ext cx="59" cy="20"/>
              </a:xfrm>
              <a:custGeom>
                <a:avLst/>
                <a:gdLst>
                  <a:gd name="T0" fmla="*/ 25 w 59"/>
                  <a:gd name="T1" fmla="*/ 0 h 20"/>
                  <a:gd name="T2" fmla="*/ 0 w 59"/>
                  <a:gd name="T3" fmla="*/ 5 h 20"/>
                  <a:gd name="T4" fmla="*/ 34 w 59"/>
                  <a:gd name="T5" fmla="*/ 19 h 20"/>
                  <a:gd name="T6" fmla="*/ 58 w 59"/>
                  <a:gd name="T7" fmla="*/ 13 h 20"/>
                  <a:gd name="T8" fmla="*/ 25 w 59"/>
                  <a:gd name="T9" fmla="*/ 0 h 20"/>
                  <a:gd name="T10" fmla="*/ 0 60000 65536"/>
                  <a:gd name="T11" fmla="*/ 0 60000 65536"/>
                  <a:gd name="T12" fmla="*/ 0 60000 65536"/>
                  <a:gd name="T13" fmla="*/ 0 60000 65536"/>
                  <a:gd name="T14" fmla="*/ 0 60000 65536"/>
                  <a:gd name="T15" fmla="*/ 0 w 59"/>
                  <a:gd name="T16" fmla="*/ 0 h 20"/>
                  <a:gd name="T17" fmla="*/ 59 w 59"/>
                  <a:gd name="T18" fmla="*/ 20 h 20"/>
                </a:gdLst>
                <a:ahLst/>
                <a:cxnLst>
                  <a:cxn ang="T10">
                    <a:pos x="T0" y="T1"/>
                  </a:cxn>
                  <a:cxn ang="T11">
                    <a:pos x="T2" y="T3"/>
                  </a:cxn>
                  <a:cxn ang="T12">
                    <a:pos x="T4" y="T5"/>
                  </a:cxn>
                  <a:cxn ang="T13">
                    <a:pos x="T6" y="T7"/>
                  </a:cxn>
                  <a:cxn ang="T14">
                    <a:pos x="T8" y="T9"/>
                  </a:cxn>
                </a:cxnLst>
                <a:rect l="T15" t="T16" r="T17" b="T18"/>
                <a:pathLst>
                  <a:path w="59" h="20">
                    <a:moveTo>
                      <a:pt x="25" y="0"/>
                    </a:moveTo>
                    <a:lnTo>
                      <a:pt x="0" y="5"/>
                    </a:lnTo>
                    <a:lnTo>
                      <a:pt x="34" y="19"/>
                    </a:lnTo>
                    <a:lnTo>
                      <a:pt x="58" y="13"/>
                    </a:lnTo>
                    <a:lnTo>
                      <a:pt x="25" y="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81" name="Freeform 689">
                <a:extLst>
                  <a:ext uri="{FF2B5EF4-FFF2-40B4-BE49-F238E27FC236}">
                    <a16:creationId xmlns:a16="http://schemas.microsoft.com/office/drawing/2014/main" id="{2124445C-07EF-C947-A7B5-E4AB068748C6}"/>
                  </a:ext>
                </a:extLst>
              </p:cNvPr>
              <p:cNvSpPr>
                <a:spLocks/>
              </p:cNvSpPr>
              <p:nvPr/>
            </p:nvSpPr>
            <p:spPr bwMode="auto">
              <a:xfrm>
                <a:off x="3193" y="3645"/>
                <a:ext cx="59" cy="20"/>
              </a:xfrm>
              <a:custGeom>
                <a:avLst/>
                <a:gdLst>
                  <a:gd name="T0" fmla="*/ 25 w 59"/>
                  <a:gd name="T1" fmla="*/ 0 h 20"/>
                  <a:gd name="T2" fmla="*/ 0 w 59"/>
                  <a:gd name="T3" fmla="*/ 5 h 20"/>
                  <a:gd name="T4" fmla="*/ 34 w 59"/>
                  <a:gd name="T5" fmla="*/ 19 h 20"/>
                  <a:gd name="T6" fmla="*/ 58 w 59"/>
                  <a:gd name="T7" fmla="*/ 13 h 20"/>
                  <a:gd name="T8" fmla="*/ 25 w 59"/>
                  <a:gd name="T9" fmla="*/ 0 h 20"/>
                  <a:gd name="T10" fmla="*/ 0 60000 65536"/>
                  <a:gd name="T11" fmla="*/ 0 60000 65536"/>
                  <a:gd name="T12" fmla="*/ 0 60000 65536"/>
                  <a:gd name="T13" fmla="*/ 0 60000 65536"/>
                  <a:gd name="T14" fmla="*/ 0 60000 65536"/>
                  <a:gd name="T15" fmla="*/ 0 w 59"/>
                  <a:gd name="T16" fmla="*/ 0 h 20"/>
                  <a:gd name="T17" fmla="*/ 59 w 59"/>
                  <a:gd name="T18" fmla="*/ 20 h 20"/>
                </a:gdLst>
                <a:ahLst/>
                <a:cxnLst>
                  <a:cxn ang="T10">
                    <a:pos x="T0" y="T1"/>
                  </a:cxn>
                  <a:cxn ang="T11">
                    <a:pos x="T2" y="T3"/>
                  </a:cxn>
                  <a:cxn ang="T12">
                    <a:pos x="T4" y="T5"/>
                  </a:cxn>
                  <a:cxn ang="T13">
                    <a:pos x="T6" y="T7"/>
                  </a:cxn>
                  <a:cxn ang="T14">
                    <a:pos x="T8" y="T9"/>
                  </a:cxn>
                </a:cxnLst>
                <a:rect l="T15" t="T16" r="T17" b="T18"/>
                <a:pathLst>
                  <a:path w="59" h="20">
                    <a:moveTo>
                      <a:pt x="25" y="0"/>
                    </a:moveTo>
                    <a:lnTo>
                      <a:pt x="0" y="5"/>
                    </a:lnTo>
                    <a:lnTo>
                      <a:pt x="34" y="19"/>
                    </a:lnTo>
                    <a:lnTo>
                      <a:pt x="58" y="13"/>
                    </a:lnTo>
                    <a:lnTo>
                      <a:pt x="2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2" name="Freeform 690">
                <a:extLst>
                  <a:ext uri="{FF2B5EF4-FFF2-40B4-BE49-F238E27FC236}">
                    <a16:creationId xmlns:a16="http://schemas.microsoft.com/office/drawing/2014/main" id="{C7FDBF44-9DD5-4C4D-9BCA-3B9303155CBA}"/>
                  </a:ext>
                </a:extLst>
              </p:cNvPr>
              <p:cNvSpPr>
                <a:spLocks/>
              </p:cNvSpPr>
              <p:nvPr/>
            </p:nvSpPr>
            <p:spPr bwMode="auto">
              <a:xfrm>
                <a:off x="3251" y="3672"/>
                <a:ext cx="70" cy="22"/>
              </a:xfrm>
              <a:custGeom>
                <a:avLst/>
                <a:gdLst>
                  <a:gd name="T0" fmla="*/ 33 w 70"/>
                  <a:gd name="T1" fmla="*/ 0 h 22"/>
                  <a:gd name="T2" fmla="*/ 0 w 70"/>
                  <a:gd name="T3" fmla="*/ 7 h 22"/>
                  <a:gd name="T4" fmla="*/ 34 w 70"/>
                  <a:gd name="T5" fmla="*/ 21 h 22"/>
                  <a:gd name="T6" fmla="*/ 69 w 70"/>
                  <a:gd name="T7" fmla="*/ 12 h 22"/>
                  <a:gd name="T8" fmla="*/ 33 w 70"/>
                  <a:gd name="T9" fmla="*/ 0 h 22"/>
                  <a:gd name="T10" fmla="*/ 0 60000 65536"/>
                  <a:gd name="T11" fmla="*/ 0 60000 65536"/>
                  <a:gd name="T12" fmla="*/ 0 60000 65536"/>
                  <a:gd name="T13" fmla="*/ 0 60000 65536"/>
                  <a:gd name="T14" fmla="*/ 0 60000 65536"/>
                  <a:gd name="T15" fmla="*/ 0 w 70"/>
                  <a:gd name="T16" fmla="*/ 0 h 22"/>
                  <a:gd name="T17" fmla="*/ 70 w 70"/>
                  <a:gd name="T18" fmla="*/ 22 h 22"/>
                </a:gdLst>
                <a:ahLst/>
                <a:cxnLst>
                  <a:cxn ang="T10">
                    <a:pos x="T0" y="T1"/>
                  </a:cxn>
                  <a:cxn ang="T11">
                    <a:pos x="T2" y="T3"/>
                  </a:cxn>
                  <a:cxn ang="T12">
                    <a:pos x="T4" y="T5"/>
                  </a:cxn>
                  <a:cxn ang="T13">
                    <a:pos x="T6" y="T7"/>
                  </a:cxn>
                  <a:cxn ang="T14">
                    <a:pos x="T8" y="T9"/>
                  </a:cxn>
                </a:cxnLst>
                <a:rect l="T15" t="T16" r="T17" b="T18"/>
                <a:pathLst>
                  <a:path w="70" h="22">
                    <a:moveTo>
                      <a:pt x="33" y="0"/>
                    </a:moveTo>
                    <a:lnTo>
                      <a:pt x="0" y="7"/>
                    </a:lnTo>
                    <a:lnTo>
                      <a:pt x="34" y="21"/>
                    </a:lnTo>
                    <a:lnTo>
                      <a:pt x="69" y="12"/>
                    </a:lnTo>
                    <a:lnTo>
                      <a:pt x="33" y="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83" name="Freeform 691">
                <a:extLst>
                  <a:ext uri="{FF2B5EF4-FFF2-40B4-BE49-F238E27FC236}">
                    <a16:creationId xmlns:a16="http://schemas.microsoft.com/office/drawing/2014/main" id="{F22A7A33-05D6-7443-87A4-7575E55E2125}"/>
                  </a:ext>
                </a:extLst>
              </p:cNvPr>
              <p:cNvSpPr>
                <a:spLocks/>
              </p:cNvSpPr>
              <p:nvPr/>
            </p:nvSpPr>
            <p:spPr bwMode="auto">
              <a:xfrm>
                <a:off x="3251" y="3672"/>
                <a:ext cx="70" cy="22"/>
              </a:xfrm>
              <a:custGeom>
                <a:avLst/>
                <a:gdLst>
                  <a:gd name="T0" fmla="*/ 33 w 70"/>
                  <a:gd name="T1" fmla="*/ 0 h 22"/>
                  <a:gd name="T2" fmla="*/ 0 w 70"/>
                  <a:gd name="T3" fmla="*/ 7 h 22"/>
                  <a:gd name="T4" fmla="*/ 34 w 70"/>
                  <a:gd name="T5" fmla="*/ 21 h 22"/>
                  <a:gd name="T6" fmla="*/ 69 w 70"/>
                  <a:gd name="T7" fmla="*/ 12 h 22"/>
                  <a:gd name="T8" fmla="*/ 33 w 70"/>
                  <a:gd name="T9" fmla="*/ 0 h 22"/>
                  <a:gd name="T10" fmla="*/ 0 60000 65536"/>
                  <a:gd name="T11" fmla="*/ 0 60000 65536"/>
                  <a:gd name="T12" fmla="*/ 0 60000 65536"/>
                  <a:gd name="T13" fmla="*/ 0 60000 65536"/>
                  <a:gd name="T14" fmla="*/ 0 60000 65536"/>
                  <a:gd name="T15" fmla="*/ 0 w 70"/>
                  <a:gd name="T16" fmla="*/ 0 h 22"/>
                  <a:gd name="T17" fmla="*/ 70 w 70"/>
                  <a:gd name="T18" fmla="*/ 22 h 22"/>
                </a:gdLst>
                <a:ahLst/>
                <a:cxnLst>
                  <a:cxn ang="T10">
                    <a:pos x="T0" y="T1"/>
                  </a:cxn>
                  <a:cxn ang="T11">
                    <a:pos x="T2" y="T3"/>
                  </a:cxn>
                  <a:cxn ang="T12">
                    <a:pos x="T4" y="T5"/>
                  </a:cxn>
                  <a:cxn ang="T13">
                    <a:pos x="T6" y="T7"/>
                  </a:cxn>
                  <a:cxn ang="T14">
                    <a:pos x="T8" y="T9"/>
                  </a:cxn>
                </a:cxnLst>
                <a:rect l="T15" t="T16" r="T17" b="T18"/>
                <a:pathLst>
                  <a:path w="70" h="22">
                    <a:moveTo>
                      <a:pt x="33" y="0"/>
                    </a:moveTo>
                    <a:lnTo>
                      <a:pt x="0" y="7"/>
                    </a:lnTo>
                    <a:lnTo>
                      <a:pt x="34" y="21"/>
                    </a:lnTo>
                    <a:lnTo>
                      <a:pt x="69" y="12"/>
                    </a:lnTo>
                    <a:lnTo>
                      <a:pt x="3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4" name="Freeform 692">
                <a:extLst>
                  <a:ext uri="{FF2B5EF4-FFF2-40B4-BE49-F238E27FC236}">
                    <a16:creationId xmlns:a16="http://schemas.microsoft.com/office/drawing/2014/main" id="{544CFA11-41ED-304B-B768-D86E94419EFF}"/>
                  </a:ext>
                </a:extLst>
              </p:cNvPr>
              <p:cNvSpPr>
                <a:spLocks/>
              </p:cNvSpPr>
              <p:nvPr/>
            </p:nvSpPr>
            <p:spPr bwMode="auto">
              <a:xfrm>
                <a:off x="3337" y="3698"/>
                <a:ext cx="52" cy="21"/>
              </a:xfrm>
              <a:custGeom>
                <a:avLst/>
                <a:gdLst>
                  <a:gd name="T0" fmla="*/ 15 w 52"/>
                  <a:gd name="T1" fmla="*/ 0 h 21"/>
                  <a:gd name="T2" fmla="*/ 0 w 52"/>
                  <a:gd name="T3" fmla="*/ 4 h 21"/>
                  <a:gd name="T4" fmla="*/ 35 w 52"/>
                  <a:gd name="T5" fmla="*/ 20 h 21"/>
                  <a:gd name="T6" fmla="*/ 51 w 52"/>
                  <a:gd name="T7" fmla="*/ 14 h 21"/>
                  <a:gd name="T8" fmla="*/ 15 w 52"/>
                  <a:gd name="T9" fmla="*/ 0 h 21"/>
                  <a:gd name="T10" fmla="*/ 0 60000 65536"/>
                  <a:gd name="T11" fmla="*/ 0 60000 65536"/>
                  <a:gd name="T12" fmla="*/ 0 60000 65536"/>
                  <a:gd name="T13" fmla="*/ 0 60000 65536"/>
                  <a:gd name="T14" fmla="*/ 0 60000 65536"/>
                  <a:gd name="T15" fmla="*/ 0 w 52"/>
                  <a:gd name="T16" fmla="*/ 0 h 21"/>
                  <a:gd name="T17" fmla="*/ 52 w 52"/>
                  <a:gd name="T18" fmla="*/ 21 h 21"/>
                </a:gdLst>
                <a:ahLst/>
                <a:cxnLst>
                  <a:cxn ang="T10">
                    <a:pos x="T0" y="T1"/>
                  </a:cxn>
                  <a:cxn ang="T11">
                    <a:pos x="T2" y="T3"/>
                  </a:cxn>
                  <a:cxn ang="T12">
                    <a:pos x="T4" y="T5"/>
                  </a:cxn>
                  <a:cxn ang="T13">
                    <a:pos x="T6" y="T7"/>
                  </a:cxn>
                  <a:cxn ang="T14">
                    <a:pos x="T8" y="T9"/>
                  </a:cxn>
                </a:cxnLst>
                <a:rect l="T15" t="T16" r="T17" b="T18"/>
                <a:pathLst>
                  <a:path w="52" h="21">
                    <a:moveTo>
                      <a:pt x="15" y="0"/>
                    </a:moveTo>
                    <a:lnTo>
                      <a:pt x="0" y="4"/>
                    </a:lnTo>
                    <a:lnTo>
                      <a:pt x="35" y="20"/>
                    </a:lnTo>
                    <a:lnTo>
                      <a:pt x="51" y="14"/>
                    </a:lnTo>
                    <a:lnTo>
                      <a:pt x="15" y="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85" name="Freeform 693">
                <a:extLst>
                  <a:ext uri="{FF2B5EF4-FFF2-40B4-BE49-F238E27FC236}">
                    <a16:creationId xmlns:a16="http://schemas.microsoft.com/office/drawing/2014/main" id="{9DD4EB13-1875-3840-9464-AFF1D94048CA}"/>
                  </a:ext>
                </a:extLst>
              </p:cNvPr>
              <p:cNvSpPr>
                <a:spLocks/>
              </p:cNvSpPr>
              <p:nvPr/>
            </p:nvSpPr>
            <p:spPr bwMode="auto">
              <a:xfrm>
                <a:off x="3337" y="3698"/>
                <a:ext cx="52" cy="21"/>
              </a:xfrm>
              <a:custGeom>
                <a:avLst/>
                <a:gdLst>
                  <a:gd name="T0" fmla="*/ 15 w 52"/>
                  <a:gd name="T1" fmla="*/ 0 h 21"/>
                  <a:gd name="T2" fmla="*/ 0 w 52"/>
                  <a:gd name="T3" fmla="*/ 4 h 21"/>
                  <a:gd name="T4" fmla="*/ 35 w 52"/>
                  <a:gd name="T5" fmla="*/ 20 h 21"/>
                  <a:gd name="T6" fmla="*/ 51 w 52"/>
                  <a:gd name="T7" fmla="*/ 14 h 21"/>
                  <a:gd name="T8" fmla="*/ 15 w 52"/>
                  <a:gd name="T9" fmla="*/ 0 h 21"/>
                  <a:gd name="T10" fmla="*/ 0 60000 65536"/>
                  <a:gd name="T11" fmla="*/ 0 60000 65536"/>
                  <a:gd name="T12" fmla="*/ 0 60000 65536"/>
                  <a:gd name="T13" fmla="*/ 0 60000 65536"/>
                  <a:gd name="T14" fmla="*/ 0 60000 65536"/>
                  <a:gd name="T15" fmla="*/ 0 w 52"/>
                  <a:gd name="T16" fmla="*/ 0 h 21"/>
                  <a:gd name="T17" fmla="*/ 52 w 52"/>
                  <a:gd name="T18" fmla="*/ 21 h 21"/>
                </a:gdLst>
                <a:ahLst/>
                <a:cxnLst>
                  <a:cxn ang="T10">
                    <a:pos x="T0" y="T1"/>
                  </a:cxn>
                  <a:cxn ang="T11">
                    <a:pos x="T2" y="T3"/>
                  </a:cxn>
                  <a:cxn ang="T12">
                    <a:pos x="T4" y="T5"/>
                  </a:cxn>
                  <a:cxn ang="T13">
                    <a:pos x="T6" y="T7"/>
                  </a:cxn>
                  <a:cxn ang="T14">
                    <a:pos x="T8" y="T9"/>
                  </a:cxn>
                </a:cxnLst>
                <a:rect l="T15" t="T16" r="T17" b="T18"/>
                <a:pathLst>
                  <a:path w="52" h="21">
                    <a:moveTo>
                      <a:pt x="15" y="0"/>
                    </a:moveTo>
                    <a:lnTo>
                      <a:pt x="0" y="4"/>
                    </a:lnTo>
                    <a:lnTo>
                      <a:pt x="35" y="20"/>
                    </a:lnTo>
                    <a:lnTo>
                      <a:pt x="51" y="14"/>
                    </a:lnTo>
                    <a:lnTo>
                      <a:pt x="1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6" name="Freeform 694">
                <a:extLst>
                  <a:ext uri="{FF2B5EF4-FFF2-40B4-BE49-F238E27FC236}">
                    <a16:creationId xmlns:a16="http://schemas.microsoft.com/office/drawing/2014/main" id="{528E04D8-46DE-D74E-A3C3-66F8C40FB62C}"/>
                  </a:ext>
                </a:extLst>
              </p:cNvPr>
              <p:cNvSpPr>
                <a:spLocks/>
              </p:cNvSpPr>
              <p:nvPr/>
            </p:nvSpPr>
            <p:spPr bwMode="auto">
              <a:xfrm>
                <a:off x="3041" y="3606"/>
                <a:ext cx="32" cy="60"/>
              </a:xfrm>
              <a:custGeom>
                <a:avLst/>
                <a:gdLst>
                  <a:gd name="T0" fmla="*/ 30 w 32"/>
                  <a:gd name="T1" fmla="*/ 12 h 60"/>
                  <a:gd name="T2" fmla="*/ 31 w 32"/>
                  <a:gd name="T3" fmla="*/ 59 h 60"/>
                  <a:gd name="T4" fmla="*/ 0 w 32"/>
                  <a:gd name="T5" fmla="*/ 45 h 60"/>
                  <a:gd name="T6" fmla="*/ 0 w 32"/>
                  <a:gd name="T7" fmla="*/ 0 h 60"/>
                  <a:gd name="T8" fmla="*/ 30 w 32"/>
                  <a:gd name="T9" fmla="*/ 12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0" y="12"/>
                    </a:moveTo>
                    <a:lnTo>
                      <a:pt x="31" y="59"/>
                    </a:lnTo>
                    <a:lnTo>
                      <a:pt x="0" y="45"/>
                    </a:lnTo>
                    <a:lnTo>
                      <a:pt x="0" y="0"/>
                    </a:lnTo>
                    <a:lnTo>
                      <a:pt x="30" y="12"/>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87" name="Freeform 695">
                <a:extLst>
                  <a:ext uri="{FF2B5EF4-FFF2-40B4-BE49-F238E27FC236}">
                    <a16:creationId xmlns:a16="http://schemas.microsoft.com/office/drawing/2014/main" id="{D479EF4D-25C9-6443-A2ED-7F979A93DFDF}"/>
                  </a:ext>
                </a:extLst>
              </p:cNvPr>
              <p:cNvSpPr>
                <a:spLocks/>
              </p:cNvSpPr>
              <p:nvPr/>
            </p:nvSpPr>
            <p:spPr bwMode="auto">
              <a:xfrm>
                <a:off x="3041" y="3606"/>
                <a:ext cx="32" cy="60"/>
              </a:xfrm>
              <a:custGeom>
                <a:avLst/>
                <a:gdLst>
                  <a:gd name="T0" fmla="*/ 30 w 32"/>
                  <a:gd name="T1" fmla="*/ 12 h 60"/>
                  <a:gd name="T2" fmla="*/ 31 w 32"/>
                  <a:gd name="T3" fmla="*/ 59 h 60"/>
                  <a:gd name="T4" fmla="*/ 0 w 32"/>
                  <a:gd name="T5" fmla="*/ 45 h 60"/>
                  <a:gd name="T6" fmla="*/ 0 w 32"/>
                  <a:gd name="T7" fmla="*/ 0 h 60"/>
                  <a:gd name="T8" fmla="*/ 30 w 32"/>
                  <a:gd name="T9" fmla="*/ 12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0" y="12"/>
                    </a:moveTo>
                    <a:lnTo>
                      <a:pt x="31" y="59"/>
                    </a:lnTo>
                    <a:lnTo>
                      <a:pt x="0" y="45"/>
                    </a:lnTo>
                    <a:lnTo>
                      <a:pt x="0" y="0"/>
                    </a:lnTo>
                    <a:lnTo>
                      <a:pt x="30"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8" name="Freeform 696">
                <a:extLst>
                  <a:ext uri="{FF2B5EF4-FFF2-40B4-BE49-F238E27FC236}">
                    <a16:creationId xmlns:a16="http://schemas.microsoft.com/office/drawing/2014/main" id="{1D11D4C0-3F16-A34A-8C44-CF4D3E9482AA}"/>
                  </a:ext>
                </a:extLst>
              </p:cNvPr>
              <p:cNvSpPr>
                <a:spLocks/>
              </p:cNvSpPr>
              <p:nvPr/>
            </p:nvSpPr>
            <p:spPr bwMode="auto">
              <a:xfrm>
                <a:off x="3111" y="3629"/>
                <a:ext cx="35" cy="61"/>
              </a:xfrm>
              <a:custGeom>
                <a:avLst/>
                <a:gdLst>
                  <a:gd name="T0" fmla="*/ 33 w 35"/>
                  <a:gd name="T1" fmla="*/ 13 h 61"/>
                  <a:gd name="T2" fmla="*/ 34 w 35"/>
                  <a:gd name="T3" fmla="*/ 60 h 61"/>
                  <a:gd name="T4" fmla="*/ 0 w 35"/>
                  <a:gd name="T5" fmla="*/ 47 h 61"/>
                  <a:gd name="T6" fmla="*/ 0 w 35"/>
                  <a:gd name="T7" fmla="*/ 0 h 61"/>
                  <a:gd name="T8" fmla="*/ 33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3" y="13"/>
                    </a:moveTo>
                    <a:lnTo>
                      <a:pt x="34" y="60"/>
                    </a:lnTo>
                    <a:lnTo>
                      <a:pt x="0" y="47"/>
                    </a:lnTo>
                    <a:lnTo>
                      <a:pt x="0" y="0"/>
                    </a:lnTo>
                    <a:lnTo>
                      <a:pt x="33" y="13"/>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89" name="Freeform 697">
                <a:extLst>
                  <a:ext uri="{FF2B5EF4-FFF2-40B4-BE49-F238E27FC236}">
                    <a16:creationId xmlns:a16="http://schemas.microsoft.com/office/drawing/2014/main" id="{69D5D85B-4AB0-4144-9595-29A57F093668}"/>
                  </a:ext>
                </a:extLst>
              </p:cNvPr>
              <p:cNvSpPr>
                <a:spLocks/>
              </p:cNvSpPr>
              <p:nvPr/>
            </p:nvSpPr>
            <p:spPr bwMode="auto">
              <a:xfrm>
                <a:off x="3111" y="3629"/>
                <a:ext cx="35" cy="61"/>
              </a:xfrm>
              <a:custGeom>
                <a:avLst/>
                <a:gdLst>
                  <a:gd name="T0" fmla="*/ 33 w 35"/>
                  <a:gd name="T1" fmla="*/ 13 h 61"/>
                  <a:gd name="T2" fmla="*/ 34 w 35"/>
                  <a:gd name="T3" fmla="*/ 60 h 61"/>
                  <a:gd name="T4" fmla="*/ 0 w 35"/>
                  <a:gd name="T5" fmla="*/ 47 h 61"/>
                  <a:gd name="T6" fmla="*/ 0 w 35"/>
                  <a:gd name="T7" fmla="*/ 0 h 61"/>
                  <a:gd name="T8" fmla="*/ 33 w 35"/>
                  <a:gd name="T9" fmla="*/ 13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3" y="13"/>
                    </a:moveTo>
                    <a:lnTo>
                      <a:pt x="34" y="60"/>
                    </a:lnTo>
                    <a:lnTo>
                      <a:pt x="0" y="47"/>
                    </a:lnTo>
                    <a:lnTo>
                      <a:pt x="0" y="0"/>
                    </a:lnTo>
                    <a:lnTo>
                      <a:pt x="33"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0" name="Freeform 698">
                <a:extLst>
                  <a:ext uri="{FF2B5EF4-FFF2-40B4-BE49-F238E27FC236}">
                    <a16:creationId xmlns:a16="http://schemas.microsoft.com/office/drawing/2014/main" id="{86AD0D95-5DB1-154C-A64A-77730FDBD97B}"/>
                  </a:ext>
                </a:extLst>
              </p:cNvPr>
              <p:cNvSpPr>
                <a:spLocks/>
              </p:cNvSpPr>
              <p:nvPr/>
            </p:nvSpPr>
            <p:spPr bwMode="auto">
              <a:xfrm>
                <a:off x="3193" y="3651"/>
                <a:ext cx="35" cy="61"/>
              </a:xfrm>
              <a:custGeom>
                <a:avLst/>
                <a:gdLst>
                  <a:gd name="T0" fmla="*/ 34 w 35"/>
                  <a:gd name="T1" fmla="*/ 12 h 61"/>
                  <a:gd name="T2" fmla="*/ 33 w 35"/>
                  <a:gd name="T3" fmla="*/ 60 h 61"/>
                  <a:gd name="T4" fmla="*/ 1 w 35"/>
                  <a:gd name="T5" fmla="*/ 48 h 61"/>
                  <a:gd name="T6" fmla="*/ 0 w 35"/>
                  <a:gd name="T7" fmla="*/ 0 h 61"/>
                  <a:gd name="T8" fmla="*/ 34 w 35"/>
                  <a:gd name="T9" fmla="*/ 12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2"/>
                    </a:moveTo>
                    <a:lnTo>
                      <a:pt x="33" y="60"/>
                    </a:lnTo>
                    <a:lnTo>
                      <a:pt x="1" y="48"/>
                    </a:lnTo>
                    <a:lnTo>
                      <a:pt x="0" y="0"/>
                    </a:lnTo>
                    <a:lnTo>
                      <a:pt x="34" y="12"/>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91" name="Freeform 699">
                <a:extLst>
                  <a:ext uri="{FF2B5EF4-FFF2-40B4-BE49-F238E27FC236}">
                    <a16:creationId xmlns:a16="http://schemas.microsoft.com/office/drawing/2014/main" id="{CBA59376-F1C0-174B-85C3-A7D0F5848841}"/>
                  </a:ext>
                </a:extLst>
              </p:cNvPr>
              <p:cNvSpPr>
                <a:spLocks/>
              </p:cNvSpPr>
              <p:nvPr/>
            </p:nvSpPr>
            <p:spPr bwMode="auto">
              <a:xfrm>
                <a:off x="3193" y="3651"/>
                <a:ext cx="35" cy="61"/>
              </a:xfrm>
              <a:custGeom>
                <a:avLst/>
                <a:gdLst>
                  <a:gd name="T0" fmla="*/ 34 w 35"/>
                  <a:gd name="T1" fmla="*/ 12 h 61"/>
                  <a:gd name="T2" fmla="*/ 33 w 35"/>
                  <a:gd name="T3" fmla="*/ 60 h 61"/>
                  <a:gd name="T4" fmla="*/ 1 w 35"/>
                  <a:gd name="T5" fmla="*/ 48 h 61"/>
                  <a:gd name="T6" fmla="*/ 0 w 35"/>
                  <a:gd name="T7" fmla="*/ 0 h 61"/>
                  <a:gd name="T8" fmla="*/ 34 w 35"/>
                  <a:gd name="T9" fmla="*/ 12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2"/>
                    </a:moveTo>
                    <a:lnTo>
                      <a:pt x="33" y="60"/>
                    </a:lnTo>
                    <a:lnTo>
                      <a:pt x="1" y="48"/>
                    </a:lnTo>
                    <a:lnTo>
                      <a:pt x="0" y="0"/>
                    </a:lnTo>
                    <a:lnTo>
                      <a:pt x="34"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2" name="Freeform 700">
                <a:extLst>
                  <a:ext uri="{FF2B5EF4-FFF2-40B4-BE49-F238E27FC236}">
                    <a16:creationId xmlns:a16="http://schemas.microsoft.com/office/drawing/2014/main" id="{1EA326FD-BCB2-484A-AC5D-A013122A5B32}"/>
                  </a:ext>
                </a:extLst>
              </p:cNvPr>
              <p:cNvSpPr>
                <a:spLocks/>
              </p:cNvSpPr>
              <p:nvPr/>
            </p:nvSpPr>
            <p:spPr bwMode="auto">
              <a:xfrm>
                <a:off x="3251" y="3679"/>
                <a:ext cx="36" cy="64"/>
              </a:xfrm>
              <a:custGeom>
                <a:avLst/>
                <a:gdLst>
                  <a:gd name="T0" fmla="*/ 34 w 36"/>
                  <a:gd name="T1" fmla="*/ 13 h 64"/>
                  <a:gd name="T2" fmla="*/ 35 w 36"/>
                  <a:gd name="T3" fmla="*/ 63 h 64"/>
                  <a:gd name="T4" fmla="*/ 0 w 36"/>
                  <a:gd name="T5" fmla="*/ 49 h 64"/>
                  <a:gd name="T6" fmla="*/ 0 w 36"/>
                  <a:gd name="T7" fmla="*/ 0 h 64"/>
                  <a:gd name="T8" fmla="*/ 34 w 36"/>
                  <a:gd name="T9" fmla="*/ 1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34" y="13"/>
                    </a:moveTo>
                    <a:lnTo>
                      <a:pt x="35" y="63"/>
                    </a:lnTo>
                    <a:lnTo>
                      <a:pt x="0" y="49"/>
                    </a:lnTo>
                    <a:lnTo>
                      <a:pt x="0" y="0"/>
                    </a:lnTo>
                    <a:lnTo>
                      <a:pt x="34" y="13"/>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93" name="Freeform 701">
                <a:extLst>
                  <a:ext uri="{FF2B5EF4-FFF2-40B4-BE49-F238E27FC236}">
                    <a16:creationId xmlns:a16="http://schemas.microsoft.com/office/drawing/2014/main" id="{54D6EA91-B405-A94D-A892-96B85C6D3EBF}"/>
                  </a:ext>
                </a:extLst>
              </p:cNvPr>
              <p:cNvSpPr>
                <a:spLocks/>
              </p:cNvSpPr>
              <p:nvPr/>
            </p:nvSpPr>
            <p:spPr bwMode="auto">
              <a:xfrm>
                <a:off x="3251" y="3679"/>
                <a:ext cx="36" cy="64"/>
              </a:xfrm>
              <a:custGeom>
                <a:avLst/>
                <a:gdLst>
                  <a:gd name="T0" fmla="*/ 34 w 36"/>
                  <a:gd name="T1" fmla="*/ 13 h 64"/>
                  <a:gd name="T2" fmla="*/ 35 w 36"/>
                  <a:gd name="T3" fmla="*/ 63 h 64"/>
                  <a:gd name="T4" fmla="*/ 0 w 36"/>
                  <a:gd name="T5" fmla="*/ 49 h 64"/>
                  <a:gd name="T6" fmla="*/ 0 w 36"/>
                  <a:gd name="T7" fmla="*/ 0 h 64"/>
                  <a:gd name="T8" fmla="*/ 34 w 36"/>
                  <a:gd name="T9" fmla="*/ 13 h 64"/>
                  <a:gd name="T10" fmla="*/ 0 60000 65536"/>
                  <a:gd name="T11" fmla="*/ 0 60000 65536"/>
                  <a:gd name="T12" fmla="*/ 0 60000 65536"/>
                  <a:gd name="T13" fmla="*/ 0 60000 65536"/>
                  <a:gd name="T14" fmla="*/ 0 60000 65536"/>
                  <a:gd name="T15" fmla="*/ 0 w 36"/>
                  <a:gd name="T16" fmla="*/ 0 h 64"/>
                  <a:gd name="T17" fmla="*/ 36 w 36"/>
                  <a:gd name="T18" fmla="*/ 64 h 64"/>
                </a:gdLst>
                <a:ahLst/>
                <a:cxnLst>
                  <a:cxn ang="T10">
                    <a:pos x="T0" y="T1"/>
                  </a:cxn>
                  <a:cxn ang="T11">
                    <a:pos x="T2" y="T3"/>
                  </a:cxn>
                  <a:cxn ang="T12">
                    <a:pos x="T4" y="T5"/>
                  </a:cxn>
                  <a:cxn ang="T13">
                    <a:pos x="T6" y="T7"/>
                  </a:cxn>
                  <a:cxn ang="T14">
                    <a:pos x="T8" y="T9"/>
                  </a:cxn>
                </a:cxnLst>
                <a:rect l="T15" t="T16" r="T17" b="T18"/>
                <a:pathLst>
                  <a:path w="36" h="64">
                    <a:moveTo>
                      <a:pt x="34" y="13"/>
                    </a:moveTo>
                    <a:lnTo>
                      <a:pt x="35" y="63"/>
                    </a:lnTo>
                    <a:lnTo>
                      <a:pt x="0" y="49"/>
                    </a:lnTo>
                    <a:lnTo>
                      <a:pt x="0" y="0"/>
                    </a:lnTo>
                    <a:lnTo>
                      <a:pt x="34" y="1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 name="Freeform 702">
                <a:extLst>
                  <a:ext uri="{FF2B5EF4-FFF2-40B4-BE49-F238E27FC236}">
                    <a16:creationId xmlns:a16="http://schemas.microsoft.com/office/drawing/2014/main" id="{D021BABB-F5AE-E542-A494-C4E430118157}"/>
                  </a:ext>
                </a:extLst>
              </p:cNvPr>
              <p:cNvSpPr>
                <a:spLocks/>
              </p:cNvSpPr>
              <p:nvPr/>
            </p:nvSpPr>
            <p:spPr bwMode="auto">
              <a:xfrm>
                <a:off x="3337" y="3702"/>
                <a:ext cx="36" cy="63"/>
              </a:xfrm>
              <a:custGeom>
                <a:avLst/>
                <a:gdLst>
                  <a:gd name="T0" fmla="*/ 35 w 36"/>
                  <a:gd name="T1" fmla="*/ 15 h 63"/>
                  <a:gd name="T2" fmla="*/ 34 w 36"/>
                  <a:gd name="T3" fmla="*/ 62 h 63"/>
                  <a:gd name="T4" fmla="*/ 0 w 36"/>
                  <a:gd name="T5" fmla="*/ 48 h 63"/>
                  <a:gd name="T6" fmla="*/ 0 w 36"/>
                  <a:gd name="T7" fmla="*/ 0 h 63"/>
                  <a:gd name="T8" fmla="*/ 35 w 36"/>
                  <a:gd name="T9" fmla="*/ 15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35" y="15"/>
                    </a:moveTo>
                    <a:lnTo>
                      <a:pt x="34" y="62"/>
                    </a:lnTo>
                    <a:lnTo>
                      <a:pt x="0" y="48"/>
                    </a:lnTo>
                    <a:lnTo>
                      <a:pt x="0" y="0"/>
                    </a:lnTo>
                    <a:lnTo>
                      <a:pt x="35" y="15"/>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95" name="Freeform 703">
                <a:extLst>
                  <a:ext uri="{FF2B5EF4-FFF2-40B4-BE49-F238E27FC236}">
                    <a16:creationId xmlns:a16="http://schemas.microsoft.com/office/drawing/2014/main" id="{FF6A0B93-DA93-CA4D-84E1-E90C3DE5002C}"/>
                  </a:ext>
                </a:extLst>
              </p:cNvPr>
              <p:cNvSpPr>
                <a:spLocks/>
              </p:cNvSpPr>
              <p:nvPr/>
            </p:nvSpPr>
            <p:spPr bwMode="auto">
              <a:xfrm>
                <a:off x="3337" y="3702"/>
                <a:ext cx="36" cy="63"/>
              </a:xfrm>
              <a:custGeom>
                <a:avLst/>
                <a:gdLst>
                  <a:gd name="T0" fmla="*/ 35 w 36"/>
                  <a:gd name="T1" fmla="*/ 15 h 63"/>
                  <a:gd name="T2" fmla="*/ 34 w 36"/>
                  <a:gd name="T3" fmla="*/ 62 h 63"/>
                  <a:gd name="T4" fmla="*/ 0 w 36"/>
                  <a:gd name="T5" fmla="*/ 48 h 63"/>
                  <a:gd name="T6" fmla="*/ 0 w 36"/>
                  <a:gd name="T7" fmla="*/ 0 h 63"/>
                  <a:gd name="T8" fmla="*/ 35 w 36"/>
                  <a:gd name="T9" fmla="*/ 15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35" y="15"/>
                    </a:moveTo>
                    <a:lnTo>
                      <a:pt x="34" y="62"/>
                    </a:lnTo>
                    <a:lnTo>
                      <a:pt x="0" y="48"/>
                    </a:lnTo>
                    <a:lnTo>
                      <a:pt x="0" y="0"/>
                    </a:lnTo>
                    <a:lnTo>
                      <a:pt x="35" y="1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6" name="Freeform 704">
                <a:extLst>
                  <a:ext uri="{FF2B5EF4-FFF2-40B4-BE49-F238E27FC236}">
                    <a16:creationId xmlns:a16="http://schemas.microsoft.com/office/drawing/2014/main" id="{0DB7C16D-92AF-CD41-9EAF-D0C681AC91FB}"/>
                  </a:ext>
                </a:extLst>
              </p:cNvPr>
              <p:cNvSpPr>
                <a:spLocks/>
              </p:cNvSpPr>
              <p:nvPr/>
            </p:nvSpPr>
            <p:spPr bwMode="auto">
              <a:xfrm>
                <a:off x="3077" y="3328"/>
                <a:ext cx="43" cy="57"/>
              </a:xfrm>
              <a:custGeom>
                <a:avLst/>
                <a:gdLst>
                  <a:gd name="T0" fmla="*/ 42 w 43"/>
                  <a:gd name="T1" fmla="*/ 0 h 57"/>
                  <a:gd name="T2" fmla="*/ 0 w 43"/>
                  <a:gd name="T3" fmla="*/ 7 h 57"/>
                  <a:gd name="T4" fmla="*/ 0 w 43"/>
                  <a:gd name="T5" fmla="*/ 56 h 57"/>
                  <a:gd name="T6" fmla="*/ 41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7"/>
                    </a:lnTo>
                    <a:lnTo>
                      <a:pt x="0" y="56"/>
                    </a:lnTo>
                    <a:lnTo>
                      <a:pt x="41" y="47"/>
                    </a:lnTo>
                    <a:lnTo>
                      <a:pt x="42" y="0"/>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97" name="Freeform 705">
                <a:extLst>
                  <a:ext uri="{FF2B5EF4-FFF2-40B4-BE49-F238E27FC236}">
                    <a16:creationId xmlns:a16="http://schemas.microsoft.com/office/drawing/2014/main" id="{9992DABE-D88E-7045-B197-19B25F81DC0C}"/>
                  </a:ext>
                </a:extLst>
              </p:cNvPr>
              <p:cNvSpPr>
                <a:spLocks/>
              </p:cNvSpPr>
              <p:nvPr/>
            </p:nvSpPr>
            <p:spPr bwMode="auto">
              <a:xfrm>
                <a:off x="3077" y="3328"/>
                <a:ext cx="43" cy="57"/>
              </a:xfrm>
              <a:custGeom>
                <a:avLst/>
                <a:gdLst>
                  <a:gd name="T0" fmla="*/ 42 w 43"/>
                  <a:gd name="T1" fmla="*/ 0 h 57"/>
                  <a:gd name="T2" fmla="*/ 0 w 43"/>
                  <a:gd name="T3" fmla="*/ 7 h 57"/>
                  <a:gd name="T4" fmla="*/ 0 w 43"/>
                  <a:gd name="T5" fmla="*/ 56 h 57"/>
                  <a:gd name="T6" fmla="*/ 41 w 43"/>
                  <a:gd name="T7" fmla="*/ 47 h 57"/>
                  <a:gd name="T8" fmla="*/ 42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42" y="0"/>
                    </a:moveTo>
                    <a:lnTo>
                      <a:pt x="0" y="7"/>
                    </a:lnTo>
                    <a:lnTo>
                      <a:pt x="0" y="56"/>
                    </a:lnTo>
                    <a:lnTo>
                      <a:pt x="41" y="47"/>
                    </a:lnTo>
                    <a:lnTo>
                      <a:pt x="4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8" name="Freeform 706">
                <a:extLst>
                  <a:ext uri="{FF2B5EF4-FFF2-40B4-BE49-F238E27FC236}">
                    <a16:creationId xmlns:a16="http://schemas.microsoft.com/office/drawing/2014/main" id="{06ECB73A-7757-0840-9964-998DD61811B2}"/>
                  </a:ext>
                </a:extLst>
              </p:cNvPr>
              <p:cNvSpPr>
                <a:spLocks/>
              </p:cNvSpPr>
              <p:nvPr/>
            </p:nvSpPr>
            <p:spPr bwMode="auto">
              <a:xfrm>
                <a:off x="3150" y="3349"/>
                <a:ext cx="37" cy="56"/>
              </a:xfrm>
              <a:custGeom>
                <a:avLst/>
                <a:gdLst>
                  <a:gd name="T0" fmla="*/ 34 w 37"/>
                  <a:gd name="T1" fmla="*/ 0 h 56"/>
                  <a:gd name="T2" fmla="*/ 0 w 37"/>
                  <a:gd name="T3" fmla="*/ 7 h 56"/>
                  <a:gd name="T4" fmla="*/ 0 w 37"/>
                  <a:gd name="T5" fmla="*/ 55 h 56"/>
                  <a:gd name="T6" fmla="*/ 36 w 37"/>
                  <a:gd name="T7" fmla="*/ 49 h 56"/>
                  <a:gd name="T8" fmla="*/ 34 w 37"/>
                  <a:gd name="T9" fmla="*/ 0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4" y="0"/>
                    </a:moveTo>
                    <a:lnTo>
                      <a:pt x="0" y="7"/>
                    </a:lnTo>
                    <a:lnTo>
                      <a:pt x="0" y="55"/>
                    </a:lnTo>
                    <a:lnTo>
                      <a:pt x="36" y="49"/>
                    </a:lnTo>
                    <a:lnTo>
                      <a:pt x="34" y="0"/>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699" name="Freeform 707">
                <a:extLst>
                  <a:ext uri="{FF2B5EF4-FFF2-40B4-BE49-F238E27FC236}">
                    <a16:creationId xmlns:a16="http://schemas.microsoft.com/office/drawing/2014/main" id="{BF5FADC3-F598-614E-A9E3-0A6A5C46F90C}"/>
                  </a:ext>
                </a:extLst>
              </p:cNvPr>
              <p:cNvSpPr>
                <a:spLocks/>
              </p:cNvSpPr>
              <p:nvPr/>
            </p:nvSpPr>
            <p:spPr bwMode="auto">
              <a:xfrm>
                <a:off x="3150" y="3349"/>
                <a:ext cx="37" cy="56"/>
              </a:xfrm>
              <a:custGeom>
                <a:avLst/>
                <a:gdLst>
                  <a:gd name="T0" fmla="*/ 34 w 37"/>
                  <a:gd name="T1" fmla="*/ 0 h 56"/>
                  <a:gd name="T2" fmla="*/ 0 w 37"/>
                  <a:gd name="T3" fmla="*/ 7 h 56"/>
                  <a:gd name="T4" fmla="*/ 0 w 37"/>
                  <a:gd name="T5" fmla="*/ 55 h 56"/>
                  <a:gd name="T6" fmla="*/ 36 w 37"/>
                  <a:gd name="T7" fmla="*/ 49 h 56"/>
                  <a:gd name="T8" fmla="*/ 34 w 37"/>
                  <a:gd name="T9" fmla="*/ 0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4" y="0"/>
                    </a:moveTo>
                    <a:lnTo>
                      <a:pt x="0" y="7"/>
                    </a:lnTo>
                    <a:lnTo>
                      <a:pt x="0" y="55"/>
                    </a:lnTo>
                    <a:lnTo>
                      <a:pt x="36" y="49"/>
                    </a:lnTo>
                    <a:lnTo>
                      <a:pt x="3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0" name="Freeform 708">
                <a:extLst>
                  <a:ext uri="{FF2B5EF4-FFF2-40B4-BE49-F238E27FC236}">
                    <a16:creationId xmlns:a16="http://schemas.microsoft.com/office/drawing/2014/main" id="{BDBA554F-626E-2F4D-A9C1-50C5EC588B21}"/>
                  </a:ext>
                </a:extLst>
              </p:cNvPr>
              <p:cNvSpPr>
                <a:spLocks/>
              </p:cNvSpPr>
              <p:nvPr/>
            </p:nvSpPr>
            <p:spPr bwMode="auto">
              <a:xfrm>
                <a:off x="3234" y="3373"/>
                <a:ext cx="18" cy="53"/>
              </a:xfrm>
              <a:custGeom>
                <a:avLst/>
                <a:gdLst>
                  <a:gd name="T0" fmla="*/ 17 w 18"/>
                  <a:gd name="T1" fmla="*/ 0 h 53"/>
                  <a:gd name="T2" fmla="*/ 0 w 18"/>
                  <a:gd name="T3" fmla="*/ 3 h 53"/>
                  <a:gd name="T4" fmla="*/ 0 w 18"/>
                  <a:gd name="T5" fmla="*/ 52 h 53"/>
                  <a:gd name="T6" fmla="*/ 16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3"/>
                    </a:lnTo>
                    <a:lnTo>
                      <a:pt x="0" y="52"/>
                    </a:lnTo>
                    <a:lnTo>
                      <a:pt x="16" y="48"/>
                    </a:lnTo>
                    <a:lnTo>
                      <a:pt x="17" y="0"/>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01" name="Freeform 709">
                <a:extLst>
                  <a:ext uri="{FF2B5EF4-FFF2-40B4-BE49-F238E27FC236}">
                    <a16:creationId xmlns:a16="http://schemas.microsoft.com/office/drawing/2014/main" id="{08613B2B-3190-D940-89E1-FC7334C4FF54}"/>
                  </a:ext>
                </a:extLst>
              </p:cNvPr>
              <p:cNvSpPr>
                <a:spLocks/>
              </p:cNvSpPr>
              <p:nvPr/>
            </p:nvSpPr>
            <p:spPr bwMode="auto">
              <a:xfrm>
                <a:off x="3234" y="3373"/>
                <a:ext cx="18" cy="53"/>
              </a:xfrm>
              <a:custGeom>
                <a:avLst/>
                <a:gdLst>
                  <a:gd name="T0" fmla="*/ 17 w 18"/>
                  <a:gd name="T1" fmla="*/ 0 h 53"/>
                  <a:gd name="T2" fmla="*/ 0 w 18"/>
                  <a:gd name="T3" fmla="*/ 3 h 53"/>
                  <a:gd name="T4" fmla="*/ 0 w 18"/>
                  <a:gd name="T5" fmla="*/ 52 h 53"/>
                  <a:gd name="T6" fmla="*/ 16 w 18"/>
                  <a:gd name="T7" fmla="*/ 48 h 53"/>
                  <a:gd name="T8" fmla="*/ 17 w 18"/>
                  <a:gd name="T9" fmla="*/ 0 h 53"/>
                  <a:gd name="T10" fmla="*/ 0 60000 65536"/>
                  <a:gd name="T11" fmla="*/ 0 60000 65536"/>
                  <a:gd name="T12" fmla="*/ 0 60000 65536"/>
                  <a:gd name="T13" fmla="*/ 0 60000 65536"/>
                  <a:gd name="T14" fmla="*/ 0 60000 65536"/>
                  <a:gd name="T15" fmla="*/ 0 w 18"/>
                  <a:gd name="T16" fmla="*/ 0 h 53"/>
                  <a:gd name="T17" fmla="*/ 18 w 18"/>
                  <a:gd name="T18" fmla="*/ 53 h 53"/>
                </a:gdLst>
                <a:ahLst/>
                <a:cxnLst>
                  <a:cxn ang="T10">
                    <a:pos x="T0" y="T1"/>
                  </a:cxn>
                  <a:cxn ang="T11">
                    <a:pos x="T2" y="T3"/>
                  </a:cxn>
                  <a:cxn ang="T12">
                    <a:pos x="T4" y="T5"/>
                  </a:cxn>
                  <a:cxn ang="T13">
                    <a:pos x="T6" y="T7"/>
                  </a:cxn>
                  <a:cxn ang="T14">
                    <a:pos x="T8" y="T9"/>
                  </a:cxn>
                </a:cxnLst>
                <a:rect l="T15" t="T16" r="T17" b="T18"/>
                <a:pathLst>
                  <a:path w="18" h="53">
                    <a:moveTo>
                      <a:pt x="17" y="0"/>
                    </a:moveTo>
                    <a:lnTo>
                      <a:pt x="0" y="3"/>
                    </a:lnTo>
                    <a:lnTo>
                      <a:pt x="0" y="52"/>
                    </a:lnTo>
                    <a:lnTo>
                      <a:pt x="16" y="48"/>
                    </a:lnTo>
                    <a:lnTo>
                      <a:pt x="1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2" name="Freeform 710">
                <a:extLst>
                  <a:ext uri="{FF2B5EF4-FFF2-40B4-BE49-F238E27FC236}">
                    <a16:creationId xmlns:a16="http://schemas.microsoft.com/office/drawing/2014/main" id="{B31FE928-5A80-D94E-9171-4B9E0BB0D5F6}"/>
                  </a:ext>
                </a:extLst>
              </p:cNvPr>
              <p:cNvSpPr>
                <a:spLocks/>
              </p:cNvSpPr>
              <p:nvPr/>
            </p:nvSpPr>
            <p:spPr bwMode="auto">
              <a:xfrm>
                <a:off x="3276" y="3395"/>
                <a:ext cx="44" cy="59"/>
              </a:xfrm>
              <a:custGeom>
                <a:avLst/>
                <a:gdLst>
                  <a:gd name="T0" fmla="*/ 43 w 44"/>
                  <a:gd name="T1" fmla="*/ 0 h 59"/>
                  <a:gd name="T2" fmla="*/ 0 w 44"/>
                  <a:gd name="T3" fmla="*/ 9 h 59"/>
                  <a:gd name="T4" fmla="*/ 1 w 44"/>
                  <a:gd name="T5" fmla="*/ 58 h 59"/>
                  <a:gd name="T6" fmla="*/ 42 w 44"/>
                  <a:gd name="T7" fmla="*/ 48 h 59"/>
                  <a:gd name="T8" fmla="*/ 43 w 44"/>
                  <a:gd name="T9" fmla="*/ 0 h 59"/>
                  <a:gd name="T10" fmla="*/ 0 60000 65536"/>
                  <a:gd name="T11" fmla="*/ 0 60000 65536"/>
                  <a:gd name="T12" fmla="*/ 0 60000 65536"/>
                  <a:gd name="T13" fmla="*/ 0 60000 65536"/>
                  <a:gd name="T14" fmla="*/ 0 60000 65536"/>
                  <a:gd name="T15" fmla="*/ 0 w 44"/>
                  <a:gd name="T16" fmla="*/ 0 h 59"/>
                  <a:gd name="T17" fmla="*/ 44 w 44"/>
                  <a:gd name="T18" fmla="*/ 59 h 59"/>
                </a:gdLst>
                <a:ahLst/>
                <a:cxnLst>
                  <a:cxn ang="T10">
                    <a:pos x="T0" y="T1"/>
                  </a:cxn>
                  <a:cxn ang="T11">
                    <a:pos x="T2" y="T3"/>
                  </a:cxn>
                  <a:cxn ang="T12">
                    <a:pos x="T4" y="T5"/>
                  </a:cxn>
                  <a:cxn ang="T13">
                    <a:pos x="T6" y="T7"/>
                  </a:cxn>
                  <a:cxn ang="T14">
                    <a:pos x="T8" y="T9"/>
                  </a:cxn>
                </a:cxnLst>
                <a:rect l="T15" t="T16" r="T17" b="T18"/>
                <a:pathLst>
                  <a:path w="44" h="59">
                    <a:moveTo>
                      <a:pt x="43" y="0"/>
                    </a:moveTo>
                    <a:lnTo>
                      <a:pt x="0" y="9"/>
                    </a:lnTo>
                    <a:lnTo>
                      <a:pt x="1" y="58"/>
                    </a:lnTo>
                    <a:lnTo>
                      <a:pt x="42" y="48"/>
                    </a:lnTo>
                    <a:lnTo>
                      <a:pt x="43" y="0"/>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03" name="Freeform 711">
                <a:extLst>
                  <a:ext uri="{FF2B5EF4-FFF2-40B4-BE49-F238E27FC236}">
                    <a16:creationId xmlns:a16="http://schemas.microsoft.com/office/drawing/2014/main" id="{334FE0B5-1D8D-9F48-8EE4-403FFF75A51C}"/>
                  </a:ext>
                </a:extLst>
              </p:cNvPr>
              <p:cNvSpPr>
                <a:spLocks/>
              </p:cNvSpPr>
              <p:nvPr/>
            </p:nvSpPr>
            <p:spPr bwMode="auto">
              <a:xfrm>
                <a:off x="3276" y="3395"/>
                <a:ext cx="44" cy="59"/>
              </a:xfrm>
              <a:custGeom>
                <a:avLst/>
                <a:gdLst>
                  <a:gd name="T0" fmla="*/ 43 w 44"/>
                  <a:gd name="T1" fmla="*/ 0 h 59"/>
                  <a:gd name="T2" fmla="*/ 0 w 44"/>
                  <a:gd name="T3" fmla="*/ 9 h 59"/>
                  <a:gd name="T4" fmla="*/ 1 w 44"/>
                  <a:gd name="T5" fmla="*/ 58 h 59"/>
                  <a:gd name="T6" fmla="*/ 42 w 44"/>
                  <a:gd name="T7" fmla="*/ 48 h 59"/>
                  <a:gd name="T8" fmla="*/ 43 w 44"/>
                  <a:gd name="T9" fmla="*/ 0 h 59"/>
                  <a:gd name="T10" fmla="*/ 0 60000 65536"/>
                  <a:gd name="T11" fmla="*/ 0 60000 65536"/>
                  <a:gd name="T12" fmla="*/ 0 60000 65536"/>
                  <a:gd name="T13" fmla="*/ 0 60000 65536"/>
                  <a:gd name="T14" fmla="*/ 0 60000 65536"/>
                  <a:gd name="T15" fmla="*/ 0 w 44"/>
                  <a:gd name="T16" fmla="*/ 0 h 59"/>
                  <a:gd name="T17" fmla="*/ 44 w 44"/>
                  <a:gd name="T18" fmla="*/ 59 h 59"/>
                </a:gdLst>
                <a:ahLst/>
                <a:cxnLst>
                  <a:cxn ang="T10">
                    <a:pos x="T0" y="T1"/>
                  </a:cxn>
                  <a:cxn ang="T11">
                    <a:pos x="T2" y="T3"/>
                  </a:cxn>
                  <a:cxn ang="T12">
                    <a:pos x="T4" y="T5"/>
                  </a:cxn>
                  <a:cxn ang="T13">
                    <a:pos x="T6" y="T7"/>
                  </a:cxn>
                  <a:cxn ang="T14">
                    <a:pos x="T8" y="T9"/>
                  </a:cxn>
                </a:cxnLst>
                <a:rect l="T15" t="T16" r="T17" b="T18"/>
                <a:pathLst>
                  <a:path w="44" h="59">
                    <a:moveTo>
                      <a:pt x="43" y="0"/>
                    </a:moveTo>
                    <a:lnTo>
                      <a:pt x="0" y="9"/>
                    </a:lnTo>
                    <a:lnTo>
                      <a:pt x="1" y="58"/>
                    </a:lnTo>
                    <a:lnTo>
                      <a:pt x="42" y="48"/>
                    </a:lnTo>
                    <a:lnTo>
                      <a:pt x="4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4" name="Freeform 712">
                <a:extLst>
                  <a:ext uri="{FF2B5EF4-FFF2-40B4-BE49-F238E27FC236}">
                    <a16:creationId xmlns:a16="http://schemas.microsoft.com/office/drawing/2014/main" id="{AC3BA3EB-25EB-5542-A074-6D8323353DB9}"/>
                  </a:ext>
                </a:extLst>
              </p:cNvPr>
              <p:cNvSpPr>
                <a:spLocks/>
              </p:cNvSpPr>
              <p:nvPr/>
            </p:nvSpPr>
            <p:spPr bwMode="auto">
              <a:xfrm>
                <a:off x="3356" y="3420"/>
                <a:ext cx="34" cy="57"/>
              </a:xfrm>
              <a:custGeom>
                <a:avLst/>
                <a:gdLst>
                  <a:gd name="T0" fmla="*/ 32 w 34"/>
                  <a:gd name="T1" fmla="*/ 0 h 57"/>
                  <a:gd name="T2" fmla="*/ 0 w 34"/>
                  <a:gd name="T3" fmla="*/ 7 h 57"/>
                  <a:gd name="T4" fmla="*/ 0 w 34"/>
                  <a:gd name="T5" fmla="*/ 56 h 57"/>
                  <a:gd name="T6" fmla="*/ 33 w 34"/>
                  <a:gd name="T7" fmla="*/ 48 h 57"/>
                  <a:gd name="T8" fmla="*/ 32 w 34"/>
                  <a:gd name="T9" fmla="*/ 0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32" y="0"/>
                    </a:moveTo>
                    <a:lnTo>
                      <a:pt x="0" y="7"/>
                    </a:lnTo>
                    <a:lnTo>
                      <a:pt x="0" y="56"/>
                    </a:lnTo>
                    <a:lnTo>
                      <a:pt x="33" y="48"/>
                    </a:lnTo>
                    <a:lnTo>
                      <a:pt x="32" y="0"/>
                    </a:lnTo>
                  </a:path>
                </a:pathLst>
              </a:custGeom>
              <a:solidFill>
                <a:srgbClr val="66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05" name="Freeform 713">
                <a:extLst>
                  <a:ext uri="{FF2B5EF4-FFF2-40B4-BE49-F238E27FC236}">
                    <a16:creationId xmlns:a16="http://schemas.microsoft.com/office/drawing/2014/main" id="{0C47DD4E-1160-7448-B9C6-C36B519E895D}"/>
                  </a:ext>
                </a:extLst>
              </p:cNvPr>
              <p:cNvSpPr>
                <a:spLocks/>
              </p:cNvSpPr>
              <p:nvPr/>
            </p:nvSpPr>
            <p:spPr bwMode="auto">
              <a:xfrm>
                <a:off x="3356" y="3420"/>
                <a:ext cx="34" cy="57"/>
              </a:xfrm>
              <a:custGeom>
                <a:avLst/>
                <a:gdLst>
                  <a:gd name="T0" fmla="*/ 32 w 34"/>
                  <a:gd name="T1" fmla="*/ 0 h 57"/>
                  <a:gd name="T2" fmla="*/ 0 w 34"/>
                  <a:gd name="T3" fmla="*/ 7 h 57"/>
                  <a:gd name="T4" fmla="*/ 0 w 34"/>
                  <a:gd name="T5" fmla="*/ 56 h 57"/>
                  <a:gd name="T6" fmla="*/ 33 w 34"/>
                  <a:gd name="T7" fmla="*/ 48 h 57"/>
                  <a:gd name="T8" fmla="*/ 32 w 34"/>
                  <a:gd name="T9" fmla="*/ 0 h 57"/>
                  <a:gd name="T10" fmla="*/ 0 60000 65536"/>
                  <a:gd name="T11" fmla="*/ 0 60000 65536"/>
                  <a:gd name="T12" fmla="*/ 0 60000 65536"/>
                  <a:gd name="T13" fmla="*/ 0 60000 65536"/>
                  <a:gd name="T14" fmla="*/ 0 60000 65536"/>
                  <a:gd name="T15" fmla="*/ 0 w 34"/>
                  <a:gd name="T16" fmla="*/ 0 h 57"/>
                  <a:gd name="T17" fmla="*/ 34 w 34"/>
                  <a:gd name="T18" fmla="*/ 57 h 57"/>
                </a:gdLst>
                <a:ahLst/>
                <a:cxnLst>
                  <a:cxn ang="T10">
                    <a:pos x="T0" y="T1"/>
                  </a:cxn>
                  <a:cxn ang="T11">
                    <a:pos x="T2" y="T3"/>
                  </a:cxn>
                  <a:cxn ang="T12">
                    <a:pos x="T4" y="T5"/>
                  </a:cxn>
                  <a:cxn ang="T13">
                    <a:pos x="T6" y="T7"/>
                  </a:cxn>
                  <a:cxn ang="T14">
                    <a:pos x="T8" y="T9"/>
                  </a:cxn>
                </a:cxnLst>
                <a:rect l="T15" t="T16" r="T17" b="T18"/>
                <a:pathLst>
                  <a:path w="34" h="57">
                    <a:moveTo>
                      <a:pt x="32" y="0"/>
                    </a:moveTo>
                    <a:lnTo>
                      <a:pt x="0" y="7"/>
                    </a:lnTo>
                    <a:lnTo>
                      <a:pt x="0" y="56"/>
                    </a:lnTo>
                    <a:lnTo>
                      <a:pt x="33" y="48"/>
                    </a:lnTo>
                    <a:lnTo>
                      <a:pt x="3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6" name="Freeform 714">
                <a:extLst>
                  <a:ext uri="{FF2B5EF4-FFF2-40B4-BE49-F238E27FC236}">
                    <a16:creationId xmlns:a16="http://schemas.microsoft.com/office/drawing/2014/main" id="{1D311D3B-C2F4-D446-B334-B528F511156B}"/>
                  </a:ext>
                </a:extLst>
              </p:cNvPr>
              <p:cNvSpPr>
                <a:spLocks/>
              </p:cNvSpPr>
              <p:nvPr/>
            </p:nvSpPr>
            <p:spPr bwMode="auto">
              <a:xfrm>
                <a:off x="3045" y="3317"/>
                <a:ext cx="75" cy="19"/>
              </a:xfrm>
              <a:custGeom>
                <a:avLst/>
                <a:gdLst>
                  <a:gd name="T0" fmla="*/ 41 w 75"/>
                  <a:gd name="T1" fmla="*/ 0 h 19"/>
                  <a:gd name="T2" fmla="*/ 0 w 75"/>
                  <a:gd name="T3" fmla="*/ 8 h 19"/>
                  <a:gd name="T4" fmla="*/ 32 w 75"/>
                  <a:gd name="T5" fmla="*/ 18 h 19"/>
                  <a:gd name="T6" fmla="*/ 74 w 75"/>
                  <a:gd name="T7" fmla="*/ 10 h 19"/>
                  <a:gd name="T8" fmla="*/ 41 w 75"/>
                  <a:gd name="T9" fmla="*/ 0 h 19"/>
                  <a:gd name="T10" fmla="*/ 0 60000 65536"/>
                  <a:gd name="T11" fmla="*/ 0 60000 65536"/>
                  <a:gd name="T12" fmla="*/ 0 60000 65536"/>
                  <a:gd name="T13" fmla="*/ 0 60000 65536"/>
                  <a:gd name="T14" fmla="*/ 0 60000 65536"/>
                  <a:gd name="T15" fmla="*/ 0 w 75"/>
                  <a:gd name="T16" fmla="*/ 0 h 19"/>
                  <a:gd name="T17" fmla="*/ 75 w 75"/>
                  <a:gd name="T18" fmla="*/ 19 h 19"/>
                </a:gdLst>
                <a:ahLst/>
                <a:cxnLst>
                  <a:cxn ang="T10">
                    <a:pos x="T0" y="T1"/>
                  </a:cxn>
                  <a:cxn ang="T11">
                    <a:pos x="T2" y="T3"/>
                  </a:cxn>
                  <a:cxn ang="T12">
                    <a:pos x="T4" y="T5"/>
                  </a:cxn>
                  <a:cxn ang="T13">
                    <a:pos x="T6" y="T7"/>
                  </a:cxn>
                  <a:cxn ang="T14">
                    <a:pos x="T8" y="T9"/>
                  </a:cxn>
                </a:cxnLst>
                <a:rect l="T15" t="T16" r="T17" b="T18"/>
                <a:pathLst>
                  <a:path w="75" h="19">
                    <a:moveTo>
                      <a:pt x="41" y="0"/>
                    </a:moveTo>
                    <a:lnTo>
                      <a:pt x="0" y="8"/>
                    </a:lnTo>
                    <a:lnTo>
                      <a:pt x="32" y="18"/>
                    </a:lnTo>
                    <a:lnTo>
                      <a:pt x="74" y="10"/>
                    </a:lnTo>
                    <a:lnTo>
                      <a:pt x="41" y="0"/>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07" name="Freeform 715">
                <a:extLst>
                  <a:ext uri="{FF2B5EF4-FFF2-40B4-BE49-F238E27FC236}">
                    <a16:creationId xmlns:a16="http://schemas.microsoft.com/office/drawing/2014/main" id="{54BFCC34-B5B1-A346-A3BD-E5AF4B085232}"/>
                  </a:ext>
                </a:extLst>
              </p:cNvPr>
              <p:cNvSpPr>
                <a:spLocks/>
              </p:cNvSpPr>
              <p:nvPr/>
            </p:nvSpPr>
            <p:spPr bwMode="auto">
              <a:xfrm>
                <a:off x="3045" y="3317"/>
                <a:ext cx="75" cy="19"/>
              </a:xfrm>
              <a:custGeom>
                <a:avLst/>
                <a:gdLst>
                  <a:gd name="T0" fmla="*/ 41 w 75"/>
                  <a:gd name="T1" fmla="*/ 0 h 19"/>
                  <a:gd name="T2" fmla="*/ 0 w 75"/>
                  <a:gd name="T3" fmla="*/ 8 h 19"/>
                  <a:gd name="T4" fmla="*/ 32 w 75"/>
                  <a:gd name="T5" fmla="*/ 18 h 19"/>
                  <a:gd name="T6" fmla="*/ 74 w 75"/>
                  <a:gd name="T7" fmla="*/ 10 h 19"/>
                  <a:gd name="T8" fmla="*/ 41 w 75"/>
                  <a:gd name="T9" fmla="*/ 0 h 19"/>
                  <a:gd name="T10" fmla="*/ 0 60000 65536"/>
                  <a:gd name="T11" fmla="*/ 0 60000 65536"/>
                  <a:gd name="T12" fmla="*/ 0 60000 65536"/>
                  <a:gd name="T13" fmla="*/ 0 60000 65536"/>
                  <a:gd name="T14" fmla="*/ 0 60000 65536"/>
                  <a:gd name="T15" fmla="*/ 0 w 75"/>
                  <a:gd name="T16" fmla="*/ 0 h 19"/>
                  <a:gd name="T17" fmla="*/ 75 w 75"/>
                  <a:gd name="T18" fmla="*/ 19 h 19"/>
                </a:gdLst>
                <a:ahLst/>
                <a:cxnLst>
                  <a:cxn ang="T10">
                    <a:pos x="T0" y="T1"/>
                  </a:cxn>
                  <a:cxn ang="T11">
                    <a:pos x="T2" y="T3"/>
                  </a:cxn>
                  <a:cxn ang="T12">
                    <a:pos x="T4" y="T5"/>
                  </a:cxn>
                  <a:cxn ang="T13">
                    <a:pos x="T6" y="T7"/>
                  </a:cxn>
                  <a:cxn ang="T14">
                    <a:pos x="T8" y="T9"/>
                  </a:cxn>
                </a:cxnLst>
                <a:rect l="T15" t="T16" r="T17" b="T18"/>
                <a:pathLst>
                  <a:path w="75" h="19">
                    <a:moveTo>
                      <a:pt x="41" y="0"/>
                    </a:moveTo>
                    <a:lnTo>
                      <a:pt x="0" y="8"/>
                    </a:lnTo>
                    <a:lnTo>
                      <a:pt x="32" y="18"/>
                    </a:lnTo>
                    <a:lnTo>
                      <a:pt x="74" y="10"/>
                    </a:lnTo>
                    <a:lnTo>
                      <a:pt x="4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 name="Freeform 716">
                <a:extLst>
                  <a:ext uri="{FF2B5EF4-FFF2-40B4-BE49-F238E27FC236}">
                    <a16:creationId xmlns:a16="http://schemas.microsoft.com/office/drawing/2014/main" id="{6DDB9BDC-747D-BE44-A8BF-A028E16C059D}"/>
                  </a:ext>
                </a:extLst>
              </p:cNvPr>
              <p:cNvSpPr>
                <a:spLocks/>
              </p:cNvSpPr>
              <p:nvPr/>
            </p:nvSpPr>
            <p:spPr bwMode="auto">
              <a:xfrm>
                <a:off x="3118" y="3338"/>
                <a:ext cx="67" cy="20"/>
              </a:xfrm>
              <a:custGeom>
                <a:avLst/>
                <a:gdLst>
                  <a:gd name="T0" fmla="*/ 34 w 67"/>
                  <a:gd name="T1" fmla="*/ 0 h 20"/>
                  <a:gd name="T2" fmla="*/ 0 w 67"/>
                  <a:gd name="T3" fmla="*/ 6 h 20"/>
                  <a:gd name="T4" fmla="*/ 31 w 67"/>
                  <a:gd name="T5" fmla="*/ 19 h 20"/>
                  <a:gd name="T6" fmla="*/ 66 w 67"/>
                  <a:gd name="T7" fmla="*/ 11 h 20"/>
                  <a:gd name="T8" fmla="*/ 34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4" y="0"/>
                    </a:moveTo>
                    <a:lnTo>
                      <a:pt x="0" y="6"/>
                    </a:lnTo>
                    <a:lnTo>
                      <a:pt x="31" y="19"/>
                    </a:lnTo>
                    <a:lnTo>
                      <a:pt x="66" y="11"/>
                    </a:lnTo>
                    <a:lnTo>
                      <a:pt x="34" y="0"/>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09" name="Freeform 717">
                <a:extLst>
                  <a:ext uri="{FF2B5EF4-FFF2-40B4-BE49-F238E27FC236}">
                    <a16:creationId xmlns:a16="http://schemas.microsoft.com/office/drawing/2014/main" id="{871B841B-D7B6-9245-850B-FBD7C18F5197}"/>
                  </a:ext>
                </a:extLst>
              </p:cNvPr>
              <p:cNvSpPr>
                <a:spLocks/>
              </p:cNvSpPr>
              <p:nvPr/>
            </p:nvSpPr>
            <p:spPr bwMode="auto">
              <a:xfrm>
                <a:off x="3118" y="3338"/>
                <a:ext cx="67" cy="20"/>
              </a:xfrm>
              <a:custGeom>
                <a:avLst/>
                <a:gdLst>
                  <a:gd name="T0" fmla="*/ 34 w 67"/>
                  <a:gd name="T1" fmla="*/ 0 h 20"/>
                  <a:gd name="T2" fmla="*/ 0 w 67"/>
                  <a:gd name="T3" fmla="*/ 6 h 20"/>
                  <a:gd name="T4" fmla="*/ 31 w 67"/>
                  <a:gd name="T5" fmla="*/ 19 h 20"/>
                  <a:gd name="T6" fmla="*/ 66 w 67"/>
                  <a:gd name="T7" fmla="*/ 11 h 20"/>
                  <a:gd name="T8" fmla="*/ 34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4" y="0"/>
                    </a:moveTo>
                    <a:lnTo>
                      <a:pt x="0" y="6"/>
                    </a:lnTo>
                    <a:lnTo>
                      <a:pt x="31" y="19"/>
                    </a:lnTo>
                    <a:lnTo>
                      <a:pt x="66" y="11"/>
                    </a:lnTo>
                    <a:lnTo>
                      <a:pt x="3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10" name="Freeform 718">
                <a:extLst>
                  <a:ext uri="{FF2B5EF4-FFF2-40B4-BE49-F238E27FC236}">
                    <a16:creationId xmlns:a16="http://schemas.microsoft.com/office/drawing/2014/main" id="{7354068B-4E40-B44A-8C2E-AD98B486BAE3}"/>
                  </a:ext>
                </a:extLst>
              </p:cNvPr>
              <p:cNvSpPr>
                <a:spLocks/>
              </p:cNvSpPr>
              <p:nvPr/>
            </p:nvSpPr>
            <p:spPr bwMode="auto">
              <a:xfrm>
                <a:off x="3201" y="3361"/>
                <a:ext cx="51" cy="17"/>
              </a:xfrm>
              <a:custGeom>
                <a:avLst/>
                <a:gdLst>
                  <a:gd name="T0" fmla="*/ 15 w 51"/>
                  <a:gd name="T1" fmla="*/ 0 h 17"/>
                  <a:gd name="T2" fmla="*/ 0 w 51"/>
                  <a:gd name="T3" fmla="*/ 3 h 17"/>
                  <a:gd name="T4" fmla="*/ 34 w 51"/>
                  <a:gd name="T5" fmla="*/ 16 h 17"/>
                  <a:gd name="T6" fmla="*/ 50 w 51"/>
                  <a:gd name="T7" fmla="*/ 12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3"/>
                    </a:lnTo>
                    <a:lnTo>
                      <a:pt x="34" y="16"/>
                    </a:lnTo>
                    <a:lnTo>
                      <a:pt x="50" y="12"/>
                    </a:lnTo>
                    <a:lnTo>
                      <a:pt x="15" y="0"/>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11" name="Freeform 719">
                <a:extLst>
                  <a:ext uri="{FF2B5EF4-FFF2-40B4-BE49-F238E27FC236}">
                    <a16:creationId xmlns:a16="http://schemas.microsoft.com/office/drawing/2014/main" id="{A942E52F-BB69-3F41-989A-16F6054B5D6E}"/>
                  </a:ext>
                </a:extLst>
              </p:cNvPr>
              <p:cNvSpPr>
                <a:spLocks/>
              </p:cNvSpPr>
              <p:nvPr/>
            </p:nvSpPr>
            <p:spPr bwMode="auto">
              <a:xfrm>
                <a:off x="3201" y="3361"/>
                <a:ext cx="51" cy="17"/>
              </a:xfrm>
              <a:custGeom>
                <a:avLst/>
                <a:gdLst>
                  <a:gd name="T0" fmla="*/ 15 w 51"/>
                  <a:gd name="T1" fmla="*/ 0 h 17"/>
                  <a:gd name="T2" fmla="*/ 0 w 51"/>
                  <a:gd name="T3" fmla="*/ 3 h 17"/>
                  <a:gd name="T4" fmla="*/ 34 w 51"/>
                  <a:gd name="T5" fmla="*/ 16 h 17"/>
                  <a:gd name="T6" fmla="*/ 50 w 51"/>
                  <a:gd name="T7" fmla="*/ 12 h 17"/>
                  <a:gd name="T8" fmla="*/ 15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5" y="0"/>
                    </a:moveTo>
                    <a:lnTo>
                      <a:pt x="0" y="3"/>
                    </a:lnTo>
                    <a:lnTo>
                      <a:pt x="34" y="16"/>
                    </a:lnTo>
                    <a:lnTo>
                      <a:pt x="50" y="12"/>
                    </a:lnTo>
                    <a:lnTo>
                      <a:pt x="1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12" name="Freeform 720">
                <a:extLst>
                  <a:ext uri="{FF2B5EF4-FFF2-40B4-BE49-F238E27FC236}">
                    <a16:creationId xmlns:a16="http://schemas.microsoft.com/office/drawing/2014/main" id="{D8CE3063-944C-0D40-8FE5-E27C7D1A74E8}"/>
                  </a:ext>
                </a:extLst>
              </p:cNvPr>
              <p:cNvSpPr>
                <a:spLocks/>
              </p:cNvSpPr>
              <p:nvPr/>
            </p:nvSpPr>
            <p:spPr bwMode="auto">
              <a:xfrm>
                <a:off x="3242" y="3384"/>
                <a:ext cx="79" cy="22"/>
              </a:xfrm>
              <a:custGeom>
                <a:avLst/>
                <a:gdLst>
                  <a:gd name="T0" fmla="*/ 43 w 79"/>
                  <a:gd name="T1" fmla="*/ 0 h 22"/>
                  <a:gd name="T2" fmla="*/ 0 w 79"/>
                  <a:gd name="T3" fmla="*/ 8 h 22"/>
                  <a:gd name="T4" fmla="*/ 34 w 79"/>
                  <a:gd name="T5" fmla="*/ 21 h 22"/>
                  <a:gd name="T6" fmla="*/ 78 w 79"/>
                  <a:gd name="T7" fmla="*/ 11 h 22"/>
                  <a:gd name="T8" fmla="*/ 43 w 79"/>
                  <a:gd name="T9" fmla="*/ 0 h 22"/>
                  <a:gd name="T10" fmla="*/ 0 60000 65536"/>
                  <a:gd name="T11" fmla="*/ 0 60000 65536"/>
                  <a:gd name="T12" fmla="*/ 0 60000 65536"/>
                  <a:gd name="T13" fmla="*/ 0 60000 65536"/>
                  <a:gd name="T14" fmla="*/ 0 60000 65536"/>
                  <a:gd name="T15" fmla="*/ 0 w 79"/>
                  <a:gd name="T16" fmla="*/ 0 h 22"/>
                  <a:gd name="T17" fmla="*/ 79 w 79"/>
                  <a:gd name="T18" fmla="*/ 22 h 22"/>
                </a:gdLst>
                <a:ahLst/>
                <a:cxnLst>
                  <a:cxn ang="T10">
                    <a:pos x="T0" y="T1"/>
                  </a:cxn>
                  <a:cxn ang="T11">
                    <a:pos x="T2" y="T3"/>
                  </a:cxn>
                  <a:cxn ang="T12">
                    <a:pos x="T4" y="T5"/>
                  </a:cxn>
                  <a:cxn ang="T13">
                    <a:pos x="T6" y="T7"/>
                  </a:cxn>
                  <a:cxn ang="T14">
                    <a:pos x="T8" y="T9"/>
                  </a:cxn>
                </a:cxnLst>
                <a:rect l="T15" t="T16" r="T17" b="T18"/>
                <a:pathLst>
                  <a:path w="79" h="22">
                    <a:moveTo>
                      <a:pt x="43" y="0"/>
                    </a:moveTo>
                    <a:lnTo>
                      <a:pt x="0" y="8"/>
                    </a:lnTo>
                    <a:lnTo>
                      <a:pt x="34" y="21"/>
                    </a:lnTo>
                    <a:lnTo>
                      <a:pt x="78" y="11"/>
                    </a:lnTo>
                    <a:lnTo>
                      <a:pt x="43" y="0"/>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13" name="Freeform 721">
                <a:extLst>
                  <a:ext uri="{FF2B5EF4-FFF2-40B4-BE49-F238E27FC236}">
                    <a16:creationId xmlns:a16="http://schemas.microsoft.com/office/drawing/2014/main" id="{ED7B7B76-C609-3F4B-8646-87B7EC5CE6AB}"/>
                  </a:ext>
                </a:extLst>
              </p:cNvPr>
              <p:cNvSpPr>
                <a:spLocks/>
              </p:cNvSpPr>
              <p:nvPr/>
            </p:nvSpPr>
            <p:spPr bwMode="auto">
              <a:xfrm>
                <a:off x="3242" y="3384"/>
                <a:ext cx="79" cy="22"/>
              </a:xfrm>
              <a:custGeom>
                <a:avLst/>
                <a:gdLst>
                  <a:gd name="T0" fmla="*/ 43 w 79"/>
                  <a:gd name="T1" fmla="*/ 0 h 22"/>
                  <a:gd name="T2" fmla="*/ 0 w 79"/>
                  <a:gd name="T3" fmla="*/ 8 h 22"/>
                  <a:gd name="T4" fmla="*/ 34 w 79"/>
                  <a:gd name="T5" fmla="*/ 21 h 22"/>
                  <a:gd name="T6" fmla="*/ 78 w 79"/>
                  <a:gd name="T7" fmla="*/ 11 h 22"/>
                  <a:gd name="T8" fmla="*/ 43 w 79"/>
                  <a:gd name="T9" fmla="*/ 0 h 22"/>
                  <a:gd name="T10" fmla="*/ 0 60000 65536"/>
                  <a:gd name="T11" fmla="*/ 0 60000 65536"/>
                  <a:gd name="T12" fmla="*/ 0 60000 65536"/>
                  <a:gd name="T13" fmla="*/ 0 60000 65536"/>
                  <a:gd name="T14" fmla="*/ 0 60000 65536"/>
                  <a:gd name="T15" fmla="*/ 0 w 79"/>
                  <a:gd name="T16" fmla="*/ 0 h 22"/>
                  <a:gd name="T17" fmla="*/ 79 w 79"/>
                  <a:gd name="T18" fmla="*/ 22 h 22"/>
                </a:gdLst>
                <a:ahLst/>
                <a:cxnLst>
                  <a:cxn ang="T10">
                    <a:pos x="T0" y="T1"/>
                  </a:cxn>
                  <a:cxn ang="T11">
                    <a:pos x="T2" y="T3"/>
                  </a:cxn>
                  <a:cxn ang="T12">
                    <a:pos x="T4" y="T5"/>
                  </a:cxn>
                  <a:cxn ang="T13">
                    <a:pos x="T6" y="T7"/>
                  </a:cxn>
                  <a:cxn ang="T14">
                    <a:pos x="T8" y="T9"/>
                  </a:cxn>
                </a:cxnLst>
                <a:rect l="T15" t="T16" r="T17" b="T18"/>
                <a:pathLst>
                  <a:path w="79" h="22">
                    <a:moveTo>
                      <a:pt x="43" y="0"/>
                    </a:moveTo>
                    <a:lnTo>
                      <a:pt x="0" y="8"/>
                    </a:lnTo>
                    <a:lnTo>
                      <a:pt x="34" y="21"/>
                    </a:lnTo>
                    <a:lnTo>
                      <a:pt x="78" y="11"/>
                    </a:lnTo>
                    <a:lnTo>
                      <a:pt x="4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14" name="Freeform 722">
                <a:extLst>
                  <a:ext uri="{FF2B5EF4-FFF2-40B4-BE49-F238E27FC236}">
                    <a16:creationId xmlns:a16="http://schemas.microsoft.com/office/drawing/2014/main" id="{85C9B828-5EAD-1348-B221-E02E5170CEA7}"/>
                  </a:ext>
                </a:extLst>
              </p:cNvPr>
              <p:cNvSpPr>
                <a:spLocks/>
              </p:cNvSpPr>
              <p:nvPr/>
            </p:nvSpPr>
            <p:spPr bwMode="auto">
              <a:xfrm>
                <a:off x="3320" y="3408"/>
                <a:ext cx="70" cy="20"/>
              </a:xfrm>
              <a:custGeom>
                <a:avLst/>
                <a:gdLst>
                  <a:gd name="T0" fmla="*/ 34 w 70"/>
                  <a:gd name="T1" fmla="*/ 0 h 20"/>
                  <a:gd name="T2" fmla="*/ 0 w 70"/>
                  <a:gd name="T3" fmla="*/ 7 h 20"/>
                  <a:gd name="T4" fmla="*/ 36 w 70"/>
                  <a:gd name="T5" fmla="*/ 19 h 20"/>
                  <a:gd name="T6" fmla="*/ 69 w 70"/>
                  <a:gd name="T7" fmla="*/ 11 h 20"/>
                  <a:gd name="T8" fmla="*/ 34 w 70"/>
                  <a:gd name="T9" fmla="*/ 0 h 20"/>
                  <a:gd name="T10" fmla="*/ 0 60000 65536"/>
                  <a:gd name="T11" fmla="*/ 0 60000 65536"/>
                  <a:gd name="T12" fmla="*/ 0 60000 65536"/>
                  <a:gd name="T13" fmla="*/ 0 60000 65536"/>
                  <a:gd name="T14" fmla="*/ 0 60000 65536"/>
                  <a:gd name="T15" fmla="*/ 0 w 70"/>
                  <a:gd name="T16" fmla="*/ 0 h 20"/>
                  <a:gd name="T17" fmla="*/ 70 w 70"/>
                  <a:gd name="T18" fmla="*/ 20 h 20"/>
                </a:gdLst>
                <a:ahLst/>
                <a:cxnLst>
                  <a:cxn ang="T10">
                    <a:pos x="T0" y="T1"/>
                  </a:cxn>
                  <a:cxn ang="T11">
                    <a:pos x="T2" y="T3"/>
                  </a:cxn>
                  <a:cxn ang="T12">
                    <a:pos x="T4" y="T5"/>
                  </a:cxn>
                  <a:cxn ang="T13">
                    <a:pos x="T6" y="T7"/>
                  </a:cxn>
                  <a:cxn ang="T14">
                    <a:pos x="T8" y="T9"/>
                  </a:cxn>
                </a:cxnLst>
                <a:rect l="T15" t="T16" r="T17" b="T18"/>
                <a:pathLst>
                  <a:path w="70" h="20">
                    <a:moveTo>
                      <a:pt x="34" y="0"/>
                    </a:moveTo>
                    <a:lnTo>
                      <a:pt x="0" y="7"/>
                    </a:lnTo>
                    <a:lnTo>
                      <a:pt x="36" y="19"/>
                    </a:lnTo>
                    <a:lnTo>
                      <a:pt x="69" y="11"/>
                    </a:lnTo>
                    <a:lnTo>
                      <a:pt x="34" y="0"/>
                    </a:lnTo>
                  </a:path>
                </a:pathLst>
              </a:custGeom>
              <a:solidFill>
                <a:srgbClr val="50707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15" name="Freeform 723">
                <a:extLst>
                  <a:ext uri="{FF2B5EF4-FFF2-40B4-BE49-F238E27FC236}">
                    <a16:creationId xmlns:a16="http://schemas.microsoft.com/office/drawing/2014/main" id="{FB3F7FB8-9F15-7E4B-8DED-E7A91A094BF8}"/>
                  </a:ext>
                </a:extLst>
              </p:cNvPr>
              <p:cNvSpPr>
                <a:spLocks/>
              </p:cNvSpPr>
              <p:nvPr/>
            </p:nvSpPr>
            <p:spPr bwMode="auto">
              <a:xfrm>
                <a:off x="3320" y="3408"/>
                <a:ext cx="70" cy="20"/>
              </a:xfrm>
              <a:custGeom>
                <a:avLst/>
                <a:gdLst>
                  <a:gd name="T0" fmla="*/ 34 w 70"/>
                  <a:gd name="T1" fmla="*/ 0 h 20"/>
                  <a:gd name="T2" fmla="*/ 0 w 70"/>
                  <a:gd name="T3" fmla="*/ 7 h 20"/>
                  <a:gd name="T4" fmla="*/ 36 w 70"/>
                  <a:gd name="T5" fmla="*/ 19 h 20"/>
                  <a:gd name="T6" fmla="*/ 69 w 70"/>
                  <a:gd name="T7" fmla="*/ 11 h 20"/>
                  <a:gd name="T8" fmla="*/ 34 w 70"/>
                  <a:gd name="T9" fmla="*/ 0 h 20"/>
                  <a:gd name="T10" fmla="*/ 0 60000 65536"/>
                  <a:gd name="T11" fmla="*/ 0 60000 65536"/>
                  <a:gd name="T12" fmla="*/ 0 60000 65536"/>
                  <a:gd name="T13" fmla="*/ 0 60000 65536"/>
                  <a:gd name="T14" fmla="*/ 0 60000 65536"/>
                  <a:gd name="T15" fmla="*/ 0 w 70"/>
                  <a:gd name="T16" fmla="*/ 0 h 20"/>
                  <a:gd name="T17" fmla="*/ 70 w 70"/>
                  <a:gd name="T18" fmla="*/ 20 h 20"/>
                </a:gdLst>
                <a:ahLst/>
                <a:cxnLst>
                  <a:cxn ang="T10">
                    <a:pos x="T0" y="T1"/>
                  </a:cxn>
                  <a:cxn ang="T11">
                    <a:pos x="T2" y="T3"/>
                  </a:cxn>
                  <a:cxn ang="T12">
                    <a:pos x="T4" y="T5"/>
                  </a:cxn>
                  <a:cxn ang="T13">
                    <a:pos x="T6" y="T7"/>
                  </a:cxn>
                  <a:cxn ang="T14">
                    <a:pos x="T8" y="T9"/>
                  </a:cxn>
                </a:cxnLst>
                <a:rect l="T15" t="T16" r="T17" b="T18"/>
                <a:pathLst>
                  <a:path w="70" h="20">
                    <a:moveTo>
                      <a:pt x="34" y="0"/>
                    </a:moveTo>
                    <a:lnTo>
                      <a:pt x="0" y="7"/>
                    </a:lnTo>
                    <a:lnTo>
                      <a:pt x="36" y="19"/>
                    </a:lnTo>
                    <a:lnTo>
                      <a:pt x="69" y="11"/>
                    </a:lnTo>
                    <a:lnTo>
                      <a:pt x="3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16" name="Freeform 724">
                <a:extLst>
                  <a:ext uri="{FF2B5EF4-FFF2-40B4-BE49-F238E27FC236}">
                    <a16:creationId xmlns:a16="http://schemas.microsoft.com/office/drawing/2014/main" id="{E1378922-130C-7D48-9250-87DA3E5F60CC}"/>
                  </a:ext>
                </a:extLst>
              </p:cNvPr>
              <p:cNvSpPr>
                <a:spLocks/>
              </p:cNvSpPr>
              <p:nvPr/>
            </p:nvSpPr>
            <p:spPr bwMode="auto">
              <a:xfrm>
                <a:off x="3045" y="3325"/>
                <a:ext cx="34" cy="60"/>
              </a:xfrm>
              <a:custGeom>
                <a:avLst/>
                <a:gdLst>
                  <a:gd name="T0" fmla="*/ 33 w 34"/>
                  <a:gd name="T1" fmla="*/ 9 h 60"/>
                  <a:gd name="T2" fmla="*/ 32 w 34"/>
                  <a:gd name="T3" fmla="*/ 59 h 60"/>
                  <a:gd name="T4" fmla="*/ 0 w 34"/>
                  <a:gd name="T5" fmla="*/ 46 h 60"/>
                  <a:gd name="T6" fmla="*/ 0 w 34"/>
                  <a:gd name="T7" fmla="*/ 0 h 60"/>
                  <a:gd name="T8" fmla="*/ 33 w 34"/>
                  <a:gd name="T9" fmla="*/ 9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9"/>
                    </a:moveTo>
                    <a:lnTo>
                      <a:pt x="32" y="59"/>
                    </a:lnTo>
                    <a:lnTo>
                      <a:pt x="0" y="46"/>
                    </a:lnTo>
                    <a:lnTo>
                      <a:pt x="0" y="0"/>
                    </a:lnTo>
                    <a:lnTo>
                      <a:pt x="33" y="9"/>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17" name="Freeform 725">
                <a:extLst>
                  <a:ext uri="{FF2B5EF4-FFF2-40B4-BE49-F238E27FC236}">
                    <a16:creationId xmlns:a16="http://schemas.microsoft.com/office/drawing/2014/main" id="{88EE076E-BAA8-4549-8694-EB3A22BBF175}"/>
                  </a:ext>
                </a:extLst>
              </p:cNvPr>
              <p:cNvSpPr>
                <a:spLocks/>
              </p:cNvSpPr>
              <p:nvPr/>
            </p:nvSpPr>
            <p:spPr bwMode="auto">
              <a:xfrm>
                <a:off x="3045" y="3325"/>
                <a:ext cx="34" cy="60"/>
              </a:xfrm>
              <a:custGeom>
                <a:avLst/>
                <a:gdLst>
                  <a:gd name="T0" fmla="*/ 33 w 34"/>
                  <a:gd name="T1" fmla="*/ 9 h 60"/>
                  <a:gd name="T2" fmla="*/ 32 w 34"/>
                  <a:gd name="T3" fmla="*/ 59 h 60"/>
                  <a:gd name="T4" fmla="*/ 0 w 34"/>
                  <a:gd name="T5" fmla="*/ 46 h 60"/>
                  <a:gd name="T6" fmla="*/ 0 w 34"/>
                  <a:gd name="T7" fmla="*/ 0 h 60"/>
                  <a:gd name="T8" fmla="*/ 33 w 34"/>
                  <a:gd name="T9" fmla="*/ 9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9"/>
                    </a:moveTo>
                    <a:lnTo>
                      <a:pt x="32" y="59"/>
                    </a:lnTo>
                    <a:lnTo>
                      <a:pt x="0" y="46"/>
                    </a:lnTo>
                    <a:lnTo>
                      <a:pt x="0" y="0"/>
                    </a:lnTo>
                    <a:lnTo>
                      <a:pt x="33"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18" name="Freeform 726">
                <a:extLst>
                  <a:ext uri="{FF2B5EF4-FFF2-40B4-BE49-F238E27FC236}">
                    <a16:creationId xmlns:a16="http://schemas.microsoft.com/office/drawing/2014/main" id="{97AEC3FF-F41F-0F4C-88CD-769A52E4A11B}"/>
                  </a:ext>
                </a:extLst>
              </p:cNvPr>
              <p:cNvSpPr>
                <a:spLocks/>
              </p:cNvSpPr>
              <p:nvPr/>
            </p:nvSpPr>
            <p:spPr bwMode="auto">
              <a:xfrm>
                <a:off x="3118" y="3345"/>
                <a:ext cx="33" cy="60"/>
              </a:xfrm>
              <a:custGeom>
                <a:avLst/>
                <a:gdLst>
                  <a:gd name="T0" fmla="*/ 31 w 33"/>
                  <a:gd name="T1" fmla="*/ 11 h 60"/>
                  <a:gd name="T2" fmla="*/ 32 w 33"/>
                  <a:gd name="T3" fmla="*/ 59 h 60"/>
                  <a:gd name="T4" fmla="*/ 0 w 33"/>
                  <a:gd name="T5" fmla="*/ 48 h 60"/>
                  <a:gd name="T6" fmla="*/ 0 w 33"/>
                  <a:gd name="T7" fmla="*/ 0 h 60"/>
                  <a:gd name="T8" fmla="*/ 31 w 33"/>
                  <a:gd name="T9" fmla="*/ 11 h 60"/>
                  <a:gd name="T10" fmla="*/ 0 60000 65536"/>
                  <a:gd name="T11" fmla="*/ 0 60000 65536"/>
                  <a:gd name="T12" fmla="*/ 0 60000 65536"/>
                  <a:gd name="T13" fmla="*/ 0 60000 65536"/>
                  <a:gd name="T14" fmla="*/ 0 60000 65536"/>
                  <a:gd name="T15" fmla="*/ 0 w 33"/>
                  <a:gd name="T16" fmla="*/ 0 h 60"/>
                  <a:gd name="T17" fmla="*/ 33 w 33"/>
                  <a:gd name="T18" fmla="*/ 60 h 60"/>
                </a:gdLst>
                <a:ahLst/>
                <a:cxnLst>
                  <a:cxn ang="T10">
                    <a:pos x="T0" y="T1"/>
                  </a:cxn>
                  <a:cxn ang="T11">
                    <a:pos x="T2" y="T3"/>
                  </a:cxn>
                  <a:cxn ang="T12">
                    <a:pos x="T4" y="T5"/>
                  </a:cxn>
                  <a:cxn ang="T13">
                    <a:pos x="T6" y="T7"/>
                  </a:cxn>
                  <a:cxn ang="T14">
                    <a:pos x="T8" y="T9"/>
                  </a:cxn>
                </a:cxnLst>
                <a:rect l="T15" t="T16" r="T17" b="T18"/>
                <a:pathLst>
                  <a:path w="33" h="60">
                    <a:moveTo>
                      <a:pt x="31" y="11"/>
                    </a:moveTo>
                    <a:lnTo>
                      <a:pt x="32" y="59"/>
                    </a:lnTo>
                    <a:lnTo>
                      <a:pt x="0" y="48"/>
                    </a:lnTo>
                    <a:lnTo>
                      <a:pt x="0" y="0"/>
                    </a:lnTo>
                    <a:lnTo>
                      <a:pt x="31" y="11"/>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19" name="Freeform 727">
                <a:extLst>
                  <a:ext uri="{FF2B5EF4-FFF2-40B4-BE49-F238E27FC236}">
                    <a16:creationId xmlns:a16="http://schemas.microsoft.com/office/drawing/2014/main" id="{99CAEEFC-637A-A444-88BC-145D0C8FB7E4}"/>
                  </a:ext>
                </a:extLst>
              </p:cNvPr>
              <p:cNvSpPr>
                <a:spLocks/>
              </p:cNvSpPr>
              <p:nvPr/>
            </p:nvSpPr>
            <p:spPr bwMode="auto">
              <a:xfrm>
                <a:off x="3118" y="3345"/>
                <a:ext cx="33" cy="60"/>
              </a:xfrm>
              <a:custGeom>
                <a:avLst/>
                <a:gdLst>
                  <a:gd name="T0" fmla="*/ 31 w 33"/>
                  <a:gd name="T1" fmla="*/ 11 h 60"/>
                  <a:gd name="T2" fmla="*/ 32 w 33"/>
                  <a:gd name="T3" fmla="*/ 59 h 60"/>
                  <a:gd name="T4" fmla="*/ 0 w 33"/>
                  <a:gd name="T5" fmla="*/ 48 h 60"/>
                  <a:gd name="T6" fmla="*/ 0 w 33"/>
                  <a:gd name="T7" fmla="*/ 0 h 60"/>
                  <a:gd name="T8" fmla="*/ 31 w 33"/>
                  <a:gd name="T9" fmla="*/ 11 h 60"/>
                  <a:gd name="T10" fmla="*/ 0 60000 65536"/>
                  <a:gd name="T11" fmla="*/ 0 60000 65536"/>
                  <a:gd name="T12" fmla="*/ 0 60000 65536"/>
                  <a:gd name="T13" fmla="*/ 0 60000 65536"/>
                  <a:gd name="T14" fmla="*/ 0 60000 65536"/>
                  <a:gd name="T15" fmla="*/ 0 w 33"/>
                  <a:gd name="T16" fmla="*/ 0 h 60"/>
                  <a:gd name="T17" fmla="*/ 33 w 33"/>
                  <a:gd name="T18" fmla="*/ 60 h 60"/>
                </a:gdLst>
                <a:ahLst/>
                <a:cxnLst>
                  <a:cxn ang="T10">
                    <a:pos x="T0" y="T1"/>
                  </a:cxn>
                  <a:cxn ang="T11">
                    <a:pos x="T2" y="T3"/>
                  </a:cxn>
                  <a:cxn ang="T12">
                    <a:pos x="T4" y="T5"/>
                  </a:cxn>
                  <a:cxn ang="T13">
                    <a:pos x="T6" y="T7"/>
                  </a:cxn>
                  <a:cxn ang="T14">
                    <a:pos x="T8" y="T9"/>
                  </a:cxn>
                </a:cxnLst>
                <a:rect l="T15" t="T16" r="T17" b="T18"/>
                <a:pathLst>
                  <a:path w="33" h="60">
                    <a:moveTo>
                      <a:pt x="31" y="11"/>
                    </a:moveTo>
                    <a:lnTo>
                      <a:pt x="32" y="59"/>
                    </a:lnTo>
                    <a:lnTo>
                      <a:pt x="0" y="48"/>
                    </a:lnTo>
                    <a:lnTo>
                      <a:pt x="0" y="0"/>
                    </a:lnTo>
                    <a:lnTo>
                      <a:pt x="31"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20" name="Freeform 728">
                <a:extLst>
                  <a:ext uri="{FF2B5EF4-FFF2-40B4-BE49-F238E27FC236}">
                    <a16:creationId xmlns:a16="http://schemas.microsoft.com/office/drawing/2014/main" id="{6279F8F9-F97D-DE49-BF8A-E73F82956648}"/>
                  </a:ext>
                </a:extLst>
              </p:cNvPr>
              <p:cNvSpPr>
                <a:spLocks/>
              </p:cNvSpPr>
              <p:nvPr/>
            </p:nvSpPr>
            <p:spPr bwMode="auto">
              <a:xfrm>
                <a:off x="3201" y="3365"/>
                <a:ext cx="35" cy="61"/>
              </a:xfrm>
              <a:custGeom>
                <a:avLst/>
                <a:gdLst>
                  <a:gd name="T0" fmla="*/ 34 w 35"/>
                  <a:gd name="T1" fmla="*/ 11 h 61"/>
                  <a:gd name="T2" fmla="*/ 33 w 35"/>
                  <a:gd name="T3" fmla="*/ 60 h 61"/>
                  <a:gd name="T4" fmla="*/ 0 w 35"/>
                  <a:gd name="T5" fmla="*/ 47 h 61"/>
                  <a:gd name="T6" fmla="*/ 0 w 35"/>
                  <a:gd name="T7" fmla="*/ 0 h 61"/>
                  <a:gd name="T8" fmla="*/ 34 w 35"/>
                  <a:gd name="T9" fmla="*/ 11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1"/>
                    </a:moveTo>
                    <a:lnTo>
                      <a:pt x="33" y="60"/>
                    </a:lnTo>
                    <a:lnTo>
                      <a:pt x="0" y="47"/>
                    </a:lnTo>
                    <a:lnTo>
                      <a:pt x="0" y="0"/>
                    </a:lnTo>
                    <a:lnTo>
                      <a:pt x="34" y="11"/>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21" name="Freeform 729">
                <a:extLst>
                  <a:ext uri="{FF2B5EF4-FFF2-40B4-BE49-F238E27FC236}">
                    <a16:creationId xmlns:a16="http://schemas.microsoft.com/office/drawing/2014/main" id="{25901F89-2625-0143-879F-B42D3B3980E4}"/>
                  </a:ext>
                </a:extLst>
              </p:cNvPr>
              <p:cNvSpPr>
                <a:spLocks/>
              </p:cNvSpPr>
              <p:nvPr/>
            </p:nvSpPr>
            <p:spPr bwMode="auto">
              <a:xfrm>
                <a:off x="3201" y="3365"/>
                <a:ext cx="35" cy="61"/>
              </a:xfrm>
              <a:custGeom>
                <a:avLst/>
                <a:gdLst>
                  <a:gd name="T0" fmla="*/ 34 w 35"/>
                  <a:gd name="T1" fmla="*/ 11 h 61"/>
                  <a:gd name="T2" fmla="*/ 33 w 35"/>
                  <a:gd name="T3" fmla="*/ 60 h 61"/>
                  <a:gd name="T4" fmla="*/ 0 w 35"/>
                  <a:gd name="T5" fmla="*/ 47 h 61"/>
                  <a:gd name="T6" fmla="*/ 0 w 35"/>
                  <a:gd name="T7" fmla="*/ 0 h 61"/>
                  <a:gd name="T8" fmla="*/ 34 w 35"/>
                  <a:gd name="T9" fmla="*/ 11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4" y="11"/>
                    </a:moveTo>
                    <a:lnTo>
                      <a:pt x="33" y="60"/>
                    </a:lnTo>
                    <a:lnTo>
                      <a:pt x="0" y="47"/>
                    </a:lnTo>
                    <a:lnTo>
                      <a:pt x="0" y="0"/>
                    </a:lnTo>
                    <a:lnTo>
                      <a:pt x="34"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22" name="Freeform 730">
                <a:extLst>
                  <a:ext uri="{FF2B5EF4-FFF2-40B4-BE49-F238E27FC236}">
                    <a16:creationId xmlns:a16="http://schemas.microsoft.com/office/drawing/2014/main" id="{6423EBDE-ACF5-E042-8B6C-CE0686F224A1}"/>
                  </a:ext>
                </a:extLst>
              </p:cNvPr>
              <p:cNvSpPr>
                <a:spLocks/>
              </p:cNvSpPr>
              <p:nvPr/>
            </p:nvSpPr>
            <p:spPr bwMode="auto">
              <a:xfrm>
                <a:off x="3242" y="3393"/>
                <a:ext cx="37" cy="61"/>
              </a:xfrm>
              <a:custGeom>
                <a:avLst/>
                <a:gdLst>
                  <a:gd name="T0" fmla="*/ 34 w 37"/>
                  <a:gd name="T1" fmla="*/ 11 h 61"/>
                  <a:gd name="T2" fmla="*/ 36 w 37"/>
                  <a:gd name="T3" fmla="*/ 60 h 61"/>
                  <a:gd name="T4" fmla="*/ 0 w 37"/>
                  <a:gd name="T5" fmla="*/ 48 h 61"/>
                  <a:gd name="T6" fmla="*/ 0 w 37"/>
                  <a:gd name="T7" fmla="*/ 0 h 61"/>
                  <a:gd name="T8" fmla="*/ 34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4" y="11"/>
                    </a:moveTo>
                    <a:lnTo>
                      <a:pt x="36" y="60"/>
                    </a:lnTo>
                    <a:lnTo>
                      <a:pt x="0" y="48"/>
                    </a:lnTo>
                    <a:lnTo>
                      <a:pt x="0" y="0"/>
                    </a:lnTo>
                    <a:lnTo>
                      <a:pt x="34" y="11"/>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23" name="Freeform 731">
                <a:extLst>
                  <a:ext uri="{FF2B5EF4-FFF2-40B4-BE49-F238E27FC236}">
                    <a16:creationId xmlns:a16="http://schemas.microsoft.com/office/drawing/2014/main" id="{6FC60946-E60F-894F-B48F-04BBEC22B6EC}"/>
                  </a:ext>
                </a:extLst>
              </p:cNvPr>
              <p:cNvSpPr>
                <a:spLocks/>
              </p:cNvSpPr>
              <p:nvPr/>
            </p:nvSpPr>
            <p:spPr bwMode="auto">
              <a:xfrm>
                <a:off x="3242" y="3393"/>
                <a:ext cx="37" cy="61"/>
              </a:xfrm>
              <a:custGeom>
                <a:avLst/>
                <a:gdLst>
                  <a:gd name="T0" fmla="*/ 34 w 37"/>
                  <a:gd name="T1" fmla="*/ 11 h 61"/>
                  <a:gd name="T2" fmla="*/ 36 w 37"/>
                  <a:gd name="T3" fmla="*/ 60 h 61"/>
                  <a:gd name="T4" fmla="*/ 0 w 37"/>
                  <a:gd name="T5" fmla="*/ 48 h 61"/>
                  <a:gd name="T6" fmla="*/ 0 w 37"/>
                  <a:gd name="T7" fmla="*/ 0 h 61"/>
                  <a:gd name="T8" fmla="*/ 34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4" y="11"/>
                    </a:moveTo>
                    <a:lnTo>
                      <a:pt x="36" y="60"/>
                    </a:lnTo>
                    <a:lnTo>
                      <a:pt x="0" y="48"/>
                    </a:lnTo>
                    <a:lnTo>
                      <a:pt x="0" y="0"/>
                    </a:lnTo>
                    <a:lnTo>
                      <a:pt x="34"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24" name="Freeform 732">
                <a:extLst>
                  <a:ext uri="{FF2B5EF4-FFF2-40B4-BE49-F238E27FC236}">
                    <a16:creationId xmlns:a16="http://schemas.microsoft.com/office/drawing/2014/main" id="{436E6631-8692-FB41-AF69-C7D95B523EA5}"/>
                  </a:ext>
                </a:extLst>
              </p:cNvPr>
              <p:cNvSpPr>
                <a:spLocks/>
              </p:cNvSpPr>
              <p:nvPr/>
            </p:nvSpPr>
            <p:spPr bwMode="auto">
              <a:xfrm>
                <a:off x="3321" y="3416"/>
                <a:ext cx="37" cy="61"/>
              </a:xfrm>
              <a:custGeom>
                <a:avLst/>
                <a:gdLst>
                  <a:gd name="T0" fmla="*/ 36 w 37"/>
                  <a:gd name="T1" fmla="*/ 11 h 61"/>
                  <a:gd name="T2" fmla="*/ 36 w 37"/>
                  <a:gd name="T3" fmla="*/ 60 h 61"/>
                  <a:gd name="T4" fmla="*/ 0 w 37"/>
                  <a:gd name="T5" fmla="*/ 48 h 61"/>
                  <a:gd name="T6" fmla="*/ 0 w 37"/>
                  <a:gd name="T7" fmla="*/ 0 h 61"/>
                  <a:gd name="T8" fmla="*/ 36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1"/>
                    </a:moveTo>
                    <a:lnTo>
                      <a:pt x="36" y="60"/>
                    </a:lnTo>
                    <a:lnTo>
                      <a:pt x="0" y="48"/>
                    </a:lnTo>
                    <a:lnTo>
                      <a:pt x="0" y="0"/>
                    </a:lnTo>
                    <a:lnTo>
                      <a:pt x="36" y="11"/>
                    </a:lnTo>
                  </a:path>
                </a:pathLst>
              </a:custGeom>
              <a:solidFill>
                <a:srgbClr val="A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25" name="Freeform 733">
                <a:extLst>
                  <a:ext uri="{FF2B5EF4-FFF2-40B4-BE49-F238E27FC236}">
                    <a16:creationId xmlns:a16="http://schemas.microsoft.com/office/drawing/2014/main" id="{38A195B1-0F9B-D543-A452-F0F426E4964A}"/>
                  </a:ext>
                </a:extLst>
              </p:cNvPr>
              <p:cNvSpPr>
                <a:spLocks/>
              </p:cNvSpPr>
              <p:nvPr/>
            </p:nvSpPr>
            <p:spPr bwMode="auto">
              <a:xfrm>
                <a:off x="3321" y="3416"/>
                <a:ext cx="37" cy="61"/>
              </a:xfrm>
              <a:custGeom>
                <a:avLst/>
                <a:gdLst>
                  <a:gd name="T0" fmla="*/ 36 w 37"/>
                  <a:gd name="T1" fmla="*/ 11 h 61"/>
                  <a:gd name="T2" fmla="*/ 36 w 37"/>
                  <a:gd name="T3" fmla="*/ 60 h 61"/>
                  <a:gd name="T4" fmla="*/ 0 w 37"/>
                  <a:gd name="T5" fmla="*/ 48 h 61"/>
                  <a:gd name="T6" fmla="*/ 0 w 37"/>
                  <a:gd name="T7" fmla="*/ 0 h 61"/>
                  <a:gd name="T8" fmla="*/ 36 w 37"/>
                  <a:gd name="T9" fmla="*/ 11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1"/>
                    </a:moveTo>
                    <a:lnTo>
                      <a:pt x="36" y="60"/>
                    </a:lnTo>
                    <a:lnTo>
                      <a:pt x="0" y="48"/>
                    </a:lnTo>
                    <a:lnTo>
                      <a:pt x="0" y="0"/>
                    </a:lnTo>
                    <a:lnTo>
                      <a:pt x="36"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26" name="Freeform 734">
                <a:extLst>
                  <a:ext uri="{FF2B5EF4-FFF2-40B4-BE49-F238E27FC236}">
                    <a16:creationId xmlns:a16="http://schemas.microsoft.com/office/drawing/2014/main" id="{4F3D442F-E4F1-BE42-9CA2-9B1E55A89BEF}"/>
                  </a:ext>
                </a:extLst>
              </p:cNvPr>
              <p:cNvSpPr>
                <a:spLocks/>
              </p:cNvSpPr>
              <p:nvPr/>
            </p:nvSpPr>
            <p:spPr bwMode="auto">
              <a:xfrm>
                <a:off x="3077" y="3224"/>
                <a:ext cx="34" cy="58"/>
              </a:xfrm>
              <a:custGeom>
                <a:avLst/>
                <a:gdLst>
                  <a:gd name="T0" fmla="*/ 32 w 34"/>
                  <a:gd name="T1" fmla="*/ 10 h 58"/>
                  <a:gd name="T2" fmla="*/ 33 w 34"/>
                  <a:gd name="T3" fmla="*/ 57 h 58"/>
                  <a:gd name="T4" fmla="*/ 0 w 34"/>
                  <a:gd name="T5" fmla="*/ 46 h 58"/>
                  <a:gd name="T6" fmla="*/ 1 w 34"/>
                  <a:gd name="T7" fmla="*/ 0 h 58"/>
                  <a:gd name="T8" fmla="*/ 32 w 34"/>
                  <a:gd name="T9" fmla="*/ 10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32" y="10"/>
                    </a:moveTo>
                    <a:lnTo>
                      <a:pt x="33" y="57"/>
                    </a:lnTo>
                    <a:lnTo>
                      <a:pt x="0" y="46"/>
                    </a:lnTo>
                    <a:lnTo>
                      <a:pt x="1" y="0"/>
                    </a:lnTo>
                    <a:lnTo>
                      <a:pt x="32" y="10"/>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27" name="Freeform 735">
                <a:extLst>
                  <a:ext uri="{FF2B5EF4-FFF2-40B4-BE49-F238E27FC236}">
                    <a16:creationId xmlns:a16="http://schemas.microsoft.com/office/drawing/2014/main" id="{71C6316D-4DC3-2540-9F02-395A2C9FC213}"/>
                  </a:ext>
                </a:extLst>
              </p:cNvPr>
              <p:cNvSpPr>
                <a:spLocks/>
              </p:cNvSpPr>
              <p:nvPr/>
            </p:nvSpPr>
            <p:spPr bwMode="auto">
              <a:xfrm>
                <a:off x="3077" y="3224"/>
                <a:ext cx="34" cy="58"/>
              </a:xfrm>
              <a:custGeom>
                <a:avLst/>
                <a:gdLst>
                  <a:gd name="T0" fmla="*/ 32 w 34"/>
                  <a:gd name="T1" fmla="*/ 10 h 58"/>
                  <a:gd name="T2" fmla="*/ 33 w 34"/>
                  <a:gd name="T3" fmla="*/ 57 h 58"/>
                  <a:gd name="T4" fmla="*/ 0 w 34"/>
                  <a:gd name="T5" fmla="*/ 46 h 58"/>
                  <a:gd name="T6" fmla="*/ 1 w 34"/>
                  <a:gd name="T7" fmla="*/ 0 h 58"/>
                  <a:gd name="T8" fmla="*/ 32 w 34"/>
                  <a:gd name="T9" fmla="*/ 10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32" y="10"/>
                    </a:moveTo>
                    <a:lnTo>
                      <a:pt x="33" y="57"/>
                    </a:lnTo>
                    <a:lnTo>
                      <a:pt x="0" y="46"/>
                    </a:lnTo>
                    <a:lnTo>
                      <a:pt x="1" y="0"/>
                    </a:lnTo>
                    <a:lnTo>
                      <a:pt x="32"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28" name="Freeform 736">
                <a:extLst>
                  <a:ext uri="{FF2B5EF4-FFF2-40B4-BE49-F238E27FC236}">
                    <a16:creationId xmlns:a16="http://schemas.microsoft.com/office/drawing/2014/main" id="{B360BA8F-0943-6D4D-A65B-F81CE5FCF72F}"/>
                  </a:ext>
                </a:extLst>
              </p:cNvPr>
              <p:cNvSpPr>
                <a:spLocks/>
              </p:cNvSpPr>
              <p:nvPr/>
            </p:nvSpPr>
            <p:spPr bwMode="auto">
              <a:xfrm>
                <a:off x="3125" y="3248"/>
                <a:ext cx="35" cy="59"/>
              </a:xfrm>
              <a:custGeom>
                <a:avLst/>
                <a:gdLst>
                  <a:gd name="T0" fmla="*/ 34 w 35"/>
                  <a:gd name="T1" fmla="*/ 11 h 59"/>
                  <a:gd name="T2" fmla="*/ 33 w 35"/>
                  <a:gd name="T3" fmla="*/ 58 h 59"/>
                  <a:gd name="T4" fmla="*/ 0 w 35"/>
                  <a:gd name="T5" fmla="*/ 48 h 59"/>
                  <a:gd name="T6" fmla="*/ 0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3" y="58"/>
                    </a:lnTo>
                    <a:lnTo>
                      <a:pt x="0" y="48"/>
                    </a:lnTo>
                    <a:lnTo>
                      <a:pt x="0" y="0"/>
                    </a:lnTo>
                    <a:lnTo>
                      <a:pt x="34" y="11"/>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29" name="Freeform 737">
                <a:extLst>
                  <a:ext uri="{FF2B5EF4-FFF2-40B4-BE49-F238E27FC236}">
                    <a16:creationId xmlns:a16="http://schemas.microsoft.com/office/drawing/2014/main" id="{A91F86C2-6B38-6243-97DA-015F575354EF}"/>
                  </a:ext>
                </a:extLst>
              </p:cNvPr>
              <p:cNvSpPr>
                <a:spLocks/>
              </p:cNvSpPr>
              <p:nvPr/>
            </p:nvSpPr>
            <p:spPr bwMode="auto">
              <a:xfrm>
                <a:off x="3125" y="3248"/>
                <a:ext cx="35" cy="59"/>
              </a:xfrm>
              <a:custGeom>
                <a:avLst/>
                <a:gdLst>
                  <a:gd name="T0" fmla="*/ 34 w 35"/>
                  <a:gd name="T1" fmla="*/ 11 h 59"/>
                  <a:gd name="T2" fmla="*/ 33 w 35"/>
                  <a:gd name="T3" fmla="*/ 58 h 59"/>
                  <a:gd name="T4" fmla="*/ 0 w 35"/>
                  <a:gd name="T5" fmla="*/ 48 h 59"/>
                  <a:gd name="T6" fmla="*/ 0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3" y="58"/>
                    </a:lnTo>
                    <a:lnTo>
                      <a:pt x="0" y="48"/>
                    </a:lnTo>
                    <a:lnTo>
                      <a:pt x="0" y="0"/>
                    </a:lnTo>
                    <a:lnTo>
                      <a:pt x="34"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30" name="Freeform 738">
                <a:extLst>
                  <a:ext uri="{FF2B5EF4-FFF2-40B4-BE49-F238E27FC236}">
                    <a16:creationId xmlns:a16="http://schemas.microsoft.com/office/drawing/2014/main" id="{EA1E274E-7DE3-EC40-8001-114D4D3455FB}"/>
                  </a:ext>
                </a:extLst>
              </p:cNvPr>
              <p:cNvSpPr>
                <a:spLocks/>
              </p:cNvSpPr>
              <p:nvPr/>
            </p:nvSpPr>
            <p:spPr bwMode="auto">
              <a:xfrm>
                <a:off x="3198" y="3268"/>
                <a:ext cx="36" cy="60"/>
              </a:xfrm>
              <a:custGeom>
                <a:avLst/>
                <a:gdLst>
                  <a:gd name="T0" fmla="*/ 35 w 36"/>
                  <a:gd name="T1" fmla="*/ 11 h 60"/>
                  <a:gd name="T2" fmla="*/ 35 w 36"/>
                  <a:gd name="T3" fmla="*/ 59 h 60"/>
                  <a:gd name="T4" fmla="*/ 0 w 36"/>
                  <a:gd name="T5" fmla="*/ 48 h 60"/>
                  <a:gd name="T6" fmla="*/ 1 w 36"/>
                  <a:gd name="T7" fmla="*/ 0 h 60"/>
                  <a:gd name="T8" fmla="*/ 35 w 36"/>
                  <a:gd name="T9" fmla="*/ 11 h 60"/>
                  <a:gd name="T10" fmla="*/ 0 60000 65536"/>
                  <a:gd name="T11" fmla="*/ 0 60000 65536"/>
                  <a:gd name="T12" fmla="*/ 0 60000 65536"/>
                  <a:gd name="T13" fmla="*/ 0 60000 65536"/>
                  <a:gd name="T14" fmla="*/ 0 60000 65536"/>
                  <a:gd name="T15" fmla="*/ 0 w 36"/>
                  <a:gd name="T16" fmla="*/ 0 h 60"/>
                  <a:gd name="T17" fmla="*/ 36 w 36"/>
                  <a:gd name="T18" fmla="*/ 60 h 60"/>
                </a:gdLst>
                <a:ahLst/>
                <a:cxnLst>
                  <a:cxn ang="T10">
                    <a:pos x="T0" y="T1"/>
                  </a:cxn>
                  <a:cxn ang="T11">
                    <a:pos x="T2" y="T3"/>
                  </a:cxn>
                  <a:cxn ang="T12">
                    <a:pos x="T4" y="T5"/>
                  </a:cxn>
                  <a:cxn ang="T13">
                    <a:pos x="T6" y="T7"/>
                  </a:cxn>
                  <a:cxn ang="T14">
                    <a:pos x="T8" y="T9"/>
                  </a:cxn>
                </a:cxnLst>
                <a:rect l="T15" t="T16" r="T17" b="T18"/>
                <a:pathLst>
                  <a:path w="36" h="60">
                    <a:moveTo>
                      <a:pt x="35" y="11"/>
                    </a:moveTo>
                    <a:lnTo>
                      <a:pt x="35" y="59"/>
                    </a:lnTo>
                    <a:lnTo>
                      <a:pt x="0" y="48"/>
                    </a:lnTo>
                    <a:lnTo>
                      <a:pt x="1" y="0"/>
                    </a:lnTo>
                    <a:lnTo>
                      <a:pt x="35" y="11"/>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31" name="Freeform 739">
                <a:extLst>
                  <a:ext uri="{FF2B5EF4-FFF2-40B4-BE49-F238E27FC236}">
                    <a16:creationId xmlns:a16="http://schemas.microsoft.com/office/drawing/2014/main" id="{8AEA6EFA-096E-8F4D-8D2B-CC5DBDE522DE}"/>
                  </a:ext>
                </a:extLst>
              </p:cNvPr>
              <p:cNvSpPr>
                <a:spLocks/>
              </p:cNvSpPr>
              <p:nvPr/>
            </p:nvSpPr>
            <p:spPr bwMode="auto">
              <a:xfrm>
                <a:off x="3198" y="3268"/>
                <a:ext cx="36" cy="60"/>
              </a:xfrm>
              <a:custGeom>
                <a:avLst/>
                <a:gdLst>
                  <a:gd name="T0" fmla="*/ 35 w 36"/>
                  <a:gd name="T1" fmla="*/ 11 h 60"/>
                  <a:gd name="T2" fmla="*/ 35 w 36"/>
                  <a:gd name="T3" fmla="*/ 59 h 60"/>
                  <a:gd name="T4" fmla="*/ 0 w 36"/>
                  <a:gd name="T5" fmla="*/ 48 h 60"/>
                  <a:gd name="T6" fmla="*/ 1 w 36"/>
                  <a:gd name="T7" fmla="*/ 0 h 60"/>
                  <a:gd name="T8" fmla="*/ 35 w 36"/>
                  <a:gd name="T9" fmla="*/ 11 h 60"/>
                  <a:gd name="T10" fmla="*/ 0 60000 65536"/>
                  <a:gd name="T11" fmla="*/ 0 60000 65536"/>
                  <a:gd name="T12" fmla="*/ 0 60000 65536"/>
                  <a:gd name="T13" fmla="*/ 0 60000 65536"/>
                  <a:gd name="T14" fmla="*/ 0 60000 65536"/>
                  <a:gd name="T15" fmla="*/ 0 w 36"/>
                  <a:gd name="T16" fmla="*/ 0 h 60"/>
                  <a:gd name="T17" fmla="*/ 36 w 36"/>
                  <a:gd name="T18" fmla="*/ 60 h 60"/>
                </a:gdLst>
                <a:ahLst/>
                <a:cxnLst>
                  <a:cxn ang="T10">
                    <a:pos x="T0" y="T1"/>
                  </a:cxn>
                  <a:cxn ang="T11">
                    <a:pos x="T2" y="T3"/>
                  </a:cxn>
                  <a:cxn ang="T12">
                    <a:pos x="T4" y="T5"/>
                  </a:cxn>
                  <a:cxn ang="T13">
                    <a:pos x="T6" y="T7"/>
                  </a:cxn>
                  <a:cxn ang="T14">
                    <a:pos x="T8" y="T9"/>
                  </a:cxn>
                </a:cxnLst>
                <a:rect l="T15" t="T16" r="T17" b="T18"/>
                <a:pathLst>
                  <a:path w="36" h="60">
                    <a:moveTo>
                      <a:pt x="35" y="11"/>
                    </a:moveTo>
                    <a:lnTo>
                      <a:pt x="35" y="59"/>
                    </a:lnTo>
                    <a:lnTo>
                      <a:pt x="0" y="48"/>
                    </a:lnTo>
                    <a:lnTo>
                      <a:pt x="1" y="0"/>
                    </a:lnTo>
                    <a:lnTo>
                      <a:pt x="35"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32" name="Freeform 740">
                <a:extLst>
                  <a:ext uri="{FF2B5EF4-FFF2-40B4-BE49-F238E27FC236}">
                    <a16:creationId xmlns:a16="http://schemas.microsoft.com/office/drawing/2014/main" id="{7CA34469-3149-D844-96EC-66E4A1875FF7}"/>
                  </a:ext>
                </a:extLst>
              </p:cNvPr>
              <p:cNvSpPr>
                <a:spLocks/>
              </p:cNvSpPr>
              <p:nvPr/>
            </p:nvSpPr>
            <p:spPr bwMode="auto">
              <a:xfrm>
                <a:off x="3276" y="3288"/>
                <a:ext cx="37" cy="62"/>
              </a:xfrm>
              <a:custGeom>
                <a:avLst/>
                <a:gdLst>
                  <a:gd name="T0" fmla="*/ 35 w 37"/>
                  <a:gd name="T1" fmla="*/ 11 h 62"/>
                  <a:gd name="T2" fmla="*/ 36 w 37"/>
                  <a:gd name="T3" fmla="*/ 61 h 62"/>
                  <a:gd name="T4" fmla="*/ 1 w 37"/>
                  <a:gd name="T5" fmla="*/ 49 h 62"/>
                  <a:gd name="T6" fmla="*/ 0 w 37"/>
                  <a:gd name="T7" fmla="*/ 0 h 62"/>
                  <a:gd name="T8" fmla="*/ 35 w 37"/>
                  <a:gd name="T9" fmla="*/ 11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1"/>
                    </a:moveTo>
                    <a:lnTo>
                      <a:pt x="36" y="61"/>
                    </a:lnTo>
                    <a:lnTo>
                      <a:pt x="1" y="49"/>
                    </a:lnTo>
                    <a:lnTo>
                      <a:pt x="0" y="0"/>
                    </a:lnTo>
                    <a:lnTo>
                      <a:pt x="35" y="11"/>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33" name="Freeform 741">
                <a:extLst>
                  <a:ext uri="{FF2B5EF4-FFF2-40B4-BE49-F238E27FC236}">
                    <a16:creationId xmlns:a16="http://schemas.microsoft.com/office/drawing/2014/main" id="{6706E502-D605-BE4E-BC3B-46C122B71259}"/>
                  </a:ext>
                </a:extLst>
              </p:cNvPr>
              <p:cNvSpPr>
                <a:spLocks/>
              </p:cNvSpPr>
              <p:nvPr/>
            </p:nvSpPr>
            <p:spPr bwMode="auto">
              <a:xfrm>
                <a:off x="3276" y="3288"/>
                <a:ext cx="37" cy="62"/>
              </a:xfrm>
              <a:custGeom>
                <a:avLst/>
                <a:gdLst>
                  <a:gd name="T0" fmla="*/ 35 w 37"/>
                  <a:gd name="T1" fmla="*/ 11 h 62"/>
                  <a:gd name="T2" fmla="*/ 36 w 37"/>
                  <a:gd name="T3" fmla="*/ 61 h 62"/>
                  <a:gd name="T4" fmla="*/ 1 w 37"/>
                  <a:gd name="T5" fmla="*/ 49 h 62"/>
                  <a:gd name="T6" fmla="*/ 0 w 37"/>
                  <a:gd name="T7" fmla="*/ 0 h 62"/>
                  <a:gd name="T8" fmla="*/ 35 w 37"/>
                  <a:gd name="T9" fmla="*/ 11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5" y="11"/>
                    </a:moveTo>
                    <a:lnTo>
                      <a:pt x="36" y="61"/>
                    </a:lnTo>
                    <a:lnTo>
                      <a:pt x="1" y="49"/>
                    </a:lnTo>
                    <a:lnTo>
                      <a:pt x="0" y="0"/>
                    </a:lnTo>
                    <a:lnTo>
                      <a:pt x="35"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34" name="Freeform 742">
                <a:extLst>
                  <a:ext uri="{FF2B5EF4-FFF2-40B4-BE49-F238E27FC236}">
                    <a16:creationId xmlns:a16="http://schemas.microsoft.com/office/drawing/2014/main" id="{59473B1D-1DC2-5745-A0C4-3ECD05726442}"/>
                  </a:ext>
                </a:extLst>
              </p:cNvPr>
              <p:cNvSpPr>
                <a:spLocks/>
              </p:cNvSpPr>
              <p:nvPr/>
            </p:nvSpPr>
            <p:spPr bwMode="auto">
              <a:xfrm>
                <a:off x="3338" y="3312"/>
                <a:ext cx="37" cy="63"/>
              </a:xfrm>
              <a:custGeom>
                <a:avLst/>
                <a:gdLst>
                  <a:gd name="T0" fmla="*/ 36 w 37"/>
                  <a:gd name="T1" fmla="*/ 11 h 63"/>
                  <a:gd name="T2" fmla="*/ 36 w 37"/>
                  <a:gd name="T3" fmla="*/ 62 h 63"/>
                  <a:gd name="T4" fmla="*/ 0 w 37"/>
                  <a:gd name="T5" fmla="*/ 49 h 63"/>
                  <a:gd name="T6" fmla="*/ 0 w 37"/>
                  <a:gd name="T7" fmla="*/ 0 h 63"/>
                  <a:gd name="T8" fmla="*/ 36 w 37"/>
                  <a:gd name="T9" fmla="*/ 11 h 63"/>
                  <a:gd name="T10" fmla="*/ 0 60000 65536"/>
                  <a:gd name="T11" fmla="*/ 0 60000 65536"/>
                  <a:gd name="T12" fmla="*/ 0 60000 65536"/>
                  <a:gd name="T13" fmla="*/ 0 60000 65536"/>
                  <a:gd name="T14" fmla="*/ 0 60000 65536"/>
                  <a:gd name="T15" fmla="*/ 0 w 37"/>
                  <a:gd name="T16" fmla="*/ 0 h 63"/>
                  <a:gd name="T17" fmla="*/ 37 w 37"/>
                  <a:gd name="T18" fmla="*/ 63 h 63"/>
                </a:gdLst>
                <a:ahLst/>
                <a:cxnLst>
                  <a:cxn ang="T10">
                    <a:pos x="T0" y="T1"/>
                  </a:cxn>
                  <a:cxn ang="T11">
                    <a:pos x="T2" y="T3"/>
                  </a:cxn>
                  <a:cxn ang="T12">
                    <a:pos x="T4" y="T5"/>
                  </a:cxn>
                  <a:cxn ang="T13">
                    <a:pos x="T6" y="T7"/>
                  </a:cxn>
                  <a:cxn ang="T14">
                    <a:pos x="T8" y="T9"/>
                  </a:cxn>
                </a:cxnLst>
                <a:rect l="T15" t="T16" r="T17" b="T18"/>
                <a:pathLst>
                  <a:path w="37" h="63">
                    <a:moveTo>
                      <a:pt x="36" y="11"/>
                    </a:moveTo>
                    <a:lnTo>
                      <a:pt x="36" y="62"/>
                    </a:lnTo>
                    <a:lnTo>
                      <a:pt x="0" y="49"/>
                    </a:lnTo>
                    <a:lnTo>
                      <a:pt x="0" y="0"/>
                    </a:lnTo>
                    <a:lnTo>
                      <a:pt x="36" y="11"/>
                    </a:lnTo>
                  </a:path>
                </a:pathLst>
              </a:custGeom>
              <a:solidFill>
                <a:srgbClr val="600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35" name="Freeform 743">
                <a:extLst>
                  <a:ext uri="{FF2B5EF4-FFF2-40B4-BE49-F238E27FC236}">
                    <a16:creationId xmlns:a16="http://schemas.microsoft.com/office/drawing/2014/main" id="{FF98FFFD-95CB-FB48-81CA-91B49E68F972}"/>
                  </a:ext>
                </a:extLst>
              </p:cNvPr>
              <p:cNvSpPr>
                <a:spLocks/>
              </p:cNvSpPr>
              <p:nvPr/>
            </p:nvSpPr>
            <p:spPr bwMode="auto">
              <a:xfrm>
                <a:off x="3338" y="3312"/>
                <a:ext cx="37" cy="63"/>
              </a:xfrm>
              <a:custGeom>
                <a:avLst/>
                <a:gdLst>
                  <a:gd name="T0" fmla="*/ 36 w 37"/>
                  <a:gd name="T1" fmla="*/ 11 h 63"/>
                  <a:gd name="T2" fmla="*/ 36 w 37"/>
                  <a:gd name="T3" fmla="*/ 62 h 63"/>
                  <a:gd name="T4" fmla="*/ 0 w 37"/>
                  <a:gd name="T5" fmla="*/ 49 h 63"/>
                  <a:gd name="T6" fmla="*/ 0 w 37"/>
                  <a:gd name="T7" fmla="*/ 0 h 63"/>
                  <a:gd name="T8" fmla="*/ 36 w 37"/>
                  <a:gd name="T9" fmla="*/ 11 h 63"/>
                  <a:gd name="T10" fmla="*/ 0 60000 65536"/>
                  <a:gd name="T11" fmla="*/ 0 60000 65536"/>
                  <a:gd name="T12" fmla="*/ 0 60000 65536"/>
                  <a:gd name="T13" fmla="*/ 0 60000 65536"/>
                  <a:gd name="T14" fmla="*/ 0 60000 65536"/>
                  <a:gd name="T15" fmla="*/ 0 w 37"/>
                  <a:gd name="T16" fmla="*/ 0 h 63"/>
                  <a:gd name="T17" fmla="*/ 37 w 37"/>
                  <a:gd name="T18" fmla="*/ 63 h 63"/>
                </a:gdLst>
                <a:ahLst/>
                <a:cxnLst>
                  <a:cxn ang="T10">
                    <a:pos x="T0" y="T1"/>
                  </a:cxn>
                  <a:cxn ang="T11">
                    <a:pos x="T2" y="T3"/>
                  </a:cxn>
                  <a:cxn ang="T12">
                    <a:pos x="T4" y="T5"/>
                  </a:cxn>
                  <a:cxn ang="T13">
                    <a:pos x="T6" y="T7"/>
                  </a:cxn>
                  <a:cxn ang="T14">
                    <a:pos x="T8" y="T9"/>
                  </a:cxn>
                </a:cxnLst>
                <a:rect l="T15" t="T16" r="T17" b="T18"/>
                <a:pathLst>
                  <a:path w="37" h="63">
                    <a:moveTo>
                      <a:pt x="36" y="11"/>
                    </a:moveTo>
                    <a:lnTo>
                      <a:pt x="36" y="62"/>
                    </a:lnTo>
                    <a:lnTo>
                      <a:pt x="0" y="49"/>
                    </a:lnTo>
                    <a:lnTo>
                      <a:pt x="0" y="0"/>
                    </a:lnTo>
                    <a:lnTo>
                      <a:pt x="36"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36" name="Freeform 744">
                <a:extLst>
                  <a:ext uri="{FF2B5EF4-FFF2-40B4-BE49-F238E27FC236}">
                    <a16:creationId xmlns:a16="http://schemas.microsoft.com/office/drawing/2014/main" id="{FC3637B9-8231-9F46-8F32-FBCD10A5B4FC}"/>
                  </a:ext>
                </a:extLst>
              </p:cNvPr>
              <p:cNvSpPr>
                <a:spLocks/>
              </p:cNvSpPr>
              <p:nvPr/>
            </p:nvSpPr>
            <p:spPr bwMode="auto">
              <a:xfrm>
                <a:off x="3061" y="3421"/>
                <a:ext cx="59" cy="60"/>
              </a:xfrm>
              <a:custGeom>
                <a:avLst/>
                <a:gdLst>
                  <a:gd name="T0" fmla="*/ 57 w 59"/>
                  <a:gd name="T1" fmla="*/ 0 h 60"/>
                  <a:gd name="T2" fmla="*/ 0 w 59"/>
                  <a:gd name="T3" fmla="*/ 12 h 60"/>
                  <a:gd name="T4" fmla="*/ 0 w 59"/>
                  <a:gd name="T5" fmla="*/ 59 h 60"/>
                  <a:gd name="T6" fmla="*/ 58 w 59"/>
                  <a:gd name="T7" fmla="*/ 46 h 60"/>
                  <a:gd name="T8" fmla="*/ 57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57" y="0"/>
                    </a:moveTo>
                    <a:lnTo>
                      <a:pt x="0" y="12"/>
                    </a:lnTo>
                    <a:lnTo>
                      <a:pt x="0" y="59"/>
                    </a:lnTo>
                    <a:lnTo>
                      <a:pt x="58" y="46"/>
                    </a:lnTo>
                    <a:lnTo>
                      <a:pt x="57" y="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37" name="Freeform 745">
                <a:extLst>
                  <a:ext uri="{FF2B5EF4-FFF2-40B4-BE49-F238E27FC236}">
                    <a16:creationId xmlns:a16="http://schemas.microsoft.com/office/drawing/2014/main" id="{BC06C92E-C59B-C046-9180-D0406E91D37A}"/>
                  </a:ext>
                </a:extLst>
              </p:cNvPr>
              <p:cNvSpPr>
                <a:spLocks/>
              </p:cNvSpPr>
              <p:nvPr/>
            </p:nvSpPr>
            <p:spPr bwMode="auto">
              <a:xfrm>
                <a:off x="3061" y="3421"/>
                <a:ext cx="59" cy="60"/>
              </a:xfrm>
              <a:custGeom>
                <a:avLst/>
                <a:gdLst>
                  <a:gd name="T0" fmla="*/ 57 w 59"/>
                  <a:gd name="T1" fmla="*/ 0 h 60"/>
                  <a:gd name="T2" fmla="*/ 0 w 59"/>
                  <a:gd name="T3" fmla="*/ 12 h 60"/>
                  <a:gd name="T4" fmla="*/ 0 w 59"/>
                  <a:gd name="T5" fmla="*/ 59 h 60"/>
                  <a:gd name="T6" fmla="*/ 58 w 59"/>
                  <a:gd name="T7" fmla="*/ 46 h 60"/>
                  <a:gd name="T8" fmla="*/ 57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57" y="0"/>
                    </a:moveTo>
                    <a:lnTo>
                      <a:pt x="0" y="12"/>
                    </a:lnTo>
                    <a:lnTo>
                      <a:pt x="0" y="59"/>
                    </a:lnTo>
                    <a:lnTo>
                      <a:pt x="58" y="46"/>
                    </a:lnTo>
                    <a:lnTo>
                      <a:pt x="5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38" name="Freeform 746">
                <a:extLst>
                  <a:ext uri="{FF2B5EF4-FFF2-40B4-BE49-F238E27FC236}">
                    <a16:creationId xmlns:a16="http://schemas.microsoft.com/office/drawing/2014/main" id="{38EB5BC3-04D5-044C-9116-749FA86347E5}"/>
                  </a:ext>
                </a:extLst>
              </p:cNvPr>
              <p:cNvSpPr>
                <a:spLocks/>
              </p:cNvSpPr>
              <p:nvPr/>
            </p:nvSpPr>
            <p:spPr bwMode="auto">
              <a:xfrm>
                <a:off x="3134" y="3445"/>
                <a:ext cx="52" cy="58"/>
              </a:xfrm>
              <a:custGeom>
                <a:avLst/>
                <a:gdLst>
                  <a:gd name="T0" fmla="*/ 50 w 52"/>
                  <a:gd name="T1" fmla="*/ 0 h 58"/>
                  <a:gd name="T2" fmla="*/ 1 w 52"/>
                  <a:gd name="T3" fmla="*/ 11 h 58"/>
                  <a:gd name="T4" fmla="*/ 0 w 52"/>
                  <a:gd name="T5" fmla="*/ 57 h 58"/>
                  <a:gd name="T6" fmla="*/ 51 w 52"/>
                  <a:gd name="T7" fmla="*/ 46 h 58"/>
                  <a:gd name="T8" fmla="*/ 50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0" y="0"/>
                    </a:moveTo>
                    <a:lnTo>
                      <a:pt x="1" y="11"/>
                    </a:lnTo>
                    <a:lnTo>
                      <a:pt x="0" y="57"/>
                    </a:lnTo>
                    <a:lnTo>
                      <a:pt x="51" y="46"/>
                    </a:lnTo>
                    <a:lnTo>
                      <a:pt x="50" y="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39" name="Freeform 747">
                <a:extLst>
                  <a:ext uri="{FF2B5EF4-FFF2-40B4-BE49-F238E27FC236}">
                    <a16:creationId xmlns:a16="http://schemas.microsoft.com/office/drawing/2014/main" id="{A61B1E5F-6BF5-2F47-89E0-BAC84DA6117E}"/>
                  </a:ext>
                </a:extLst>
              </p:cNvPr>
              <p:cNvSpPr>
                <a:spLocks/>
              </p:cNvSpPr>
              <p:nvPr/>
            </p:nvSpPr>
            <p:spPr bwMode="auto">
              <a:xfrm>
                <a:off x="3134" y="3445"/>
                <a:ext cx="52" cy="58"/>
              </a:xfrm>
              <a:custGeom>
                <a:avLst/>
                <a:gdLst>
                  <a:gd name="T0" fmla="*/ 50 w 52"/>
                  <a:gd name="T1" fmla="*/ 0 h 58"/>
                  <a:gd name="T2" fmla="*/ 1 w 52"/>
                  <a:gd name="T3" fmla="*/ 11 h 58"/>
                  <a:gd name="T4" fmla="*/ 0 w 52"/>
                  <a:gd name="T5" fmla="*/ 57 h 58"/>
                  <a:gd name="T6" fmla="*/ 51 w 52"/>
                  <a:gd name="T7" fmla="*/ 46 h 58"/>
                  <a:gd name="T8" fmla="*/ 50 w 52"/>
                  <a:gd name="T9" fmla="*/ 0 h 58"/>
                  <a:gd name="T10" fmla="*/ 0 60000 65536"/>
                  <a:gd name="T11" fmla="*/ 0 60000 65536"/>
                  <a:gd name="T12" fmla="*/ 0 60000 65536"/>
                  <a:gd name="T13" fmla="*/ 0 60000 65536"/>
                  <a:gd name="T14" fmla="*/ 0 60000 65536"/>
                  <a:gd name="T15" fmla="*/ 0 w 52"/>
                  <a:gd name="T16" fmla="*/ 0 h 58"/>
                  <a:gd name="T17" fmla="*/ 52 w 52"/>
                  <a:gd name="T18" fmla="*/ 58 h 58"/>
                </a:gdLst>
                <a:ahLst/>
                <a:cxnLst>
                  <a:cxn ang="T10">
                    <a:pos x="T0" y="T1"/>
                  </a:cxn>
                  <a:cxn ang="T11">
                    <a:pos x="T2" y="T3"/>
                  </a:cxn>
                  <a:cxn ang="T12">
                    <a:pos x="T4" y="T5"/>
                  </a:cxn>
                  <a:cxn ang="T13">
                    <a:pos x="T6" y="T7"/>
                  </a:cxn>
                  <a:cxn ang="T14">
                    <a:pos x="T8" y="T9"/>
                  </a:cxn>
                </a:cxnLst>
                <a:rect l="T15" t="T16" r="T17" b="T18"/>
                <a:pathLst>
                  <a:path w="52" h="58">
                    <a:moveTo>
                      <a:pt x="50" y="0"/>
                    </a:moveTo>
                    <a:lnTo>
                      <a:pt x="1" y="11"/>
                    </a:lnTo>
                    <a:lnTo>
                      <a:pt x="0" y="57"/>
                    </a:lnTo>
                    <a:lnTo>
                      <a:pt x="51" y="46"/>
                    </a:lnTo>
                    <a:lnTo>
                      <a:pt x="5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40" name="Freeform 748">
                <a:extLst>
                  <a:ext uri="{FF2B5EF4-FFF2-40B4-BE49-F238E27FC236}">
                    <a16:creationId xmlns:a16="http://schemas.microsoft.com/office/drawing/2014/main" id="{F66CF02F-0D35-0B41-9ED2-1588ED2F3614}"/>
                  </a:ext>
                </a:extLst>
              </p:cNvPr>
              <p:cNvSpPr>
                <a:spLocks/>
              </p:cNvSpPr>
              <p:nvPr/>
            </p:nvSpPr>
            <p:spPr bwMode="auto">
              <a:xfrm>
                <a:off x="3218" y="3468"/>
                <a:ext cx="35" cy="56"/>
              </a:xfrm>
              <a:custGeom>
                <a:avLst/>
                <a:gdLst>
                  <a:gd name="T0" fmla="*/ 33 w 35"/>
                  <a:gd name="T1" fmla="*/ 0 h 56"/>
                  <a:gd name="T2" fmla="*/ 0 w 35"/>
                  <a:gd name="T3" fmla="*/ 7 h 56"/>
                  <a:gd name="T4" fmla="*/ 0 w 35"/>
                  <a:gd name="T5" fmla="*/ 55 h 56"/>
                  <a:gd name="T6" fmla="*/ 34 w 35"/>
                  <a:gd name="T7" fmla="*/ 48 h 56"/>
                  <a:gd name="T8" fmla="*/ 33 w 35"/>
                  <a:gd name="T9" fmla="*/ 0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3" y="0"/>
                    </a:moveTo>
                    <a:lnTo>
                      <a:pt x="0" y="7"/>
                    </a:lnTo>
                    <a:lnTo>
                      <a:pt x="0" y="55"/>
                    </a:lnTo>
                    <a:lnTo>
                      <a:pt x="34" y="48"/>
                    </a:lnTo>
                    <a:lnTo>
                      <a:pt x="33" y="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41" name="Freeform 749">
                <a:extLst>
                  <a:ext uri="{FF2B5EF4-FFF2-40B4-BE49-F238E27FC236}">
                    <a16:creationId xmlns:a16="http://schemas.microsoft.com/office/drawing/2014/main" id="{24D5A5E1-3F0A-3845-A4A9-D1AF053FE0D4}"/>
                  </a:ext>
                </a:extLst>
              </p:cNvPr>
              <p:cNvSpPr>
                <a:spLocks/>
              </p:cNvSpPr>
              <p:nvPr/>
            </p:nvSpPr>
            <p:spPr bwMode="auto">
              <a:xfrm>
                <a:off x="3218" y="3468"/>
                <a:ext cx="35" cy="56"/>
              </a:xfrm>
              <a:custGeom>
                <a:avLst/>
                <a:gdLst>
                  <a:gd name="T0" fmla="*/ 33 w 35"/>
                  <a:gd name="T1" fmla="*/ 0 h 56"/>
                  <a:gd name="T2" fmla="*/ 0 w 35"/>
                  <a:gd name="T3" fmla="*/ 7 h 56"/>
                  <a:gd name="T4" fmla="*/ 0 w 35"/>
                  <a:gd name="T5" fmla="*/ 55 h 56"/>
                  <a:gd name="T6" fmla="*/ 34 w 35"/>
                  <a:gd name="T7" fmla="*/ 48 h 56"/>
                  <a:gd name="T8" fmla="*/ 33 w 35"/>
                  <a:gd name="T9" fmla="*/ 0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3" y="0"/>
                    </a:moveTo>
                    <a:lnTo>
                      <a:pt x="0" y="7"/>
                    </a:lnTo>
                    <a:lnTo>
                      <a:pt x="0" y="55"/>
                    </a:lnTo>
                    <a:lnTo>
                      <a:pt x="34" y="48"/>
                    </a:lnTo>
                    <a:lnTo>
                      <a:pt x="3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42" name="Freeform 750">
                <a:extLst>
                  <a:ext uri="{FF2B5EF4-FFF2-40B4-BE49-F238E27FC236}">
                    <a16:creationId xmlns:a16="http://schemas.microsoft.com/office/drawing/2014/main" id="{539CED78-212B-1947-BDAE-0A3A8E6A1F5A}"/>
                  </a:ext>
                </a:extLst>
              </p:cNvPr>
              <p:cNvSpPr>
                <a:spLocks/>
              </p:cNvSpPr>
              <p:nvPr/>
            </p:nvSpPr>
            <p:spPr bwMode="auto">
              <a:xfrm>
                <a:off x="3269" y="3493"/>
                <a:ext cx="52" cy="60"/>
              </a:xfrm>
              <a:custGeom>
                <a:avLst/>
                <a:gdLst>
                  <a:gd name="T0" fmla="*/ 51 w 52"/>
                  <a:gd name="T1" fmla="*/ 0 h 60"/>
                  <a:gd name="T2" fmla="*/ 0 w 52"/>
                  <a:gd name="T3" fmla="*/ 11 h 60"/>
                  <a:gd name="T4" fmla="*/ 0 w 52"/>
                  <a:gd name="T5" fmla="*/ 59 h 60"/>
                  <a:gd name="T6" fmla="*/ 50 w 52"/>
                  <a:gd name="T7" fmla="*/ 48 h 60"/>
                  <a:gd name="T8" fmla="*/ 51 w 52"/>
                  <a:gd name="T9" fmla="*/ 0 h 60"/>
                  <a:gd name="T10" fmla="*/ 0 60000 65536"/>
                  <a:gd name="T11" fmla="*/ 0 60000 65536"/>
                  <a:gd name="T12" fmla="*/ 0 60000 65536"/>
                  <a:gd name="T13" fmla="*/ 0 60000 65536"/>
                  <a:gd name="T14" fmla="*/ 0 60000 65536"/>
                  <a:gd name="T15" fmla="*/ 0 w 52"/>
                  <a:gd name="T16" fmla="*/ 0 h 60"/>
                  <a:gd name="T17" fmla="*/ 52 w 52"/>
                  <a:gd name="T18" fmla="*/ 60 h 60"/>
                </a:gdLst>
                <a:ahLst/>
                <a:cxnLst>
                  <a:cxn ang="T10">
                    <a:pos x="T0" y="T1"/>
                  </a:cxn>
                  <a:cxn ang="T11">
                    <a:pos x="T2" y="T3"/>
                  </a:cxn>
                  <a:cxn ang="T12">
                    <a:pos x="T4" y="T5"/>
                  </a:cxn>
                  <a:cxn ang="T13">
                    <a:pos x="T6" y="T7"/>
                  </a:cxn>
                  <a:cxn ang="T14">
                    <a:pos x="T8" y="T9"/>
                  </a:cxn>
                </a:cxnLst>
                <a:rect l="T15" t="T16" r="T17" b="T18"/>
                <a:pathLst>
                  <a:path w="52" h="60">
                    <a:moveTo>
                      <a:pt x="51" y="0"/>
                    </a:moveTo>
                    <a:lnTo>
                      <a:pt x="0" y="11"/>
                    </a:lnTo>
                    <a:lnTo>
                      <a:pt x="0" y="59"/>
                    </a:lnTo>
                    <a:lnTo>
                      <a:pt x="50" y="48"/>
                    </a:lnTo>
                    <a:lnTo>
                      <a:pt x="51" y="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43" name="Freeform 751">
                <a:extLst>
                  <a:ext uri="{FF2B5EF4-FFF2-40B4-BE49-F238E27FC236}">
                    <a16:creationId xmlns:a16="http://schemas.microsoft.com/office/drawing/2014/main" id="{E07C33A0-C376-8041-9F12-341B13E36B40}"/>
                  </a:ext>
                </a:extLst>
              </p:cNvPr>
              <p:cNvSpPr>
                <a:spLocks/>
              </p:cNvSpPr>
              <p:nvPr/>
            </p:nvSpPr>
            <p:spPr bwMode="auto">
              <a:xfrm>
                <a:off x="3269" y="3493"/>
                <a:ext cx="52" cy="60"/>
              </a:xfrm>
              <a:custGeom>
                <a:avLst/>
                <a:gdLst>
                  <a:gd name="T0" fmla="*/ 51 w 52"/>
                  <a:gd name="T1" fmla="*/ 0 h 60"/>
                  <a:gd name="T2" fmla="*/ 0 w 52"/>
                  <a:gd name="T3" fmla="*/ 11 h 60"/>
                  <a:gd name="T4" fmla="*/ 0 w 52"/>
                  <a:gd name="T5" fmla="*/ 59 h 60"/>
                  <a:gd name="T6" fmla="*/ 50 w 52"/>
                  <a:gd name="T7" fmla="*/ 48 h 60"/>
                  <a:gd name="T8" fmla="*/ 51 w 52"/>
                  <a:gd name="T9" fmla="*/ 0 h 60"/>
                  <a:gd name="T10" fmla="*/ 0 60000 65536"/>
                  <a:gd name="T11" fmla="*/ 0 60000 65536"/>
                  <a:gd name="T12" fmla="*/ 0 60000 65536"/>
                  <a:gd name="T13" fmla="*/ 0 60000 65536"/>
                  <a:gd name="T14" fmla="*/ 0 60000 65536"/>
                  <a:gd name="T15" fmla="*/ 0 w 52"/>
                  <a:gd name="T16" fmla="*/ 0 h 60"/>
                  <a:gd name="T17" fmla="*/ 52 w 52"/>
                  <a:gd name="T18" fmla="*/ 60 h 60"/>
                </a:gdLst>
                <a:ahLst/>
                <a:cxnLst>
                  <a:cxn ang="T10">
                    <a:pos x="T0" y="T1"/>
                  </a:cxn>
                  <a:cxn ang="T11">
                    <a:pos x="T2" y="T3"/>
                  </a:cxn>
                  <a:cxn ang="T12">
                    <a:pos x="T4" y="T5"/>
                  </a:cxn>
                  <a:cxn ang="T13">
                    <a:pos x="T6" y="T7"/>
                  </a:cxn>
                  <a:cxn ang="T14">
                    <a:pos x="T8" y="T9"/>
                  </a:cxn>
                </a:cxnLst>
                <a:rect l="T15" t="T16" r="T17" b="T18"/>
                <a:pathLst>
                  <a:path w="52" h="60">
                    <a:moveTo>
                      <a:pt x="51" y="0"/>
                    </a:moveTo>
                    <a:lnTo>
                      <a:pt x="0" y="11"/>
                    </a:lnTo>
                    <a:lnTo>
                      <a:pt x="0" y="59"/>
                    </a:lnTo>
                    <a:lnTo>
                      <a:pt x="50" y="48"/>
                    </a:lnTo>
                    <a:lnTo>
                      <a:pt x="5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44" name="Freeform 752">
                <a:extLst>
                  <a:ext uri="{FF2B5EF4-FFF2-40B4-BE49-F238E27FC236}">
                    <a16:creationId xmlns:a16="http://schemas.microsoft.com/office/drawing/2014/main" id="{AD0D0E07-3AE7-2C45-A3AC-A63883D9550C}"/>
                  </a:ext>
                </a:extLst>
              </p:cNvPr>
              <p:cNvSpPr>
                <a:spLocks/>
              </p:cNvSpPr>
              <p:nvPr/>
            </p:nvSpPr>
            <p:spPr bwMode="auto">
              <a:xfrm>
                <a:off x="3338" y="3519"/>
                <a:ext cx="53" cy="60"/>
              </a:xfrm>
              <a:custGeom>
                <a:avLst/>
                <a:gdLst>
                  <a:gd name="T0" fmla="*/ 52 w 53"/>
                  <a:gd name="T1" fmla="*/ 0 h 60"/>
                  <a:gd name="T2" fmla="*/ 1 w 53"/>
                  <a:gd name="T3" fmla="*/ 10 h 60"/>
                  <a:gd name="T4" fmla="*/ 0 w 53"/>
                  <a:gd name="T5" fmla="*/ 59 h 60"/>
                  <a:gd name="T6" fmla="*/ 52 w 53"/>
                  <a:gd name="T7" fmla="*/ 47 h 60"/>
                  <a:gd name="T8" fmla="*/ 52 w 53"/>
                  <a:gd name="T9" fmla="*/ 0 h 60"/>
                  <a:gd name="T10" fmla="*/ 0 60000 65536"/>
                  <a:gd name="T11" fmla="*/ 0 60000 65536"/>
                  <a:gd name="T12" fmla="*/ 0 60000 65536"/>
                  <a:gd name="T13" fmla="*/ 0 60000 65536"/>
                  <a:gd name="T14" fmla="*/ 0 60000 65536"/>
                  <a:gd name="T15" fmla="*/ 0 w 53"/>
                  <a:gd name="T16" fmla="*/ 0 h 60"/>
                  <a:gd name="T17" fmla="*/ 53 w 53"/>
                  <a:gd name="T18" fmla="*/ 60 h 60"/>
                </a:gdLst>
                <a:ahLst/>
                <a:cxnLst>
                  <a:cxn ang="T10">
                    <a:pos x="T0" y="T1"/>
                  </a:cxn>
                  <a:cxn ang="T11">
                    <a:pos x="T2" y="T3"/>
                  </a:cxn>
                  <a:cxn ang="T12">
                    <a:pos x="T4" y="T5"/>
                  </a:cxn>
                  <a:cxn ang="T13">
                    <a:pos x="T6" y="T7"/>
                  </a:cxn>
                  <a:cxn ang="T14">
                    <a:pos x="T8" y="T9"/>
                  </a:cxn>
                </a:cxnLst>
                <a:rect l="T15" t="T16" r="T17" b="T18"/>
                <a:pathLst>
                  <a:path w="53" h="60">
                    <a:moveTo>
                      <a:pt x="52" y="0"/>
                    </a:moveTo>
                    <a:lnTo>
                      <a:pt x="1" y="10"/>
                    </a:lnTo>
                    <a:lnTo>
                      <a:pt x="0" y="59"/>
                    </a:lnTo>
                    <a:lnTo>
                      <a:pt x="52" y="47"/>
                    </a:lnTo>
                    <a:lnTo>
                      <a:pt x="52" y="0"/>
                    </a:lnTo>
                  </a:path>
                </a:pathLst>
              </a:custGeom>
              <a:solidFill>
                <a:srgbClr val="BD606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45" name="Freeform 753">
                <a:extLst>
                  <a:ext uri="{FF2B5EF4-FFF2-40B4-BE49-F238E27FC236}">
                    <a16:creationId xmlns:a16="http://schemas.microsoft.com/office/drawing/2014/main" id="{D2013EC3-5182-EA42-8463-8B94B17B47A5}"/>
                  </a:ext>
                </a:extLst>
              </p:cNvPr>
              <p:cNvSpPr>
                <a:spLocks/>
              </p:cNvSpPr>
              <p:nvPr/>
            </p:nvSpPr>
            <p:spPr bwMode="auto">
              <a:xfrm>
                <a:off x="3338" y="3519"/>
                <a:ext cx="53" cy="60"/>
              </a:xfrm>
              <a:custGeom>
                <a:avLst/>
                <a:gdLst>
                  <a:gd name="T0" fmla="*/ 52 w 53"/>
                  <a:gd name="T1" fmla="*/ 0 h 60"/>
                  <a:gd name="T2" fmla="*/ 1 w 53"/>
                  <a:gd name="T3" fmla="*/ 10 h 60"/>
                  <a:gd name="T4" fmla="*/ 0 w 53"/>
                  <a:gd name="T5" fmla="*/ 59 h 60"/>
                  <a:gd name="T6" fmla="*/ 52 w 53"/>
                  <a:gd name="T7" fmla="*/ 47 h 60"/>
                  <a:gd name="T8" fmla="*/ 52 w 53"/>
                  <a:gd name="T9" fmla="*/ 0 h 60"/>
                  <a:gd name="T10" fmla="*/ 0 60000 65536"/>
                  <a:gd name="T11" fmla="*/ 0 60000 65536"/>
                  <a:gd name="T12" fmla="*/ 0 60000 65536"/>
                  <a:gd name="T13" fmla="*/ 0 60000 65536"/>
                  <a:gd name="T14" fmla="*/ 0 60000 65536"/>
                  <a:gd name="T15" fmla="*/ 0 w 53"/>
                  <a:gd name="T16" fmla="*/ 0 h 60"/>
                  <a:gd name="T17" fmla="*/ 53 w 53"/>
                  <a:gd name="T18" fmla="*/ 60 h 60"/>
                </a:gdLst>
                <a:ahLst/>
                <a:cxnLst>
                  <a:cxn ang="T10">
                    <a:pos x="T0" y="T1"/>
                  </a:cxn>
                  <a:cxn ang="T11">
                    <a:pos x="T2" y="T3"/>
                  </a:cxn>
                  <a:cxn ang="T12">
                    <a:pos x="T4" y="T5"/>
                  </a:cxn>
                  <a:cxn ang="T13">
                    <a:pos x="T6" y="T7"/>
                  </a:cxn>
                  <a:cxn ang="T14">
                    <a:pos x="T8" y="T9"/>
                  </a:cxn>
                </a:cxnLst>
                <a:rect l="T15" t="T16" r="T17" b="T18"/>
                <a:pathLst>
                  <a:path w="53" h="60">
                    <a:moveTo>
                      <a:pt x="52" y="0"/>
                    </a:moveTo>
                    <a:lnTo>
                      <a:pt x="1" y="10"/>
                    </a:lnTo>
                    <a:lnTo>
                      <a:pt x="0" y="59"/>
                    </a:lnTo>
                    <a:lnTo>
                      <a:pt x="52" y="47"/>
                    </a:lnTo>
                    <a:lnTo>
                      <a:pt x="5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46" name="Freeform 754">
                <a:extLst>
                  <a:ext uri="{FF2B5EF4-FFF2-40B4-BE49-F238E27FC236}">
                    <a16:creationId xmlns:a16="http://schemas.microsoft.com/office/drawing/2014/main" id="{DA2E8ECE-C086-7D4C-AC7D-45EE18ABD01B}"/>
                  </a:ext>
                </a:extLst>
              </p:cNvPr>
              <p:cNvSpPr>
                <a:spLocks/>
              </p:cNvSpPr>
              <p:nvPr/>
            </p:nvSpPr>
            <p:spPr bwMode="auto">
              <a:xfrm>
                <a:off x="3028" y="3410"/>
                <a:ext cx="90" cy="25"/>
              </a:xfrm>
              <a:custGeom>
                <a:avLst/>
                <a:gdLst>
                  <a:gd name="T0" fmla="*/ 57 w 90"/>
                  <a:gd name="T1" fmla="*/ 0 h 25"/>
                  <a:gd name="T2" fmla="*/ 0 w 90"/>
                  <a:gd name="T3" fmla="*/ 12 h 25"/>
                  <a:gd name="T4" fmla="*/ 31 w 90"/>
                  <a:gd name="T5" fmla="*/ 24 h 25"/>
                  <a:gd name="T6" fmla="*/ 89 w 90"/>
                  <a:gd name="T7" fmla="*/ 11 h 25"/>
                  <a:gd name="T8" fmla="*/ 57 w 90"/>
                  <a:gd name="T9" fmla="*/ 0 h 25"/>
                  <a:gd name="T10" fmla="*/ 0 60000 65536"/>
                  <a:gd name="T11" fmla="*/ 0 60000 65536"/>
                  <a:gd name="T12" fmla="*/ 0 60000 65536"/>
                  <a:gd name="T13" fmla="*/ 0 60000 65536"/>
                  <a:gd name="T14" fmla="*/ 0 60000 65536"/>
                  <a:gd name="T15" fmla="*/ 0 w 90"/>
                  <a:gd name="T16" fmla="*/ 0 h 25"/>
                  <a:gd name="T17" fmla="*/ 90 w 90"/>
                  <a:gd name="T18" fmla="*/ 25 h 25"/>
                </a:gdLst>
                <a:ahLst/>
                <a:cxnLst>
                  <a:cxn ang="T10">
                    <a:pos x="T0" y="T1"/>
                  </a:cxn>
                  <a:cxn ang="T11">
                    <a:pos x="T2" y="T3"/>
                  </a:cxn>
                  <a:cxn ang="T12">
                    <a:pos x="T4" y="T5"/>
                  </a:cxn>
                  <a:cxn ang="T13">
                    <a:pos x="T6" y="T7"/>
                  </a:cxn>
                  <a:cxn ang="T14">
                    <a:pos x="T8" y="T9"/>
                  </a:cxn>
                </a:cxnLst>
                <a:rect l="T15" t="T16" r="T17" b="T18"/>
                <a:pathLst>
                  <a:path w="90" h="25">
                    <a:moveTo>
                      <a:pt x="57" y="0"/>
                    </a:moveTo>
                    <a:lnTo>
                      <a:pt x="0" y="12"/>
                    </a:lnTo>
                    <a:lnTo>
                      <a:pt x="31" y="24"/>
                    </a:lnTo>
                    <a:lnTo>
                      <a:pt x="89" y="11"/>
                    </a:lnTo>
                    <a:lnTo>
                      <a:pt x="57" y="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47" name="Freeform 755">
                <a:extLst>
                  <a:ext uri="{FF2B5EF4-FFF2-40B4-BE49-F238E27FC236}">
                    <a16:creationId xmlns:a16="http://schemas.microsoft.com/office/drawing/2014/main" id="{46BAE0F8-A1D1-3744-90BB-9C7DFE1AED6A}"/>
                  </a:ext>
                </a:extLst>
              </p:cNvPr>
              <p:cNvSpPr>
                <a:spLocks/>
              </p:cNvSpPr>
              <p:nvPr/>
            </p:nvSpPr>
            <p:spPr bwMode="auto">
              <a:xfrm>
                <a:off x="3028" y="3410"/>
                <a:ext cx="90" cy="25"/>
              </a:xfrm>
              <a:custGeom>
                <a:avLst/>
                <a:gdLst>
                  <a:gd name="T0" fmla="*/ 57 w 90"/>
                  <a:gd name="T1" fmla="*/ 0 h 25"/>
                  <a:gd name="T2" fmla="*/ 0 w 90"/>
                  <a:gd name="T3" fmla="*/ 12 h 25"/>
                  <a:gd name="T4" fmla="*/ 31 w 90"/>
                  <a:gd name="T5" fmla="*/ 24 h 25"/>
                  <a:gd name="T6" fmla="*/ 89 w 90"/>
                  <a:gd name="T7" fmla="*/ 11 h 25"/>
                  <a:gd name="T8" fmla="*/ 57 w 90"/>
                  <a:gd name="T9" fmla="*/ 0 h 25"/>
                  <a:gd name="T10" fmla="*/ 0 60000 65536"/>
                  <a:gd name="T11" fmla="*/ 0 60000 65536"/>
                  <a:gd name="T12" fmla="*/ 0 60000 65536"/>
                  <a:gd name="T13" fmla="*/ 0 60000 65536"/>
                  <a:gd name="T14" fmla="*/ 0 60000 65536"/>
                  <a:gd name="T15" fmla="*/ 0 w 90"/>
                  <a:gd name="T16" fmla="*/ 0 h 25"/>
                  <a:gd name="T17" fmla="*/ 90 w 90"/>
                  <a:gd name="T18" fmla="*/ 25 h 25"/>
                </a:gdLst>
                <a:ahLst/>
                <a:cxnLst>
                  <a:cxn ang="T10">
                    <a:pos x="T0" y="T1"/>
                  </a:cxn>
                  <a:cxn ang="T11">
                    <a:pos x="T2" y="T3"/>
                  </a:cxn>
                  <a:cxn ang="T12">
                    <a:pos x="T4" y="T5"/>
                  </a:cxn>
                  <a:cxn ang="T13">
                    <a:pos x="T6" y="T7"/>
                  </a:cxn>
                  <a:cxn ang="T14">
                    <a:pos x="T8" y="T9"/>
                  </a:cxn>
                </a:cxnLst>
                <a:rect l="T15" t="T16" r="T17" b="T18"/>
                <a:pathLst>
                  <a:path w="90" h="25">
                    <a:moveTo>
                      <a:pt x="57" y="0"/>
                    </a:moveTo>
                    <a:lnTo>
                      <a:pt x="0" y="12"/>
                    </a:lnTo>
                    <a:lnTo>
                      <a:pt x="31" y="24"/>
                    </a:lnTo>
                    <a:lnTo>
                      <a:pt x="89" y="11"/>
                    </a:lnTo>
                    <a:lnTo>
                      <a:pt x="5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48" name="Freeform 756">
                <a:extLst>
                  <a:ext uri="{FF2B5EF4-FFF2-40B4-BE49-F238E27FC236}">
                    <a16:creationId xmlns:a16="http://schemas.microsoft.com/office/drawing/2014/main" id="{123A1282-838E-1D4F-997D-BA86C25EF5CC}"/>
                  </a:ext>
                </a:extLst>
              </p:cNvPr>
              <p:cNvSpPr>
                <a:spLocks/>
              </p:cNvSpPr>
              <p:nvPr/>
            </p:nvSpPr>
            <p:spPr bwMode="auto">
              <a:xfrm>
                <a:off x="3103" y="3433"/>
                <a:ext cx="82" cy="24"/>
              </a:xfrm>
              <a:custGeom>
                <a:avLst/>
                <a:gdLst>
                  <a:gd name="T0" fmla="*/ 48 w 82"/>
                  <a:gd name="T1" fmla="*/ 0 h 24"/>
                  <a:gd name="T2" fmla="*/ 0 w 82"/>
                  <a:gd name="T3" fmla="*/ 10 h 24"/>
                  <a:gd name="T4" fmla="*/ 32 w 82"/>
                  <a:gd name="T5" fmla="*/ 23 h 24"/>
                  <a:gd name="T6" fmla="*/ 81 w 82"/>
                  <a:gd name="T7" fmla="*/ 11 h 24"/>
                  <a:gd name="T8" fmla="*/ 48 w 82"/>
                  <a:gd name="T9" fmla="*/ 0 h 24"/>
                  <a:gd name="T10" fmla="*/ 0 60000 65536"/>
                  <a:gd name="T11" fmla="*/ 0 60000 65536"/>
                  <a:gd name="T12" fmla="*/ 0 60000 65536"/>
                  <a:gd name="T13" fmla="*/ 0 60000 65536"/>
                  <a:gd name="T14" fmla="*/ 0 60000 65536"/>
                  <a:gd name="T15" fmla="*/ 0 w 82"/>
                  <a:gd name="T16" fmla="*/ 0 h 24"/>
                  <a:gd name="T17" fmla="*/ 82 w 82"/>
                  <a:gd name="T18" fmla="*/ 24 h 24"/>
                </a:gdLst>
                <a:ahLst/>
                <a:cxnLst>
                  <a:cxn ang="T10">
                    <a:pos x="T0" y="T1"/>
                  </a:cxn>
                  <a:cxn ang="T11">
                    <a:pos x="T2" y="T3"/>
                  </a:cxn>
                  <a:cxn ang="T12">
                    <a:pos x="T4" y="T5"/>
                  </a:cxn>
                  <a:cxn ang="T13">
                    <a:pos x="T6" y="T7"/>
                  </a:cxn>
                  <a:cxn ang="T14">
                    <a:pos x="T8" y="T9"/>
                  </a:cxn>
                </a:cxnLst>
                <a:rect l="T15" t="T16" r="T17" b="T18"/>
                <a:pathLst>
                  <a:path w="82" h="24">
                    <a:moveTo>
                      <a:pt x="48" y="0"/>
                    </a:moveTo>
                    <a:lnTo>
                      <a:pt x="0" y="10"/>
                    </a:lnTo>
                    <a:lnTo>
                      <a:pt x="32" y="23"/>
                    </a:lnTo>
                    <a:lnTo>
                      <a:pt x="81" y="11"/>
                    </a:lnTo>
                    <a:lnTo>
                      <a:pt x="48" y="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49" name="Freeform 757">
                <a:extLst>
                  <a:ext uri="{FF2B5EF4-FFF2-40B4-BE49-F238E27FC236}">
                    <a16:creationId xmlns:a16="http://schemas.microsoft.com/office/drawing/2014/main" id="{C4C0AB96-2568-7544-92E3-4C307C4A6B15}"/>
                  </a:ext>
                </a:extLst>
              </p:cNvPr>
              <p:cNvSpPr>
                <a:spLocks/>
              </p:cNvSpPr>
              <p:nvPr/>
            </p:nvSpPr>
            <p:spPr bwMode="auto">
              <a:xfrm>
                <a:off x="3103" y="3433"/>
                <a:ext cx="82" cy="24"/>
              </a:xfrm>
              <a:custGeom>
                <a:avLst/>
                <a:gdLst>
                  <a:gd name="T0" fmla="*/ 48 w 82"/>
                  <a:gd name="T1" fmla="*/ 0 h 24"/>
                  <a:gd name="T2" fmla="*/ 0 w 82"/>
                  <a:gd name="T3" fmla="*/ 10 h 24"/>
                  <a:gd name="T4" fmla="*/ 32 w 82"/>
                  <a:gd name="T5" fmla="*/ 23 h 24"/>
                  <a:gd name="T6" fmla="*/ 81 w 82"/>
                  <a:gd name="T7" fmla="*/ 11 h 24"/>
                  <a:gd name="T8" fmla="*/ 48 w 82"/>
                  <a:gd name="T9" fmla="*/ 0 h 24"/>
                  <a:gd name="T10" fmla="*/ 0 60000 65536"/>
                  <a:gd name="T11" fmla="*/ 0 60000 65536"/>
                  <a:gd name="T12" fmla="*/ 0 60000 65536"/>
                  <a:gd name="T13" fmla="*/ 0 60000 65536"/>
                  <a:gd name="T14" fmla="*/ 0 60000 65536"/>
                  <a:gd name="T15" fmla="*/ 0 w 82"/>
                  <a:gd name="T16" fmla="*/ 0 h 24"/>
                  <a:gd name="T17" fmla="*/ 82 w 82"/>
                  <a:gd name="T18" fmla="*/ 24 h 24"/>
                </a:gdLst>
                <a:ahLst/>
                <a:cxnLst>
                  <a:cxn ang="T10">
                    <a:pos x="T0" y="T1"/>
                  </a:cxn>
                  <a:cxn ang="T11">
                    <a:pos x="T2" y="T3"/>
                  </a:cxn>
                  <a:cxn ang="T12">
                    <a:pos x="T4" y="T5"/>
                  </a:cxn>
                  <a:cxn ang="T13">
                    <a:pos x="T6" y="T7"/>
                  </a:cxn>
                  <a:cxn ang="T14">
                    <a:pos x="T8" y="T9"/>
                  </a:cxn>
                </a:cxnLst>
                <a:rect l="T15" t="T16" r="T17" b="T18"/>
                <a:pathLst>
                  <a:path w="82" h="24">
                    <a:moveTo>
                      <a:pt x="48" y="0"/>
                    </a:moveTo>
                    <a:lnTo>
                      <a:pt x="0" y="10"/>
                    </a:lnTo>
                    <a:lnTo>
                      <a:pt x="32" y="23"/>
                    </a:lnTo>
                    <a:lnTo>
                      <a:pt x="81" y="11"/>
                    </a:lnTo>
                    <a:lnTo>
                      <a:pt x="4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0" name="Freeform 758">
                <a:extLst>
                  <a:ext uri="{FF2B5EF4-FFF2-40B4-BE49-F238E27FC236}">
                    <a16:creationId xmlns:a16="http://schemas.microsoft.com/office/drawing/2014/main" id="{65873195-E837-5448-87AD-6EB43065F0C2}"/>
                  </a:ext>
                </a:extLst>
              </p:cNvPr>
              <p:cNvSpPr>
                <a:spLocks/>
              </p:cNvSpPr>
              <p:nvPr/>
            </p:nvSpPr>
            <p:spPr bwMode="auto">
              <a:xfrm>
                <a:off x="3185" y="3456"/>
                <a:ext cx="67" cy="20"/>
              </a:xfrm>
              <a:custGeom>
                <a:avLst/>
                <a:gdLst>
                  <a:gd name="T0" fmla="*/ 33 w 67"/>
                  <a:gd name="T1" fmla="*/ 0 h 20"/>
                  <a:gd name="T2" fmla="*/ 0 w 67"/>
                  <a:gd name="T3" fmla="*/ 7 h 20"/>
                  <a:gd name="T4" fmla="*/ 33 w 67"/>
                  <a:gd name="T5" fmla="*/ 19 h 20"/>
                  <a:gd name="T6" fmla="*/ 66 w 67"/>
                  <a:gd name="T7" fmla="*/ 11 h 20"/>
                  <a:gd name="T8" fmla="*/ 33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3" y="0"/>
                    </a:moveTo>
                    <a:lnTo>
                      <a:pt x="0" y="7"/>
                    </a:lnTo>
                    <a:lnTo>
                      <a:pt x="33" y="19"/>
                    </a:lnTo>
                    <a:lnTo>
                      <a:pt x="66" y="11"/>
                    </a:lnTo>
                    <a:lnTo>
                      <a:pt x="33" y="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51" name="Freeform 759">
                <a:extLst>
                  <a:ext uri="{FF2B5EF4-FFF2-40B4-BE49-F238E27FC236}">
                    <a16:creationId xmlns:a16="http://schemas.microsoft.com/office/drawing/2014/main" id="{7EDD1199-438A-7F4A-8C7B-31FB078629AD}"/>
                  </a:ext>
                </a:extLst>
              </p:cNvPr>
              <p:cNvSpPr>
                <a:spLocks/>
              </p:cNvSpPr>
              <p:nvPr/>
            </p:nvSpPr>
            <p:spPr bwMode="auto">
              <a:xfrm>
                <a:off x="3185" y="3456"/>
                <a:ext cx="67" cy="20"/>
              </a:xfrm>
              <a:custGeom>
                <a:avLst/>
                <a:gdLst>
                  <a:gd name="T0" fmla="*/ 33 w 67"/>
                  <a:gd name="T1" fmla="*/ 0 h 20"/>
                  <a:gd name="T2" fmla="*/ 0 w 67"/>
                  <a:gd name="T3" fmla="*/ 7 h 20"/>
                  <a:gd name="T4" fmla="*/ 33 w 67"/>
                  <a:gd name="T5" fmla="*/ 19 h 20"/>
                  <a:gd name="T6" fmla="*/ 66 w 67"/>
                  <a:gd name="T7" fmla="*/ 11 h 20"/>
                  <a:gd name="T8" fmla="*/ 33 w 67"/>
                  <a:gd name="T9" fmla="*/ 0 h 20"/>
                  <a:gd name="T10" fmla="*/ 0 60000 65536"/>
                  <a:gd name="T11" fmla="*/ 0 60000 65536"/>
                  <a:gd name="T12" fmla="*/ 0 60000 65536"/>
                  <a:gd name="T13" fmla="*/ 0 60000 65536"/>
                  <a:gd name="T14" fmla="*/ 0 60000 65536"/>
                  <a:gd name="T15" fmla="*/ 0 w 67"/>
                  <a:gd name="T16" fmla="*/ 0 h 20"/>
                  <a:gd name="T17" fmla="*/ 67 w 67"/>
                  <a:gd name="T18" fmla="*/ 20 h 20"/>
                </a:gdLst>
                <a:ahLst/>
                <a:cxnLst>
                  <a:cxn ang="T10">
                    <a:pos x="T0" y="T1"/>
                  </a:cxn>
                  <a:cxn ang="T11">
                    <a:pos x="T2" y="T3"/>
                  </a:cxn>
                  <a:cxn ang="T12">
                    <a:pos x="T4" y="T5"/>
                  </a:cxn>
                  <a:cxn ang="T13">
                    <a:pos x="T6" y="T7"/>
                  </a:cxn>
                  <a:cxn ang="T14">
                    <a:pos x="T8" y="T9"/>
                  </a:cxn>
                </a:cxnLst>
                <a:rect l="T15" t="T16" r="T17" b="T18"/>
                <a:pathLst>
                  <a:path w="67" h="20">
                    <a:moveTo>
                      <a:pt x="33" y="0"/>
                    </a:moveTo>
                    <a:lnTo>
                      <a:pt x="0" y="7"/>
                    </a:lnTo>
                    <a:lnTo>
                      <a:pt x="33" y="19"/>
                    </a:lnTo>
                    <a:lnTo>
                      <a:pt x="66" y="11"/>
                    </a:lnTo>
                    <a:lnTo>
                      <a:pt x="3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2" name="Freeform 760">
                <a:extLst>
                  <a:ext uri="{FF2B5EF4-FFF2-40B4-BE49-F238E27FC236}">
                    <a16:creationId xmlns:a16="http://schemas.microsoft.com/office/drawing/2014/main" id="{A3118F19-C718-7242-95A3-60490FA81E01}"/>
                  </a:ext>
                </a:extLst>
              </p:cNvPr>
              <p:cNvSpPr>
                <a:spLocks/>
              </p:cNvSpPr>
              <p:nvPr/>
            </p:nvSpPr>
            <p:spPr bwMode="auto">
              <a:xfrm>
                <a:off x="3235" y="3481"/>
                <a:ext cx="86" cy="24"/>
              </a:xfrm>
              <a:custGeom>
                <a:avLst/>
                <a:gdLst>
                  <a:gd name="T0" fmla="*/ 49 w 86"/>
                  <a:gd name="T1" fmla="*/ 0 h 24"/>
                  <a:gd name="T2" fmla="*/ 0 w 86"/>
                  <a:gd name="T3" fmla="*/ 10 h 24"/>
                  <a:gd name="T4" fmla="*/ 33 w 86"/>
                  <a:gd name="T5" fmla="*/ 23 h 24"/>
                  <a:gd name="T6" fmla="*/ 85 w 86"/>
                  <a:gd name="T7" fmla="*/ 11 h 24"/>
                  <a:gd name="T8" fmla="*/ 49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49" y="0"/>
                    </a:moveTo>
                    <a:lnTo>
                      <a:pt x="0" y="10"/>
                    </a:lnTo>
                    <a:lnTo>
                      <a:pt x="33" y="23"/>
                    </a:lnTo>
                    <a:lnTo>
                      <a:pt x="85" y="11"/>
                    </a:lnTo>
                    <a:lnTo>
                      <a:pt x="49" y="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53" name="Freeform 761">
                <a:extLst>
                  <a:ext uri="{FF2B5EF4-FFF2-40B4-BE49-F238E27FC236}">
                    <a16:creationId xmlns:a16="http://schemas.microsoft.com/office/drawing/2014/main" id="{A19CA72C-ACAA-D34C-8400-CCEC23DB31A3}"/>
                  </a:ext>
                </a:extLst>
              </p:cNvPr>
              <p:cNvSpPr>
                <a:spLocks/>
              </p:cNvSpPr>
              <p:nvPr/>
            </p:nvSpPr>
            <p:spPr bwMode="auto">
              <a:xfrm>
                <a:off x="3235" y="3481"/>
                <a:ext cx="86" cy="24"/>
              </a:xfrm>
              <a:custGeom>
                <a:avLst/>
                <a:gdLst>
                  <a:gd name="T0" fmla="*/ 49 w 86"/>
                  <a:gd name="T1" fmla="*/ 0 h 24"/>
                  <a:gd name="T2" fmla="*/ 0 w 86"/>
                  <a:gd name="T3" fmla="*/ 10 h 24"/>
                  <a:gd name="T4" fmla="*/ 33 w 86"/>
                  <a:gd name="T5" fmla="*/ 23 h 24"/>
                  <a:gd name="T6" fmla="*/ 85 w 86"/>
                  <a:gd name="T7" fmla="*/ 11 h 24"/>
                  <a:gd name="T8" fmla="*/ 49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49" y="0"/>
                    </a:moveTo>
                    <a:lnTo>
                      <a:pt x="0" y="10"/>
                    </a:lnTo>
                    <a:lnTo>
                      <a:pt x="33" y="23"/>
                    </a:lnTo>
                    <a:lnTo>
                      <a:pt x="85" y="11"/>
                    </a:lnTo>
                    <a:lnTo>
                      <a:pt x="49"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4" name="Freeform 762">
                <a:extLst>
                  <a:ext uri="{FF2B5EF4-FFF2-40B4-BE49-F238E27FC236}">
                    <a16:creationId xmlns:a16="http://schemas.microsoft.com/office/drawing/2014/main" id="{4C780A37-3960-E842-B92F-842EA0495845}"/>
                  </a:ext>
                </a:extLst>
              </p:cNvPr>
              <p:cNvSpPr>
                <a:spLocks/>
              </p:cNvSpPr>
              <p:nvPr/>
            </p:nvSpPr>
            <p:spPr bwMode="auto">
              <a:xfrm>
                <a:off x="3304" y="3506"/>
                <a:ext cx="86" cy="24"/>
              </a:xfrm>
              <a:custGeom>
                <a:avLst/>
                <a:gdLst>
                  <a:gd name="T0" fmla="*/ 50 w 86"/>
                  <a:gd name="T1" fmla="*/ 0 h 24"/>
                  <a:gd name="T2" fmla="*/ 0 w 86"/>
                  <a:gd name="T3" fmla="*/ 10 h 24"/>
                  <a:gd name="T4" fmla="*/ 35 w 86"/>
                  <a:gd name="T5" fmla="*/ 23 h 24"/>
                  <a:gd name="T6" fmla="*/ 85 w 86"/>
                  <a:gd name="T7" fmla="*/ 12 h 24"/>
                  <a:gd name="T8" fmla="*/ 50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50" y="0"/>
                    </a:moveTo>
                    <a:lnTo>
                      <a:pt x="0" y="10"/>
                    </a:lnTo>
                    <a:lnTo>
                      <a:pt x="35" y="23"/>
                    </a:lnTo>
                    <a:lnTo>
                      <a:pt x="85" y="12"/>
                    </a:lnTo>
                    <a:lnTo>
                      <a:pt x="50" y="0"/>
                    </a:lnTo>
                  </a:path>
                </a:pathLst>
              </a:custGeom>
              <a:solidFill>
                <a:srgbClr val="7F404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55" name="Freeform 763">
                <a:extLst>
                  <a:ext uri="{FF2B5EF4-FFF2-40B4-BE49-F238E27FC236}">
                    <a16:creationId xmlns:a16="http://schemas.microsoft.com/office/drawing/2014/main" id="{F23C9504-841A-9849-A040-99A740B40D86}"/>
                  </a:ext>
                </a:extLst>
              </p:cNvPr>
              <p:cNvSpPr>
                <a:spLocks/>
              </p:cNvSpPr>
              <p:nvPr/>
            </p:nvSpPr>
            <p:spPr bwMode="auto">
              <a:xfrm>
                <a:off x="3304" y="3506"/>
                <a:ext cx="86" cy="24"/>
              </a:xfrm>
              <a:custGeom>
                <a:avLst/>
                <a:gdLst>
                  <a:gd name="T0" fmla="*/ 50 w 86"/>
                  <a:gd name="T1" fmla="*/ 0 h 24"/>
                  <a:gd name="T2" fmla="*/ 0 w 86"/>
                  <a:gd name="T3" fmla="*/ 10 h 24"/>
                  <a:gd name="T4" fmla="*/ 35 w 86"/>
                  <a:gd name="T5" fmla="*/ 23 h 24"/>
                  <a:gd name="T6" fmla="*/ 85 w 86"/>
                  <a:gd name="T7" fmla="*/ 12 h 24"/>
                  <a:gd name="T8" fmla="*/ 50 w 86"/>
                  <a:gd name="T9" fmla="*/ 0 h 24"/>
                  <a:gd name="T10" fmla="*/ 0 60000 65536"/>
                  <a:gd name="T11" fmla="*/ 0 60000 65536"/>
                  <a:gd name="T12" fmla="*/ 0 60000 65536"/>
                  <a:gd name="T13" fmla="*/ 0 60000 65536"/>
                  <a:gd name="T14" fmla="*/ 0 60000 65536"/>
                  <a:gd name="T15" fmla="*/ 0 w 86"/>
                  <a:gd name="T16" fmla="*/ 0 h 24"/>
                  <a:gd name="T17" fmla="*/ 86 w 86"/>
                  <a:gd name="T18" fmla="*/ 24 h 24"/>
                </a:gdLst>
                <a:ahLst/>
                <a:cxnLst>
                  <a:cxn ang="T10">
                    <a:pos x="T0" y="T1"/>
                  </a:cxn>
                  <a:cxn ang="T11">
                    <a:pos x="T2" y="T3"/>
                  </a:cxn>
                  <a:cxn ang="T12">
                    <a:pos x="T4" y="T5"/>
                  </a:cxn>
                  <a:cxn ang="T13">
                    <a:pos x="T6" y="T7"/>
                  </a:cxn>
                  <a:cxn ang="T14">
                    <a:pos x="T8" y="T9"/>
                  </a:cxn>
                </a:cxnLst>
                <a:rect l="T15" t="T16" r="T17" b="T18"/>
                <a:pathLst>
                  <a:path w="86" h="24">
                    <a:moveTo>
                      <a:pt x="50" y="0"/>
                    </a:moveTo>
                    <a:lnTo>
                      <a:pt x="0" y="10"/>
                    </a:lnTo>
                    <a:lnTo>
                      <a:pt x="35" y="23"/>
                    </a:lnTo>
                    <a:lnTo>
                      <a:pt x="85" y="12"/>
                    </a:lnTo>
                    <a:lnTo>
                      <a:pt x="5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6" name="Freeform 764">
                <a:extLst>
                  <a:ext uri="{FF2B5EF4-FFF2-40B4-BE49-F238E27FC236}">
                    <a16:creationId xmlns:a16="http://schemas.microsoft.com/office/drawing/2014/main" id="{97DDC208-87D2-1C43-A746-C8969C3231D6}"/>
                  </a:ext>
                </a:extLst>
              </p:cNvPr>
              <p:cNvSpPr>
                <a:spLocks/>
              </p:cNvSpPr>
              <p:nvPr/>
            </p:nvSpPr>
            <p:spPr bwMode="auto">
              <a:xfrm>
                <a:off x="3029" y="3422"/>
                <a:ext cx="34" cy="59"/>
              </a:xfrm>
              <a:custGeom>
                <a:avLst/>
                <a:gdLst>
                  <a:gd name="T0" fmla="*/ 32 w 34"/>
                  <a:gd name="T1" fmla="*/ 12 h 59"/>
                  <a:gd name="T2" fmla="*/ 33 w 34"/>
                  <a:gd name="T3" fmla="*/ 58 h 59"/>
                  <a:gd name="T4" fmla="*/ 0 w 34"/>
                  <a:gd name="T5" fmla="*/ 46 h 59"/>
                  <a:gd name="T6" fmla="*/ 0 w 34"/>
                  <a:gd name="T7" fmla="*/ 0 h 59"/>
                  <a:gd name="T8" fmla="*/ 32 w 34"/>
                  <a:gd name="T9" fmla="*/ 12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2" y="12"/>
                    </a:moveTo>
                    <a:lnTo>
                      <a:pt x="33" y="58"/>
                    </a:lnTo>
                    <a:lnTo>
                      <a:pt x="0" y="46"/>
                    </a:lnTo>
                    <a:lnTo>
                      <a:pt x="0" y="0"/>
                    </a:lnTo>
                    <a:lnTo>
                      <a:pt x="32" y="12"/>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57" name="Freeform 765">
                <a:extLst>
                  <a:ext uri="{FF2B5EF4-FFF2-40B4-BE49-F238E27FC236}">
                    <a16:creationId xmlns:a16="http://schemas.microsoft.com/office/drawing/2014/main" id="{D7114D56-A05F-E741-9829-039779DBDE1B}"/>
                  </a:ext>
                </a:extLst>
              </p:cNvPr>
              <p:cNvSpPr>
                <a:spLocks/>
              </p:cNvSpPr>
              <p:nvPr/>
            </p:nvSpPr>
            <p:spPr bwMode="auto">
              <a:xfrm>
                <a:off x="3029" y="3422"/>
                <a:ext cx="34" cy="59"/>
              </a:xfrm>
              <a:custGeom>
                <a:avLst/>
                <a:gdLst>
                  <a:gd name="T0" fmla="*/ 32 w 34"/>
                  <a:gd name="T1" fmla="*/ 12 h 59"/>
                  <a:gd name="T2" fmla="*/ 33 w 34"/>
                  <a:gd name="T3" fmla="*/ 58 h 59"/>
                  <a:gd name="T4" fmla="*/ 0 w 34"/>
                  <a:gd name="T5" fmla="*/ 46 h 59"/>
                  <a:gd name="T6" fmla="*/ 0 w 34"/>
                  <a:gd name="T7" fmla="*/ 0 h 59"/>
                  <a:gd name="T8" fmla="*/ 32 w 34"/>
                  <a:gd name="T9" fmla="*/ 12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2" y="12"/>
                    </a:moveTo>
                    <a:lnTo>
                      <a:pt x="33" y="58"/>
                    </a:lnTo>
                    <a:lnTo>
                      <a:pt x="0" y="46"/>
                    </a:lnTo>
                    <a:lnTo>
                      <a:pt x="0" y="0"/>
                    </a:lnTo>
                    <a:lnTo>
                      <a:pt x="32"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58" name="Freeform 766">
                <a:extLst>
                  <a:ext uri="{FF2B5EF4-FFF2-40B4-BE49-F238E27FC236}">
                    <a16:creationId xmlns:a16="http://schemas.microsoft.com/office/drawing/2014/main" id="{A3D431F7-552F-784C-942C-DED250D29FEC}"/>
                  </a:ext>
                </a:extLst>
              </p:cNvPr>
              <p:cNvSpPr>
                <a:spLocks/>
              </p:cNvSpPr>
              <p:nvPr/>
            </p:nvSpPr>
            <p:spPr bwMode="auto">
              <a:xfrm>
                <a:off x="3184" y="3464"/>
                <a:ext cx="34" cy="60"/>
              </a:xfrm>
              <a:custGeom>
                <a:avLst/>
                <a:gdLst>
                  <a:gd name="T0" fmla="*/ 33 w 34"/>
                  <a:gd name="T1" fmla="*/ 11 h 60"/>
                  <a:gd name="T2" fmla="*/ 33 w 34"/>
                  <a:gd name="T3" fmla="*/ 59 h 60"/>
                  <a:gd name="T4" fmla="*/ 0 w 34"/>
                  <a:gd name="T5" fmla="*/ 47 h 60"/>
                  <a:gd name="T6" fmla="*/ 0 w 34"/>
                  <a:gd name="T7" fmla="*/ 0 h 60"/>
                  <a:gd name="T8" fmla="*/ 33 w 34"/>
                  <a:gd name="T9" fmla="*/ 11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11"/>
                    </a:moveTo>
                    <a:lnTo>
                      <a:pt x="33" y="59"/>
                    </a:lnTo>
                    <a:lnTo>
                      <a:pt x="0" y="47"/>
                    </a:lnTo>
                    <a:lnTo>
                      <a:pt x="0" y="0"/>
                    </a:lnTo>
                    <a:lnTo>
                      <a:pt x="33" y="11"/>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59" name="Freeform 767">
                <a:extLst>
                  <a:ext uri="{FF2B5EF4-FFF2-40B4-BE49-F238E27FC236}">
                    <a16:creationId xmlns:a16="http://schemas.microsoft.com/office/drawing/2014/main" id="{62AC4F6B-EAFA-DF41-BB55-A97C12959C2C}"/>
                  </a:ext>
                </a:extLst>
              </p:cNvPr>
              <p:cNvSpPr>
                <a:spLocks/>
              </p:cNvSpPr>
              <p:nvPr/>
            </p:nvSpPr>
            <p:spPr bwMode="auto">
              <a:xfrm>
                <a:off x="3184" y="3464"/>
                <a:ext cx="34" cy="60"/>
              </a:xfrm>
              <a:custGeom>
                <a:avLst/>
                <a:gdLst>
                  <a:gd name="T0" fmla="*/ 33 w 34"/>
                  <a:gd name="T1" fmla="*/ 11 h 60"/>
                  <a:gd name="T2" fmla="*/ 33 w 34"/>
                  <a:gd name="T3" fmla="*/ 59 h 60"/>
                  <a:gd name="T4" fmla="*/ 0 w 34"/>
                  <a:gd name="T5" fmla="*/ 47 h 60"/>
                  <a:gd name="T6" fmla="*/ 0 w 34"/>
                  <a:gd name="T7" fmla="*/ 0 h 60"/>
                  <a:gd name="T8" fmla="*/ 33 w 34"/>
                  <a:gd name="T9" fmla="*/ 11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3" y="11"/>
                    </a:moveTo>
                    <a:lnTo>
                      <a:pt x="33" y="59"/>
                    </a:lnTo>
                    <a:lnTo>
                      <a:pt x="0" y="47"/>
                    </a:lnTo>
                    <a:lnTo>
                      <a:pt x="0" y="0"/>
                    </a:lnTo>
                    <a:lnTo>
                      <a:pt x="33"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0" name="Freeform 768">
                <a:extLst>
                  <a:ext uri="{FF2B5EF4-FFF2-40B4-BE49-F238E27FC236}">
                    <a16:creationId xmlns:a16="http://schemas.microsoft.com/office/drawing/2014/main" id="{1B73E7E3-4315-0142-90AD-78B0B81DB7F5}"/>
                  </a:ext>
                </a:extLst>
              </p:cNvPr>
              <p:cNvSpPr>
                <a:spLocks/>
              </p:cNvSpPr>
              <p:nvPr/>
            </p:nvSpPr>
            <p:spPr bwMode="auto">
              <a:xfrm>
                <a:off x="3304" y="3517"/>
                <a:ext cx="37" cy="62"/>
              </a:xfrm>
              <a:custGeom>
                <a:avLst/>
                <a:gdLst>
                  <a:gd name="T0" fmla="*/ 36 w 37"/>
                  <a:gd name="T1" fmla="*/ 12 h 62"/>
                  <a:gd name="T2" fmla="*/ 34 w 37"/>
                  <a:gd name="T3" fmla="*/ 61 h 62"/>
                  <a:gd name="T4" fmla="*/ 0 w 37"/>
                  <a:gd name="T5" fmla="*/ 47 h 62"/>
                  <a:gd name="T6" fmla="*/ 0 w 37"/>
                  <a:gd name="T7" fmla="*/ 0 h 62"/>
                  <a:gd name="T8" fmla="*/ 36 w 37"/>
                  <a:gd name="T9" fmla="*/ 12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6" y="12"/>
                    </a:moveTo>
                    <a:lnTo>
                      <a:pt x="34" y="61"/>
                    </a:lnTo>
                    <a:lnTo>
                      <a:pt x="0" y="47"/>
                    </a:lnTo>
                    <a:lnTo>
                      <a:pt x="0" y="0"/>
                    </a:lnTo>
                    <a:lnTo>
                      <a:pt x="36" y="12"/>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61" name="Freeform 769">
                <a:extLst>
                  <a:ext uri="{FF2B5EF4-FFF2-40B4-BE49-F238E27FC236}">
                    <a16:creationId xmlns:a16="http://schemas.microsoft.com/office/drawing/2014/main" id="{89A66DAE-C0CF-754F-8799-1595CCF6685B}"/>
                  </a:ext>
                </a:extLst>
              </p:cNvPr>
              <p:cNvSpPr>
                <a:spLocks/>
              </p:cNvSpPr>
              <p:nvPr/>
            </p:nvSpPr>
            <p:spPr bwMode="auto">
              <a:xfrm>
                <a:off x="3304" y="3517"/>
                <a:ext cx="37" cy="62"/>
              </a:xfrm>
              <a:custGeom>
                <a:avLst/>
                <a:gdLst>
                  <a:gd name="T0" fmla="*/ 36 w 37"/>
                  <a:gd name="T1" fmla="*/ 12 h 62"/>
                  <a:gd name="T2" fmla="*/ 34 w 37"/>
                  <a:gd name="T3" fmla="*/ 61 h 62"/>
                  <a:gd name="T4" fmla="*/ 0 w 37"/>
                  <a:gd name="T5" fmla="*/ 47 h 62"/>
                  <a:gd name="T6" fmla="*/ 0 w 37"/>
                  <a:gd name="T7" fmla="*/ 0 h 62"/>
                  <a:gd name="T8" fmla="*/ 36 w 37"/>
                  <a:gd name="T9" fmla="*/ 12 h 62"/>
                  <a:gd name="T10" fmla="*/ 0 60000 65536"/>
                  <a:gd name="T11" fmla="*/ 0 60000 65536"/>
                  <a:gd name="T12" fmla="*/ 0 60000 65536"/>
                  <a:gd name="T13" fmla="*/ 0 60000 65536"/>
                  <a:gd name="T14" fmla="*/ 0 60000 65536"/>
                  <a:gd name="T15" fmla="*/ 0 w 37"/>
                  <a:gd name="T16" fmla="*/ 0 h 62"/>
                  <a:gd name="T17" fmla="*/ 37 w 37"/>
                  <a:gd name="T18" fmla="*/ 62 h 62"/>
                </a:gdLst>
                <a:ahLst/>
                <a:cxnLst>
                  <a:cxn ang="T10">
                    <a:pos x="T0" y="T1"/>
                  </a:cxn>
                  <a:cxn ang="T11">
                    <a:pos x="T2" y="T3"/>
                  </a:cxn>
                  <a:cxn ang="T12">
                    <a:pos x="T4" y="T5"/>
                  </a:cxn>
                  <a:cxn ang="T13">
                    <a:pos x="T6" y="T7"/>
                  </a:cxn>
                  <a:cxn ang="T14">
                    <a:pos x="T8" y="T9"/>
                  </a:cxn>
                </a:cxnLst>
                <a:rect l="T15" t="T16" r="T17" b="T18"/>
                <a:pathLst>
                  <a:path w="37" h="62">
                    <a:moveTo>
                      <a:pt x="36" y="12"/>
                    </a:moveTo>
                    <a:lnTo>
                      <a:pt x="34" y="61"/>
                    </a:lnTo>
                    <a:lnTo>
                      <a:pt x="0" y="47"/>
                    </a:lnTo>
                    <a:lnTo>
                      <a:pt x="0" y="0"/>
                    </a:lnTo>
                    <a:lnTo>
                      <a:pt x="36"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2" name="Freeform 770">
                <a:extLst>
                  <a:ext uri="{FF2B5EF4-FFF2-40B4-BE49-F238E27FC236}">
                    <a16:creationId xmlns:a16="http://schemas.microsoft.com/office/drawing/2014/main" id="{F7FD0CD3-C783-1540-979E-818DAA2B9921}"/>
                  </a:ext>
                </a:extLst>
              </p:cNvPr>
              <p:cNvSpPr>
                <a:spLocks/>
              </p:cNvSpPr>
              <p:nvPr/>
            </p:nvSpPr>
            <p:spPr bwMode="auto">
              <a:xfrm>
                <a:off x="3102" y="3444"/>
                <a:ext cx="35" cy="59"/>
              </a:xfrm>
              <a:custGeom>
                <a:avLst/>
                <a:gdLst>
                  <a:gd name="T0" fmla="*/ 34 w 35"/>
                  <a:gd name="T1" fmla="*/ 11 h 59"/>
                  <a:gd name="T2" fmla="*/ 32 w 35"/>
                  <a:gd name="T3" fmla="*/ 58 h 59"/>
                  <a:gd name="T4" fmla="*/ 0 w 35"/>
                  <a:gd name="T5" fmla="*/ 46 h 59"/>
                  <a:gd name="T6" fmla="*/ 1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2" y="58"/>
                    </a:lnTo>
                    <a:lnTo>
                      <a:pt x="0" y="46"/>
                    </a:lnTo>
                    <a:lnTo>
                      <a:pt x="1" y="0"/>
                    </a:lnTo>
                    <a:lnTo>
                      <a:pt x="34" y="11"/>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63" name="Freeform 771">
                <a:extLst>
                  <a:ext uri="{FF2B5EF4-FFF2-40B4-BE49-F238E27FC236}">
                    <a16:creationId xmlns:a16="http://schemas.microsoft.com/office/drawing/2014/main" id="{6066D7CD-B902-4A4F-BA89-CC4A19DEDAEF}"/>
                  </a:ext>
                </a:extLst>
              </p:cNvPr>
              <p:cNvSpPr>
                <a:spLocks/>
              </p:cNvSpPr>
              <p:nvPr/>
            </p:nvSpPr>
            <p:spPr bwMode="auto">
              <a:xfrm>
                <a:off x="3102" y="3444"/>
                <a:ext cx="35" cy="59"/>
              </a:xfrm>
              <a:custGeom>
                <a:avLst/>
                <a:gdLst>
                  <a:gd name="T0" fmla="*/ 34 w 35"/>
                  <a:gd name="T1" fmla="*/ 11 h 59"/>
                  <a:gd name="T2" fmla="*/ 32 w 35"/>
                  <a:gd name="T3" fmla="*/ 58 h 59"/>
                  <a:gd name="T4" fmla="*/ 0 w 35"/>
                  <a:gd name="T5" fmla="*/ 46 h 59"/>
                  <a:gd name="T6" fmla="*/ 1 w 35"/>
                  <a:gd name="T7" fmla="*/ 0 h 59"/>
                  <a:gd name="T8" fmla="*/ 34 w 35"/>
                  <a:gd name="T9" fmla="*/ 11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4" y="11"/>
                    </a:moveTo>
                    <a:lnTo>
                      <a:pt x="32" y="58"/>
                    </a:lnTo>
                    <a:lnTo>
                      <a:pt x="0" y="46"/>
                    </a:lnTo>
                    <a:lnTo>
                      <a:pt x="1" y="0"/>
                    </a:lnTo>
                    <a:lnTo>
                      <a:pt x="34"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4" name="Freeform 772">
                <a:extLst>
                  <a:ext uri="{FF2B5EF4-FFF2-40B4-BE49-F238E27FC236}">
                    <a16:creationId xmlns:a16="http://schemas.microsoft.com/office/drawing/2014/main" id="{B0DEC7C0-7A3A-BE4F-9FBB-DB60238C57DD}"/>
                  </a:ext>
                </a:extLst>
              </p:cNvPr>
              <p:cNvSpPr>
                <a:spLocks/>
              </p:cNvSpPr>
              <p:nvPr/>
            </p:nvSpPr>
            <p:spPr bwMode="auto">
              <a:xfrm>
                <a:off x="3234" y="3492"/>
                <a:ext cx="37" cy="61"/>
              </a:xfrm>
              <a:custGeom>
                <a:avLst/>
                <a:gdLst>
                  <a:gd name="T0" fmla="*/ 36 w 37"/>
                  <a:gd name="T1" fmla="*/ 12 h 61"/>
                  <a:gd name="T2" fmla="*/ 36 w 37"/>
                  <a:gd name="T3" fmla="*/ 60 h 61"/>
                  <a:gd name="T4" fmla="*/ 0 w 37"/>
                  <a:gd name="T5" fmla="*/ 48 h 61"/>
                  <a:gd name="T6" fmla="*/ 1 w 37"/>
                  <a:gd name="T7" fmla="*/ 0 h 61"/>
                  <a:gd name="T8" fmla="*/ 36 w 37"/>
                  <a:gd name="T9" fmla="*/ 12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2"/>
                    </a:moveTo>
                    <a:lnTo>
                      <a:pt x="36" y="60"/>
                    </a:lnTo>
                    <a:lnTo>
                      <a:pt x="0" y="48"/>
                    </a:lnTo>
                    <a:lnTo>
                      <a:pt x="1" y="0"/>
                    </a:lnTo>
                    <a:lnTo>
                      <a:pt x="36" y="12"/>
                    </a:lnTo>
                  </a:path>
                </a:pathLst>
              </a:custGeom>
              <a:solidFill>
                <a:srgbClr val="FF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65" name="Freeform 773">
                <a:extLst>
                  <a:ext uri="{FF2B5EF4-FFF2-40B4-BE49-F238E27FC236}">
                    <a16:creationId xmlns:a16="http://schemas.microsoft.com/office/drawing/2014/main" id="{BA72BB57-5A2B-7847-A2B8-DA69E8D2FDA3}"/>
                  </a:ext>
                </a:extLst>
              </p:cNvPr>
              <p:cNvSpPr>
                <a:spLocks/>
              </p:cNvSpPr>
              <p:nvPr/>
            </p:nvSpPr>
            <p:spPr bwMode="auto">
              <a:xfrm>
                <a:off x="3234" y="3492"/>
                <a:ext cx="37" cy="61"/>
              </a:xfrm>
              <a:custGeom>
                <a:avLst/>
                <a:gdLst>
                  <a:gd name="T0" fmla="*/ 36 w 37"/>
                  <a:gd name="T1" fmla="*/ 12 h 61"/>
                  <a:gd name="T2" fmla="*/ 36 w 37"/>
                  <a:gd name="T3" fmla="*/ 60 h 61"/>
                  <a:gd name="T4" fmla="*/ 0 w 37"/>
                  <a:gd name="T5" fmla="*/ 48 h 61"/>
                  <a:gd name="T6" fmla="*/ 1 w 37"/>
                  <a:gd name="T7" fmla="*/ 0 h 61"/>
                  <a:gd name="T8" fmla="*/ 36 w 37"/>
                  <a:gd name="T9" fmla="*/ 12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36" y="12"/>
                    </a:moveTo>
                    <a:lnTo>
                      <a:pt x="36" y="60"/>
                    </a:lnTo>
                    <a:lnTo>
                      <a:pt x="0" y="48"/>
                    </a:lnTo>
                    <a:lnTo>
                      <a:pt x="1" y="0"/>
                    </a:lnTo>
                    <a:lnTo>
                      <a:pt x="36"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6" name="Freeform 774">
                <a:extLst>
                  <a:ext uri="{FF2B5EF4-FFF2-40B4-BE49-F238E27FC236}">
                    <a16:creationId xmlns:a16="http://schemas.microsoft.com/office/drawing/2014/main" id="{4160B825-AC95-D444-BA1D-82C763BF8065}"/>
                  </a:ext>
                </a:extLst>
              </p:cNvPr>
              <p:cNvSpPr>
                <a:spLocks/>
              </p:cNvSpPr>
              <p:nvPr/>
            </p:nvSpPr>
            <p:spPr bwMode="auto">
              <a:xfrm>
                <a:off x="3281" y="3046"/>
                <a:ext cx="42" cy="27"/>
              </a:xfrm>
              <a:custGeom>
                <a:avLst/>
                <a:gdLst>
                  <a:gd name="T0" fmla="*/ 41 w 42"/>
                  <a:gd name="T1" fmla="*/ 21 h 27"/>
                  <a:gd name="T2" fmla="*/ 38 w 42"/>
                  <a:gd name="T3" fmla="*/ 0 h 27"/>
                  <a:gd name="T4" fmla="*/ 0 w 42"/>
                  <a:gd name="T5" fmla="*/ 3 h 27"/>
                  <a:gd name="T6" fmla="*/ 0 w 42"/>
                  <a:gd name="T7" fmla="*/ 26 h 27"/>
                  <a:gd name="T8" fmla="*/ 41 w 42"/>
                  <a:gd name="T9" fmla="*/ 21 h 27"/>
                  <a:gd name="T10" fmla="*/ 0 60000 65536"/>
                  <a:gd name="T11" fmla="*/ 0 60000 65536"/>
                  <a:gd name="T12" fmla="*/ 0 60000 65536"/>
                  <a:gd name="T13" fmla="*/ 0 60000 65536"/>
                  <a:gd name="T14" fmla="*/ 0 60000 65536"/>
                  <a:gd name="T15" fmla="*/ 0 w 42"/>
                  <a:gd name="T16" fmla="*/ 0 h 27"/>
                  <a:gd name="T17" fmla="*/ 42 w 42"/>
                  <a:gd name="T18" fmla="*/ 27 h 27"/>
                </a:gdLst>
                <a:ahLst/>
                <a:cxnLst>
                  <a:cxn ang="T10">
                    <a:pos x="T0" y="T1"/>
                  </a:cxn>
                  <a:cxn ang="T11">
                    <a:pos x="T2" y="T3"/>
                  </a:cxn>
                  <a:cxn ang="T12">
                    <a:pos x="T4" y="T5"/>
                  </a:cxn>
                  <a:cxn ang="T13">
                    <a:pos x="T6" y="T7"/>
                  </a:cxn>
                  <a:cxn ang="T14">
                    <a:pos x="T8" y="T9"/>
                  </a:cxn>
                </a:cxnLst>
                <a:rect l="T15" t="T16" r="T17" b="T18"/>
                <a:pathLst>
                  <a:path w="42" h="27">
                    <a:moveTo>
                      <a:pt x="41" y="21"/>
                    </a:moveTo>
                    <a:lnTo>
                      <a:pt x="38" y="0"/>
                    </a:lnTo>
                    <a:lnTo>
                      <a:pt x="0" y="3"/>
                    </a:lnTo>
                    <a:lnTo>
                      <a:pt x="0" y="26"/>
                    </a:lnTo>
                    <a:lnTo>
                      <a:pt x="41" y="21"/>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67" name="Freeform 775">
                <a:extLst>
                  <a:ext uri="{FF2B5EF4-FFF2-40B4-BE49-F238E27FC236}">
                    <a16:creationId xmlns:a16="http://schemas.microsoft.com/office/drawing/2014/main" id="{C80A1A2E-7DE3-5340-B13D-9F56CCBA6D20}"/>
                  </a:ext>
                </a:extLst>
              </p:cNvPr>
              <p:cNvSpPr>
                <a:spLocks/>
              </p:cNvSpPr>
              <p:nvPr/>
            </p:nvSpPr>
            <p:spPr bwMode="auto">
              <a:xfrm>
                <a:off x="3281" y="3046"/>
                <a:ext cx="42" cy="27"/>
              </a:xfrm>
              <a:custGeom>
                <a:avLst/>
                <a:gdLst>
                  <a:gd name="T0" fmla="*/ 41 w 42"/>
                  <a:gd name="T1" fmla="*/ 21 h 27"/>
                  <a:gd name="T2" fmla="*/ 38 w 42"/>
                  <a:gd name="T3" fmla="*/ 0 h 27"/>
                  <a:gd name="T4" fmla="*/ 0 w 42"/>
                  <a:gd name="T5" fmla="*/ 3 h 27"/>
                  <a:gd name="T6" fmla="*/ 0 w 42"/>
                  <a:gd name="T7" fmla="*/ 26 h 27"/>
                  <a:gd name="T8" fmla="*/ 41 w 42"/>
                  <a:gd name="T9" fmla="*/ 21 h 27"/>
                  <a:gd name="T10" fmla="*/ 0 60000 65536"/>
                  <a:gd name="T11" fmla="*/ 0 60000 65536"/>
                  <a:gd name="T12" fmla="*/ 0 60000 65536"/>
                  <a:gd name="T13" fmla="*/ 0 60000 65536"/>
                  <a:gd name="T14" fmla="*/ 0 60000 65536"/>
                  <a:gd name="T15" fmla="*/ 0 w 42"/>
                  <a:gd name="T16" fmla="*/ 0 h 27"/>
                  <a:gd name="T17" fmla="*/ 42 w 42"/>
                  <a:gd name="T18" fmla="*/ 27 h 27"/>
                </a:gdLst>
                <a:ahLst/>
                <a:cxnLst>
                  <a:cxn ang="T10">
                    <a:pos x="T0" y="T1"/>
                  </a:cxn>
                  <a:cxn ang="T11">
                    <a:pos x="T2" y="T3"/>
                  </a:cxn>
                  <a:cxn ang="T12">
                    <a:pos x="T4" y="T5"/>
                  </a:cxn>
                  <a:cxn ang="T13">
                    <a:pos x="T6" y="T7"/>
                  </a:cxn>
                  <a:cxn ang="T14">
                    <a:pos x="T8" y="T9"/>
                  </a:cxn>
                </a:cxnLst>
                <a:rect l="T15" t="T16" r="T17" b="T18"/>
                <a:pathLst>
                  <a:path w="42" h="27">
                    <a:moveTo>
                      <a:pt x="41" y="21"/>
                    </a:moveTo>
                    <a:lnTo>
                      <a:pt x="38" y="0"/>
                    </a:lnTo>
                    <a:lnTo>
                      <a:pt x="0" y="3"/>
                    </a:lnTo>
                    <a:lnTo>
                      <a:pt x="0" y="26"/>
                    </a:lnTo>
                    <a:lnTo>
                      <a:pt x="41" y="2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68" name="Freeform 776">
                <a:extLst>
                  <a:ext uri="{FF2B5EF4-FFF2-40B4-BE49-F238E27FC236}">
                    <a16:creationId xmlns:a16="http://schemas.microsoft.com/office/drawing/2014/main" id="{2C3FD260-6099-B842-8558-DBF53613586C}"/>
                  </a:ext>
                </a:extLst>
              </p:cNvPr>
              <p:cNvSpPr>
                <a:spLocks/>
              </p:cNvSpPr>
              <p:nvPr/>
            </p:nvSpPr>
            <p:spPr bwMode="auto">
              <a:xfrm>
                <a:off x="3330" y="3012"/>
                <a:ext cx="44" cy="77"/>
              </a:xfrm>
              <a:custGeom>
                <a:avLst/>
                <a:gdLst>
                  <a:gd name="T0" fmla="*/ 43 w 44"/>
                  <a:gd name="T1" fmla="*/ 70 h 77"/>
                  <a:gd name="T2" fmla="*/ 40 w 44"/>
                  <a:gd name="T3" fmla="*/ 0 h 77"/>
                  <a:gd name="T4" fmla="*/ 0 w 44"/>
                  <a:gd name="T5" fmla="*/ 3 h 77"/>
                  <a:gd name="T6" fmla="*/ 2 w 44"/>
                  <a:gd name="T7" fmla="*/ 76 h 77"/>
                  <a:gd name="T8" fmla="*/ 43 w 44"/>
                  <a:gd name="T9" fmla="*/ 70 h 77"/>
                  <a:gd name="T10" fmla="*/ 0 60000 65536"/>
                  <a:gd name="T11" fmla="*/ 0 60000 65536"/>
                  <a:gd name="T12" fmla="*/ 0 60000 65536"/>
                  <a:gd name="T13" fmla="*/ 0 60000 65536"/>
                  <a:gd name="T14" fmla="*/ 0 60000 65536"/>
                  <a:gd name="T15" fmla="*/ 0 w 44"/>
                  <a:gd name="T16" fmla="*/ 0 h 77"/>
                  <a:gd name="T17" fmla="*/ 44 w 44"/>
                  <a:gd name="T18" fmla="*/ 77 h 77"/>
                </a:gdLst>
                <a:ahLst/>
                <a:cxnLst>
                  <a:cxn ang="T10">
                    <a:pos x="T0" y="T1"/>
                  </a:cxn>
                  <a:cxn ang="T11">
                    <a:pos x="T2" y="T3"/>
                  </a:cxn>
                  <a:cxn ang="T12">
                    <a:pos x="T4" y="T5"/>
                  </a:cxn>
                  <a:cxn ang="T13">
                    <a:pos x="T6" y="T7"/>
                  </a:cxn>
                  <a:cxn ang="T14">
                    <a:pos x="T8" y="T9"/>
                  </a:cxn>
                </a:cxnLst>
                <a:rect l="T15" t="T16" r="T17" b="T18"/>
                <a:pathLst>
                  <a:path w="44" h="77">
                    <a:moveTo>
                      <a:pt x="43" y="70"/>
                    </a:moveTo>
                    <a:lnTo>
                      <a:pt x="40" y="0"/>
                    </a:lnTo>
                    <a:lnTo>
                      <a:pt x="0" y="3"/>
                    </a:lnTo>
                    <a:lnTo>
                      <a:pt x="2" y="76"/>
                    </a:lnTo>
                    <a:lnTo>
                      <a:pt x="43" y="70"/>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69" name="Freeform 777">
                <a:extLst>
                  <a:ext uri="{FF2B5EF4-FFF2-40B4-BE49-F238E27FC236}">
                    <a16:creationId xmlns:a16="http://schemas.microsoft.com/office/drawing/2014/main" id="{A67425C0-1C53-8E42-AA0B-DCFAFDE5C57D}"/>
                  </a:ext>
                </a:extLst>
              </p:cNvPr>
              <p:cNvSpPr>
                <a:spLocks/>
              </p:cNvSpPr>
              <p:nvPr/>
            </p:nvSpPr>
            <p:spPr bwMode="auto">
              <a:xfrm>
                <a:off x="3330" y="3012"/>
                <a:ext cx="44" cy="77"/>
              </a:xfrm>
              <a:custGeom>
                <a:avLst/>
                <a:gdLst>
                  <a:gd name="T0" fmla="*/ 43 w 44"/>
                  <a:gd name="T1" fmla="*/ 70 h 77"/>
                  <a:gd name="T2" fmla="*/ 40 w 44"/>
                  <a:gd name="T3" fmla="*/ 0 h 77"/>
                  <a:gd name="T4" fmla="*/ 0 w 44"/>
                  <a:gd name="T5" fmla="*/ 3 h 77"/>
                  <a:gd name="T6" fmla="*/ 2 w 44"/>
                  <a:gd name="T7" fmla="*/ 76 h 77"/>
                  <a:gd name="T8" fmla="*/ 43 w 44"/>
                  <a:gd name="T9" fmla="*/ 70 h 77"/>
                  <a:gd name="T10" fmla="*/ 0 60000 65536"/>
                  <a:gd name="T11" fmla="*/ 0 60000 65536"/>
                  <a:gd name="T12" fmla="*/ 0 60000 65536"/>
                  <a:gd name="T13" fmla="*/ 0 60000 65536"/>
                  <a:gd name="T14" fmla="*/ 0 60000 65536"/>
                  <a:gd name="T15" fmla="*/ 0 w 44"/>
                  <a:gd name="T16" fmla="*/ 0 h 77"/>
                  <a:gd name="T17" fmla="*/ 44 w 44"/>
                  <a:gd name="T18" fmla="*/ 77 h 77"/>
                </a:gdLst>
                <a:ahLst/>
                <a:cxnLst>
                  <a:cxn ang="T10">
                    <a:pos x="T0" y="T1"/>
                  </a:cxn>
                  <a:cxn ang="T11">
                    <a:pos x="T2" y="T3"/>
                  </a:cxn>
                  <a:cxn ang="T12">
                    <a:pos x="T4" y="T5"/>
                  </a:cxn>
                  <a:cxn ang="T13">
                    <a:pos x="T6" y="T7"/>
                  </a:cxn>
                  <a:cxn ang="T14">
                    <a:pos x="T8" y="T9"/>
                  </a:cxn>
                </a:cxnLst>
                <a:rect l="T15" t="T16" r="T17" b="T18"/>
                <a:pathLst>
                  <a:path w="44" h="77">
                    <a:moveTo>
                      <a:pt x="43" y="70"/>
                    </a:moveTo>
                    <a:lnTo>
                      <a:pt x="40" y="0"/>
                    </a:lnTo>
                    <a:lnTo>
                      <a:pt x="0" y="3"/>
                    </a:lnTo>
                    <a:lnTo>
                      <a:pt x="2" y="76"/>
                    </a:lnTo>
                    <a:lnTo>
                      <a:pt x="43" y="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0" name="Freeform 778">
                <a:extLst>
                  <a:ext uri="{FF2B5EF4-FFF2-40B4-BE49-F238E27FC236}">
                    <a16:creationId xmlns:a16="http://schemas.microsoft.com/office/drawing/2014/main" id="{D3CA47F9-11F8-FF4E-9B8C-A51B4A73870B}"/>
                  </a:ext>
                </a:extLst>
              </p:cNvPr>
              <p:cNvSpPr>
                <a:spLocks/>
              </p:cNvSpPr>
              <p:nvPr/>
            </p:nvSpPr>
            <p:spPr bwMode="auto">
              <a:xfrm>
                <a:off x="3391" y="3072"/>
                <a:ext cx="44" cy="33"/>
              </a:xfrm>
              <a:custGeom>
                <a:avLst/>
                <a:gdLst>
                  <a:gd name="T0" fmla="*/ 43 w 44"/>
                  <a:gd name="T1" fmla="*/ 24 h 33"/>
                  <a:gd name="T2" fmla="*/ 43 w 44"/>
                  <a:gd name="T3" fmla="*/ 0 h 33"/>
                  <a:gd name="T4" fmla="*/ 0 w 44"/>
                  <a:gd name="T5" fmla="*/ 6 h 33"/>
                  <a:gd name="T6" fmla="*/ 0 w 44"/>
                  <a:gd name="T7" fmla="*/ 32 h 33"/>
                  <a:gd name="T8" fmla="*/ 43 w 44"/>
                  <a:gd name="T9" fmla="*/ 24 h 33"/>
                  <a:gd name="T10" fmla="*/ 0 60000 65536"/>
                  <a:gd name="T11" fmla="*/ 0 60000 65536"/>
                  <a:gd name="T12" fmla="*/ 0 60000 65536"/>
                  <a:gd name="T13" fmla="*/ 0 60000 65536"/>
                  <a:gd name="T14" fmla="*/ 0 60000 65536"/>
                  <a:gd name="T15" fmla="*/ 0 w 44"/>
                  <a:gd name="T16" fmla="*/ 0 h 33"/>
                  <a:gd name="T17" fmla="*/ 44 w 44"/>
                  <a:gd name="T18" fmla="*/ 33 h 33"/>
                </a:gdLst>
                <a:ahLst/>
                <a:cxnLst>
                  <a:cxn ang="T10">
                    <a:pos x="T0" y="T1"/>
                  </a:cxn>
                  <a:cxn ang="T11">
                    <a:pos x="T2" y="T3"/>
                  </a:cxn>
                  <a:cxn ang="T12">
                    <a:pos x="T4" y="T5"/>
                  </a:cxn>
                  <a:cxn ang="T13">
                    <a:pos x="T6" y="T7"/>
                  </a:cxn>
                  <a:cxn ang="T14">
                    <a:pos x="T8" y="T9"/>
                  </a:cxn>
                </a:cxnLst>
                <a:rect l="T15" t="T16" r="T17" b="T18"/>
                <a:pathLst>
                  <a:path w="44" h="33">
                    <a:moveTo>
                      <a:pt x="43" y="24"/>
                    </a:moveTo>
                    <a:lnTo>
                      <a:pt x="43" y="0"/>
                    </a:lnTo>
                    <a:lnTo>
                      <a:pt x="0" y="6"/>
                    </a:lnTo>
                    <a:lnTo>
                      <a:pt x="0" y="32"/>
                    </a:lnTo>
                    <a:lnTo>
                      <a:pt x="43" y="24"/>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71" name="Freeform 779">
                <a:extLst>
                  <a:ext uri="{FF2B5EF4-FFF2-40B4-BE49-F238E27FC236}">
                    <a16:creationId xmlns:a16="http://schemas.microsoft.com/office/drawing/2014/main" id="{36E7115A-3BAE-9645-999A-77AB0220CE66}"/>
                  </a:ext>
                </a:extLst>
              </p:cNvPr>
              <p:cNvSpPr>
                <a:spLocks/>
              </p:cNvSpPr>
              <p:nvPr/>
            </p:nvSpPr>
            <p:spPr bwMode="auto">
              <a:xfrm>
                <a:off x="3391" y="3072"/>
                <a:ext cx="44" cy="33"/>
              </a:xfrm>
              <a:custGeom>
                <a:avLst/>
                <a:gdLst>
                  <a:gd name="T0" fmla="*/ 43 w 44"/>
                  <a:gd name="T1" fmla="*/ 24 h 33"/>
                  <a:gd name="T2" fmla="*/ 43 w 44"/>
                  <a:gd name="T3" fmla="*/ 0 h 33"/>
                  <a:gd name="T4" fmla="*/ 0 w 44"/>
                  <a:gd name="T5" fmla="*/ 6 h 33"/>
                  <a:gd name="T6" fmla="*/ 0 w 44"/>
                  <a:gd name="T7" fmla="*/ 32 h 33"/>
                  <a:gd name="T8" fmla="*/ 43 w 44"/>
                  <a:gd name="T9" fmla="*/ 24 h 33"/>
                  <a:gd name="T10" fmla="*/ 0 60000 65536"/>
                  <a:gd name="T11" fmla="*/ 0 60000 65536"/>
                  <a:gd name="T12" fmla="*/ 0 60000 65536"/>
                  <a:gd name="T13" fmla="*/ 0 60000 65536"/>
                  <a:gd name="T14" fmla="*/ 0 60000 65536"/>
                  <a:gd name="T15" fmla="*/ 0 w 44"/>
                  <a:gd name="T16" fmla="*/ 0 h 33"/>
                  <a:gd name="T17" fmla="*/ 44 w 44"/>
                  <a:gd name="T18" fmla="*/ 33 h 33"/>
                </a:gdLst>
                <a:ahLst/>
                <a:cxnLst>
                  <a:cxn ang="T10">
                    <a:pos x="T0" y="T1"/>
                  </a:cxn>
                  <a:cxn ang="T11">
                    <a:pos x="T2" y="T3"/>
                  </a:cxn>
                  <a:cxn ang="T12">
                    <a:pos x="T4" y="T5"/>
                  </a:cxn>
                  <a:cxn ang="T13">
                    <a:pos x="T6" y="T7"/>
                  </a:cxn>
                  <a:cxn ang="T14">
                    <a:pos x="T8" y="T9"/>
                  </a:cxn>
                </a:cxnLst>
                <a:rect l="T15" t="T16" r="T17" b="T18"/>
                <a:pathLst>
                  <a:path w="44" h="33">
                    <a:moveTo>
                      <a:pt x="43" y="24"/>
                    </a:moveTo>
                    <a:lnTo>
                      <a:pt x="43" y="0"/>
                    </a:lnTo>
                    <a:lnTo>
                      <a:pt x="0" y="6"/>
                    </a:lnTo>
                    <a:lnTo>
                      <a:pt x="0" y="32"/>
                    </a:lnTo>
                    <a:lnTo>
                      <a:pt x="43" y="2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2" name="Freeform 780">
                <a:extLst>
                  <a:ext uri="{FF2B5EF4-FFF2-40B4-BE49-F238E27FC236}">
                    <a16:creationId xmlns:a16="http://schemas.microsoft.com/office/drawing/2014/main" id="{EDDF5741-7121-6C48-A6B2-40FBC2869B28}"/>
                  </a:ext>
                </a:extLst>
              </p:cNvPr>
              <p:cNvSpPr>
                <a:spLocks/>
              </p:cNvSpPr>
              <p:nvPr/>
            </p:nvSpPr>
            <p:spPr bwMode="auto">
              <a:xfrm>
                <a:off x="3458" y="3089"/>
                <a:ext cx="48" cy="34"/>
              </a:xfrm>
              <a:custGeom>
                <a:avLst/>
                <a:gdLst>
                  <a:gd name="T0" fmla="*/ 47 w 48"/>
                  <a:gd name="T1" fmla="*/ 25 h 34"/>
                  <a:gd name="T2" fmla="*/ 47 w 48"/>
                  <a:gd name="T3" fmla="*/ 0 h 34"/>
                  <a:gd name="T4" fmla="*/ 0 w 48"/>
                  <a:gd name="T5" fmla="*/ 6 h 34"/>
                  <a:gd name="T6" fmla="*/ 2 w 48"/>
                  <a:gd name="T7" fmla="*/ 33 h 34"/>
                  <a:gd name="T8" fmla="*/ 47 w 48"/>
                  <a:gd name="T9" fmla="*/ 25 h 34"/>
                  <a:gd name="T10" fmla="*/ 0 60000 65536"/>
                  <a:gd name="T11" fmla="*/ 0 60000 65536"/>
                  <a:gd name="T12" fmla="*/ 0 60000 65536"/>
                  <a:gd name="T13" fmla="*/ 0 60000 65536"/>
                  <a:gd name="T14" fmla="*/ 0 60000 65536"/>
                  <a:gd name="T15" fmla="*/ 0 w 48"/>
                  <a:gd name="T16" fmla="*/ 0 h 34"/>
                  <a:gd name="T17" fmla="*/ 48 w 48"/>
                  <a:gd name="T18" fmla="*/ 34 h 34"/>
                </a:gdLst>
                <a:ahLst/>
                <a:cxnLst>
                  <a:cxn ang="T10">
                    <a:pos x="T0" y="T1"/>
                  </a:cxn>
                  <a:cxn ang="T11">
                    <a:pos x="T2" y="T3"/>
                  </a:cxn>
                  <a:cxn ang="T12">
                    <a:pos x="T4" y="T5"/>
                  </a:cxn>
                  <a:cxn ang="T13">
                    <a:pos x="T6" y="T7"/>
                  </a:cxn>
                  <a:cxn ang="T14">
                    <a:pos x="T8" y="T9"/>
                  </a:cxn>
                </a:cxnLst>
                <a:rect l="T15" t="T16" r="T17" b="T18"/>
                <a:pathLst>
                  <a:path w="48" h="34">
                    <a:moveTo>
                      <a:pt x="47" y="25"/>
                    </a:moveTo>
                    <a:lnTo>
                      <a:pt x="47" y="0"/>
                    </a:lnTo>
                    <a:lnTo>
                      <a:pt x="0" y="6"/>
                    </a:lnTo>
                    <a:lnTo>
                      <a:pt x="2" y="33"/>
                    </a:lnTo>
                    <a:lnTo>
                      <a:pt x="47" y="25"/>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73" name="Freeform 781">
                <a:extLst>
                  <a:ext uri="{FF2B5EF4-FFF2-40B4-BE49-F238E27FC236}">
                    <a16:creationId xmlns:a16="http://schemas.microsoft.com/office/drawing/2014/main" id="{145CCD6B-3FFE-304B-93BB-1BDDF209B49A}"/>
                  </a:ext>
                </a:extLst>
              </p:cNvPr>
              <p:cNvSpPr>
                <a:spLocks/>
              </p:cNvSpPr>
              <p:nvPr/>
            </p:nvSpPr>
            <p:spPr bwMode="auto">
              <a:xfrm>
                <a:off x="3458" y="3089"/>
                <a:ext cx="48" cy="34"/>
              </a:xfrm>
              <a:custGeom>
                <a:avLst/>
                <a:gdLst>
                  <a:gd name="T0" fmla="*/ 47 w 48"/>
                  <a:gd name="T1" fmla="*/ 25 h 34"/>
                  <a:gd name="T2" fmla="*/ 47 w 48"/>
                  <a:gd name="T3" fmla="*/ 0 h 34"/>
                  <a:gd name="T4" fmla="*/ 0 w 48"/>
                  <a:gd name="T5" fmla="*/ 6 h 34"/>
                  <a:gd name="T6" fmla="*/ 2 w 48"/>
                  <a:gd name="T7" fmla="*/ 33 h 34"/>
                  <a:gd name="T8" fmla="*/ 47 w 48"/>
                  <a:gd name="T9" fmla="*/ 25 h 34"/>
                  <a:gd name="T10" fmla="*/ 0 60000 65536"/>
                  <a:gd name="T11" fmla="*/ 0 60000 65536"/>
                  <a:gd name="T12" fmla="*/ 0 60000 65536"/>
                  <a:gd name="T13" fmla="*/ 0 60000 65536"/>
                  <a:gd name="T14" fmla="*/ 0 60000 65536"/>
                  <a:gd name="T15" fmla="*/ 0 w 48"/>
                  <a:gd name="T16" fmla="*/ 0 h 34"/>
                  <a:gd name="T17" fmla="*/ 48 w 48"/>
                  <a:gd name="T18" fmla="*/ 34 h 34"/>
                </a:gdLst>
                <a:ahLst/>
                <a:cxnLst>
                  <a:cxn ang="T10">
                    <a:pos x="T0" y="T1"/>
                  </a:cxn>
                  <a:cxn ang="T11">
                    <a:pos x="T2" y="T3"/>
                  </a:cxn>
                  <a:cxn ang="T12">
                    <a:pos x="T4" y="T5"/>
                  </a:cxn>
                  <a:cxn ang="T13">
                    <a:pos x="T6" y="T7"/>
                  </a:cxn>
                  <a:cxn ang="T14">
                    <a:pos x="T8" y="T9"/>
                  </a:cxn>
                </a:cxnLst>
                <a:rect l="T15" t="T16" r="T17" b="T18"/>
                <a:pathLst>
                  <a:path w="48" h="34">
                    <a:moveTo>
                      <a:pt x="47" y="25"/>
                    </a:moveTo>
                    <a:lnTo>
                      <a:pt x="47" y="0"/>
                    </a:lnTo>
                    <a:lnTo>
                      <a:pt x="0" y="6"/>
                    </a:lnTo>
                    <a:lnTo>
                      <a:pt x="2" y="33"/>
                    </a:lnTo>
                    <a:lnTo>
                      <a:pt x="47" y="2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4" name="Freeform 782">
                <a:extLst>
                  <a:ext uri="{FF2B5EF4-FFF2-40B4-BE49-F238E27FC236}">
                    <a16:creationId xmlns:a16="http://schemas.microsoft.com/office/drawing/2014/main" id="{980F5CE6-FD93-A748-8520-368AAB94A314}"/>
                  </a:ext>
                </a:extLst>
              </p:cNvPr>
              <p:cNvSpPr>
                <a:spLocks/>
              </p:cNvSpPr>
              <p:nvPr/>
            </p:nvSpPr>
            <p:spPr bwMode="auto">
              <a:xfrm>
                <a:off x="3538" y="3107"/>
                <a:ext cx="48" cy="39"/>
              </a:xfrm>
              <a:custGeom>
                <a:avLst/>
                <a:gdLst>
                  <a:gd name="T0" fmla="*/ 47 w 48"/>
                  <a:gd name="T1" fmla="*/ 28 h 39"/>
                  <a:gd name="T2" fmla="*/ 47 w 48"/>
                  <a:gd name="T3" fmla="*/ 0 h 39"/>
                  <a:gd name="T4" fmla="*/ 0 w 48"/>
                  <a:gd name="T5" fmla="*/ 7 h 39"/>
                  <a:gd name="T6" fmla="*/ 0 w 48"/>
                  <a:gd name="T7" fmla="*/ 38 h 39"/>
                  <a:gd name="T8" fmla="*/ 47 w 48"/>
                  <a:gd name="T9" fmla="*/ 28 h 39"/>
                  <a:gd name="T10" fmla="*/ 0 60000 65536"/>
                  <a:gd name="T11" fmla="*/ 0 60000 65536"/>
                  <a:gd name="T12" fmla="*/ 0 60000 65536"/>
                  <a:gd name="T13" fmla="*/ 0 60000 65536"/>
                  <a:gd name="T14" fmla="*/ 0 60000 65536"/>
                  <a:gd name="T15" fmla="*/ 0 w 48"/>
                  <a:gd name="T16" fmla="*/ 0 h 39"/>
                  <a:gd name="T17" fmla="*/ 48 w 48"/>
                  <a:gd name="T18" fmla="*/ 39 h 39"/>
                </a:gdLst>
                <a:ahLst/>
                <a:cxnLst>
                  <a:cxn ang="T10">
                    <a:pos x="T0" y="T1"/>
                  </a:cxn>
                  <a:cxn ang="T11">
                    <a:pos x="T2" y="T3"/>
                  </a:cxn>
                  <a:cxn ang="T12">
                    <a:pos x="T4" y="T5"/>
                  </a:cxn>
                  <a:cxn ang="T13">
                    <a:pos x="T6" y="T7"/>
                  </a:cxn>
                  <a:cxn ang="T14">
                    <a:pos x="T8" y="T9"/>
                  </a:cxn>
                </a:cxnLst>
                <a:rect l="T15" t="T16" r="T17" b="T18"/>
                <a:pathLst>
                  <a:path w="48" h="39">
                    <a:moveTo>
                      <a:pt x="47" y="28"/>
                    </a:moveTo>
                    <a:lnTo>
                      <a:pt x="47" y="0"/>
                    </a:lnTo>
                    <a:lnTo>
                      <a:pt x="0" y="7"/>
                    </a:lnTo>
                    <a:lnTo>
                      <a:pt x="0" y="38"/>
                    </a:lnTo>
                    <a:lnTo>
                      <a:pt x="47" y="28"/>
                    </a:lnTo>
                  </a:path>
                </a:pathLst>
              </a:custGeom>
              <a:solidFill>
                <a:srgbClr val="6060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75" name="Freeform 783">
                <a:extLst>
                  <a:ext uri="{FF2B5EF4-FFF2-40B4-BE49-F238E27FC236}">
                    <a16:creationId xmlns:a16="http://schemas.microsoft.com/office/drawing/2014/main" id="{7D682BE5-BB4E-7345-96ED-6C4A9807B52A}"/>
                  </a:ext>
                </a:extLst>
              </p:cNvPr>
              <p:cNvSpPr>
                <a:spLocks/>
              </p:cNvSpPr>
              <p:nvPr/>
            </p:nvSpPr>
            <p:spPr bwMode="auto">
              <a:xfrm>
                <a:off x="3538" y="3107"/>
                <a:ext cx="48" cy="39"/>
              </a:xfrm>
              <a:custGeom>
                <a:avLst/>
                <a:gdLst>
                  <a:gd name="T0" fmla="*/ 47 w 48"/>
                  <a:gd name="T1" fmla="*/ 28 h 39"/>
                  <a:gd name="T2" fmla="*/ 47 w 48"/>
                  <a:gd name="T3" fmla="*/ 0 h 39"/>
                  <a:gd name="T4" fmla="*/ 0 w 48"/>
                  <a:gd name="T5" fmla="*/ 7 h 39"/>
                  <a:gd name="T6" fmla="*/ 0 w 48"/>
                  <a:gd name="T7" fmla="*/ 38 h 39"/>
                  <a:gd name="T8" fmla="*/ 47 w 48"/>
                  <a:gd name="T9" fmla="*/ 28 h 39"/>
                  <a:gd name="T10" fmla="*/ 0 60000 65536"/>
                  <a:gd name="T11" fmla="*/ 0 60000 65536"/>
                  <a:gd name="T12" fmla="*/ 0 60000 65536"/>
                  <a:gd name="T13" fmla="*/ 0 60000 65536"/>
                  <a:gd name="T14" fmla="*/ 0 60000 65536"/>
                  <a:gd name="T15" fmla="*/ 0 w 48"/>
                  <a:gd name="T16" fmla="*/ 0 h 39"/>
                  <a:gd name="T17" fmla="*/ 48 w 48"/>
                  <a:gd name="T18" fmla="*/ 39 h 39"/>
                </a:gdLst>
                <a:ahLst/>
                <a:cxnLst>
                  <a:cxn ang="T10">
                    <a:pos x="T0" y="T1"/>
                  </a:cxn>
                  <a:cxn ang="T11">
                    <a:pos x="T2" y="T3"/>
                  </a:cxn>
                  <a:cxn ang="T12">
                    <a:pos x="T4" y="T5"/>
                  </a:cxn>
                  <a:cxn ang="T13">
                    <a:pos x="T6" y="T7"/>
                  </a:cxn>
                  <a:cxn ang="T14">
                    <a:pos x="T8" y="T9"/>
                  </a:cxn>
                </a:cxnLst>
                <a:rect l="T15" t="T16" r="T17" b="T18"/>
                <a:pathLst>
                  <a:path w="48" h="39">
                    <a:moveTo>
                      <a:pt x="47" y="28"/>
                    </a:moveTo>
                    <a:lnTo>
                      <a:pt x="47" y="0"/>
                    </a:lnTo>
                    <a:lnTo>
                      <a:pt x="0" y="7"/>
                    </a:lnTo>
                    <a:lnTo>
                      <a:pt x="0" y="38"/>
                    </a:lnTo>
                    <a:lnTo>
                      <a:pt x="47" y="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6" name="Freeform 784">
                <a:extLst>
                  <a:ext uri="{FF2B5EF4-FFF2-40B4-BE49-F238E27FC236}">
                    <a16:creationId xmlns:a16="http://schemas.microsoft.com/office/drawing/2014/main" id="{8998291F-BE63-8649-B923-445DC513CE19}"/>
                  </a:ext>
                </a:extLst>
              </p:cNvPr>
              <p:cNvSpPr>
                <a:spLocks/>
              </p:cNvSpPr>
              <p:nvPr/>
            </p:nvSpPr>
            <p:spPr bwMode="auto">
              <a:xfrm>
                <a:off x="3256" y="3040"/>
                <a:ext cx="64" cy="17"/>
              </a:xfrm>
              <a:custGeom>
                <a:avLst/>
                <a:gdLst>
                  <a:gd name="T0" fmla="*/ 63 w 64"/>
                  <a:gd name="T1" fmla="*/ 9 h 17"/>
                  <a:gd name="T2" fmla="*/ 24 w 64"/>
                  <a:gd name="T3" fmla="*/ 16 h 17"/>
                  <a:gd name="T4" fmla="*/ 0 w 64"/>
                  <a:gd name="T5" fmla="*/ 6 h 17"/>
                  <a:gd name="T6" fmla="*/ 38 w 64"/>
                  <a:gd name="T7" fmla="*/ 0 h 17"/>
                  <a:gd name="T8" fmla="*/ 63 w 64"/>
                  <a:gd name="T9" fmla="*/ 9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9"/>
                    </a:moveTo>
                    <a:lnTo>
                      <a:pt x="24" y="16"/>
                    </a:lnTo>
                    <a:lnTo>
                      <a:pt x="0" y="6"/>
                    </a:lnTo>
                    <a:lnTo>
                      <a:pt x="38" y="0"/>
                    </a:lnTo>
                    <a:lnTo>
                      <a:pt x="63" y="9"/>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77" name="Freeform 785">
                <a:extLst>
                  <a:ext uri="{FF2B5EF4-FFF2-40B4-BE49-F238E27FC236}">
                    <a16:creationId xmlns:a16="http://schemas.microsoft.com/office/drawing/2014/main" id="{17A9B235-0E83-764A-8627-E361EB99C4EA}"/>
                  </a:ext>
                </a:extLst>
              </p:cNvPr>
              <p:cNvSpPr>
                <a:spLocks/>
              </p:cNvSpPr>
              <p:nvPr/>
            </p:nvSpPr>
            <p:spPr bwMode="auto">
              <a:xfrm>
                <a:off x="3256" y="3040"/>
                <a:ext cx="64" cy="17"/>
              </a:xfrm>
              <a:custGeom>
                <a:avLst/>
                <a:gdLst>
                  <a:gd name="T0" fmla="*/ 63 w 64"/>
                  <a:gd name="T1" fmla="*/ 9 h 17"/>
                  <a:gd name="T2" fmla="*/ 24 w 64"/>
                  <a:gd name="T3" fmla="*/ 16 h 17"/>
                  <a:gd name="T4" fmla="*/ 0 w 64"/>
                  <a:gd name="T5" fmla="*/ 6 h 17"/>
                  <a:gd name="T6" fmla="*/ 38 w 64"/>
                  <a:gd name="T7" fmla="*/ 0 h 17"/>
                  <a:gd name="T8" fmla="*/ 63 w 64"/>
                  <a:gd name="T9" fmla="*/ 9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63" y="9"/>
                    </a:moveTo>
                    <a:lnTo>
                      <a:pt x="24" y="16"/>
                    </a:lnTo>
                    <a:lnTo>
                      <a:pt x="0" y="6"/>
                    </a:lnTo>
                    <a:lnTo>
                      <a:pt x="38" y="0"/>
                    </a:lnTo>
                    <a:lnTo>
                      <a:pt x="63"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78" name="Freeform 786">
                <a:extLst>
                  <a:ext uri="{FF2B5EF4-FFF2-40B4-BE49-F238E27FC236}">
                    <a16:creationId xmlns:a16="http://schemas.microsoft.com/office/drawing/2014/main" id="{AC2E3BBA-4F9C-5146-99FE-B1D3FFC48F31}"/>
                  </a:ext>
                </a:extLst>
              </p:cNvPr>
              <p:cNvSpPr>
                <a:spLocks/>
              </p:cNvSpPr>
              <p:nvPr/>
            </p:nvSpPr>
            <p:spPr bwMode="auto">
              <a:xfrm>
                <a:off x="3304" y="3007"/>
                <a:ext cx="68" cy="17"/>
              </a:xfrm>
              <a:custGeom>
                <a:avLst/>
                <a:gdLst>
                  <a:gd name="T0" fmla="*/ 67 w 68"/>
                  <a:gd name="T1" fmla="*/ 10 h 17"/>
                  <a:gd name="T2" fmla="*/ 26 w 68"/>
                  <a:gd name="T3" fmla="*/ 16 h 17"/>
                  <a:gd name="T4" fmla="*/ 0 w 68"/>
                  <a:gd name="T5" fmla="*/ 7 h 17"/>
                  <a:gd name="T6" fmla="*/ 40 w 68"/>
                  <a:gd name="T7" fmla="*/ 0 h 17"/>
                  <a:gd name="T8" fmla="*/ 67 w 68"/>
                  <a:gd name="T9" fmla="*/ 10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10"/>
                    </a:moveTo>
                    <a:lnTo>
                      <a:pt x="26" y="16"/>
                    </a:lnTo>
                    <a:lnTo>
                      <a:pt x="0" y="7"/>
                    </a:lnTo>
                    <a:lnTo>
                      <a:pt x="40" y="0"/>
                    </a:lnTo>
                    <a:lnTo>
                      <a:pt x="67" y="10"/>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79" name="Freeform 787">
                <a:extLst>
                  <a:ext uri="{FF2B5EF4-FFF2-40B4-BE49-F238E27FC236}">
                    <a16:creationId xmlns:a16="http://schemas.microsoft.com/office/drawing/2014/main" id="{CBEC694D-8B96-144E-92D8-7EB3FC565157}"/>
                  </a:ext>
                </a:extLst>
              </p:cNvPr>
              <p:cNvSpPr>
                <a:spLocks/>
              </p:cNvSpPr>
              <p:nvPr/>
            </p:nvSpPr>
            <p:spPr bwMode="auto">
              <a:xfrm>
                <a:off x="3304" y="3007"/>
                <a:ext cx="68" cy="17"/>
              </a:xfrm>
              <a:custGeom>
                <a:avLst/>
                <a:gdLst>
                  <a:gd name="T0" fmla="*/ 67 w 68"/>
                  <a:gd name="T1" fmla="*/ 10 h 17"/>
                  <a:gd name="T2" fmla="*/ 26 w 68"/>
                  <a:gd name="T3" fmla="*/ 16 h 17"/>
                  <a:gd name="T4" fmla="*/ 0 w 68"/>
                  <a:gd name="T5" fmla="*/ 7 h 17"/>
                  <a:gd name="T6" fmla="*/ 40 w 68"/>
                  <a:gd name="T7" fmla="*/ 0 h 17"/>
                  <a:gd name="T8" fmla="*/ 67 w 68"/>
                  <a:gd name="T9" fmla="*/ 10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10"/>
                    </a:moveTo>
                    <a:lnTo>
                      <a:pt x="26" y="16"/>
                    </a:lnTo>
                    <a:lnTo>
                      <a:pt x="0" y="7"/>
                    </a:lnTo>
                    <a:lnTo>
                      <a:pt x="40" y="0"/>
                    </a:lnTo>
                    <a:lnTo>
                      <a:pt x="67" y="1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0" name="Freeform 788">
                <a:extLst>
                  <a:ext uri="{FF2B5EF4-FFF2-40B4-BE49-F238E27FC236}">
                    <a16:creationId xmlns:a16="http://schemas.microsoft.com/office/drawing/2014/main" id="{18FD5546-47D6-6446-A616-B783CDFD7FC8}"/>
                  </a:ext>
                </a:extLst>
              </p:cNvPr>
              <p:cNvSpPr>
                <a:spLocks/>
              </p:cNvSpPr>
              <p:nvPr/>
            </p:nvSpPr>
            <p:spPr bwMode="auto">
              <a:xfrm>
                <a:off x="3359" y="3065"/>
                <a:ext cx="76" cy="17"/>
              </a:xfrm>
              <a:custGeom>
                <a:avLst/>
                <a:gdLst>
                  <a:gd name="T0" fmla="*/ 75 w 76"/>
                  <a:gd name="T1" fmla="*/ 8 h 17"/>
                  <a:gd name="T2" fmla="*/ 31 w 76"/>
                  <a:gd name="T3" fmla="*/ 16 h 17"/>
                  <a:gd name="T4" fmla="*/ 0 w 76"/>
                  <a:gd name="T5" fmla="*/ 6 h 17"/>
                  <a:gd name="T6" fmla="*/ 43 w 76"/>
                  <a:gd name="T7" fmla="*/ 0 h 17"/>
                  <a:gd name="T8" fmla="*/ 75 w 76"/>
                  <a:gd name="T9" fmla="*/ 8 h 17"/>
                  <a:gd name="T10" fmla="*/ 0 60000 65536"/>
                  <a:gd name="T11" fmla="*/ 0 60000 65536"/>
                  <a:gd name="T12" fmla="*/ 0 60000 65536"/>
                  <a:gd name="T13" fmla="*/ 0 60000 65536"/>
                  <a:gd name="T14" fmla="*/ 0 60000 65536"/>
                  <a:gd name="T15" fmla="*/ 0 w 76"/>
                  <a:gd name="T16" fmla="*/ 0 h 17"/>
                  <a:gd name="T17" fmla="*/ 76 w 76"/>
                  <a:gd name="T18" fmla="*/ 17 h 17"/>
                </a:gdLst>
                <a:ahLst/>
                <a:cxnLst>
                  <a:cxn ang="T10">
                    <a:pos x="T0" y="T1"/>
                  </a:cxn>
                  <a:cxn ang="T11">
                    <a:pos x="T2" y="T3"/>
                  </a:cxn>
                  <a:cxn ang="T12">
                    <a:pos x="T4" y="T5"/>
                  </a:cxn>
                  <a:cxn ang="T13">
                    <a:pos x="T6" y="T7"/>
                  </a:cxn>
                  <a:cxn ang="T14">
                    <a:pos x="T8" y="T9"/>
                  </a:cxn>
                </a:cxnLst>
                <a:rect l="T15" t="T16" r="T17" b="T18"/>
                <a:pathLst>
                  <a:path w="76" h="17">
                    <a:moveTo>
                      <a:pt x="75" y="8"/>
                    </a:moveTo>
                    <a:lnTo>
                      <a:pt x="31" y="16"/>
                    </a:lnTo>
                    <a:lnTo>
                      <a:pt x="0" y="6"/>
                    </a:lnTo>
                    <a:lnTo>
                      <a:pt x="43" y="0"/>
                    </a:lnTo>
                    <a:lnTo>
                      <a:pt x="75" y="8"/>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81" name="Freeform 789">
                <a:extLst>
                  <a:ext uri="{FF2B5EF4-FFF2-40B4-BE49-F238E27FC236}">
                    <a16:creationId xmlns:a16="http://schemas.microsoft.com/office/drawing/2014/main" id="{F32CA528-A79A-7D42-A376-2196ECF58B18}"/>
                  </a:ext>
                </a:extLst>
              </p:cNvPr>
              <p:cNvSpPr>
                <a:spLocks/>
              </p:cNvSpPr>
              <p:nvPr/>
            </p:nvSpPr>
            <p:spPr bwMode="auto">
              <a:xfrm>
                <a:off x="3359" y="3065"/>
                <a:ext cx="76" cy="17"/>
              </a:xfrm>
              <a:custGeom>
                <a:avLst/>
                <a:gdLst>
                  <a:gd name="T0" fmla="*/ 75 w 76"/>
                  <a:gd name="T1" fmla="*/ 8 h 17"/>
                  <a:gd name="T2" fmla="*/ 31 w 76"/>
                  <a:gd name="T3" fmla="*/ 16 h 17"/>
                  <a:gd name="T4" fmla="*/ 0 w 76"/>
                  <a:gd name="T5" fmla="*/ 6 h 17"/>
                  <a:gd name="T6" fmla="*/ 43 w 76"/>
                  <a:gd name="T7" fmla="*/ 0 h 17"/>
                  <a:gd name="T8" fmla="*/ 75 w 76"/>
                  <a:gd name="T9" fmla="*/ 8 h 17"/>
                  <a:gd name="T10" fmla="*/ 0 60000 65536"/>
                  <a:gd name="T11" fmla="*/ 0 60000 65536"/>
                  <a:gd name="T12" fmla="*/ 0 60000 65536"/>
                  <a:gd name="T13" fmla="*/ 0 60000 65536"/>
                  <a:gd name="T14" fmla="*/ 0 60000 65536"/>
                  <a:gd name="T15" fmla="*/ 0 w 76"/>
                  <a:gd name="T16" fmla="*/ 0 h 17"/>
                  <a:gd name="T17" fmla="*/ 76 w 76"/>
                  <a:gd name="T18" fmla="*/ 17 h 17"/>
                </a:gdLst>
                <a:ahLst/>
                <a:cxnLst>
                  <a:cxn ang="T10">
                    <a:pos x="T0" y="T1"/>
                  </a:cxn>
                  <a:cxn ang="T11">
                    <a:pos x="T2" y="T3"/>
                  </a:cxn>
                  <a:cxn ang="T12">
                    <a:pos x="T4" y="T5"/>
                  </a:cxn>
                  <a:cxn ang="T13">
                    <a:pos x="T6" y="T7"/>
                  </a:cxn>
                  <a:cxn ang="T14">
                    <a:pos x="T8" y="T9"/>
                  </a:cxn>
                </a:cxnLst>
                <a:rect l="T15" t="T16" r="T17" b="T18"/>
                <a:pathLst>
                  <a:path w="76" h="17">
                    <a:moveTo>
                      <a:pt x="75" y="8"/>
                    </a:moveTo>
                    <a:lnTo>
                      <a:pt x="31" y="16"/>
                    </a:lnTo>
                    <a:lnTo>
                      <a:pt x="0" y="6"/>
                    </a:lnTo>
                    <a:lnTo>
                      <a:pt x="43" y="0"/>
                    </a:lnTo>
                    <a:lnTo>
                      <a:pt x="75"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2" name="Freeform 790">
                <a:extLst>
                  <a:ext uri="{FF2B5EF4-FFF2-40B4-BE49-F238E27FC236}">
                    <a16:creationId xmlns:a16="http://schemas.microsoft.com/office/drawing/2014/main" id="{2269E9A1-5B30-A641-BC78-5ADE367A1BBB}"/>
                  </a:ext>
                </a:extLst>
              </p:cNvPr>
              <p:cNvSpPr>
                <a:spLocks/>
              </p:cNvSpPr>
              <p:nvPr/>
            </p:nvSpPr>
            <p:spPr bwMode="auto">
              <a:xfrm>
                <a:off x="3426" y="3080"/>
                <a:ext cx="81" cy="17"/>
              </a:xfrm>
              <a:custGeom>
                <a:avLst/>
                <a:gdLst>
                  <a:gd name="T0" fmla="*/ 80 w 81"/>
                  <a:gd name="T1" fmla="*/ 9 h 17"/>
                  <a:gd name="T2" fmla="*/ 33 w 81"/>
                  <a:gd name="T3" fmla="*/ 16 h 17"/>
                  <a:gd name="T4" fmla="*/ 0 w 81"/>
                  <a:gd name="T5" fmla="*/ 5 h 17"/>
                  <a:gd name="T6" fmla="*/ 43 w 81"/>
                  <a:gd name="T7" fmla="*/ 0 h 17"/>
                  <a:gd name="T8" fmla="*/ 80 w 81"/>
                  <a:gd name="T9" fmla="*/ 9 h 17"/>
                  <a:gd name="T10" fmla="*/ 0 60000 65536"/>
                  <a:gd name="T11" fmla="*/ 0 60000 65536"/>
                  <a:gd name="T12" fmla="*/ 0 60000 65536"/>
                  <a:gd name="T13" fmla="*/ 0 60000 65536"/>
                  <a:gd name="T14" fmla="*/ 0 60000 65536"/>
                  <a:gd name="T15" fmla="*/ 0 w 81"/>
                  <a:gd name="T16" fmla="*/ 0 h 17"/>
                  <a:gd name="T17" fmla="*/ 81 w 81"/>
                  <a:gd name="T18" fmla="*/ 17 h 17"/>
                </a:gdLst>
                <a:ahLst/>
                <a:cxnLst>
                  <a:cxn ang="T10">
                    <a:pos x="T0" y="T1"/>
                  </a:cxn>
                  <a:cxn ang="T11">
                    <a:pos x="T2" y="T3"/>
                  </a:cxn>
                  <a:cxn ang="T12">
                    <a:pos x="T4" y="T5"/>
                  </a:cxn>
                  <a:cxn ang="T13">
                    <a:pos x="T6" y="T7"/>
                  </a:cxn>
                  <a:cxn ang="T14">
                    <a:pos x="T8" y="T9"/>
                  </a:cxn>
                </a:cxnLst>
                <a:rect l="T15" t="T16" r="T17" b="T18"/>
                <a:pathLst>
                  <a:path w="81" h="17">
                    <a:moveTo>
                      <a:pt x="80" y="9"/>
                    </a:moveTo>
                    <a:lnTo>
                      <a:pt x="33" y="16"/>
                    </a:lnTo>
                    <a:lnTo>
                      <a:pt x="0" y="5"/>
                    </a:lnTo>
                    <a:lnTo>
                      <a:pt x="43" y="0"/>
                    </a:lnTo>
                    <a:lnTo>
                      <a:pt x="80" y="9"/>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83" name="Freeform 791">
                <a:extLst>
                  <a:ext uri="{FF2B5EF4-FFF2-40B4-BE49-F238E27FC236}">
                    <a16:creationId xmlns:a16="http://schemas.microsoft.com/office/drawing/2014/main" id="{9F6EA5DA-7EEA-5B47-85DE-72E57480D719}"/>
                  </a:ext>
                </a:extLst>
              </p:cNvPr>
              <p:cNvSpPr>
                <a:spLocks/>
              </p:cNvSpPr>
              <p:nvPr/>
            </p:nvSpPr>
            <p:spPr bwMode="auto">
              <a:xfrm>
                <a:off x="3426" y="3080"/>
                <a:ext cx="81" cy="17"/>
              </a:xfrm>
              <a:custGeom>
                <a:avLst/>
                <a:gdLst>
                  <a:gd name="T0" fmla="*/ 80 w 81"/>
                  <a:gd name="T1" fmla="*/ 9 h 17"/>
                  <a:gd name="T2" fmla="*/ 33 w 81"/>
                  <a:gd name="T3" fmla="*/ 16 h 17"/>
                  <a:gd name="T4" fmla="*/ 0 w 81"/>
                  <a:gd name="T5" fmla="*/ 5 h 17"/>
                  <a:gd name="T6" fmla="*/ 43 w 81"/>
                  <a:gd name="T7" fmla="*/ 0 h 17"/>
                  <a:gd name="T8" fmla="*/ 80 w 81"/>
                  <a:gd name="T9" fmla="*/ 9 h 17"/>
                  <a:gd name="T10" fmla="*/ 0 60000 65536"/>
                  <a:gd name="T11" fmla="*/ 0 60000 65536"/>
                  <a:gd name="T12" fmla="*/ 0 60000 65536"/>
                  <a:gd name="T13" fmla="*/ 0 60000 65536"/>
                  <a:gd name="T14" fmla="*/ 0 60000 65536"/>
                  <a:gd name="T15" fmla="*/ 0 w 81"/>
                  <a:gd name="T16" fmla="*/ 0 h 17"/>
                  <a:gd name="T17" fmla="*/ 81 w 81"/>
                  <a:gd name="T18" fmla="*/ 17 h 17"/>
                </a:gdLst>
                <a:ahLst/>
                <a:cxnLst>
                  <a:cxn ang="T10">
                    <a:pos x="T0" y="T1"/>
                  </a:cxn>
                  <a:cxn ang="T11">
                    <a:pos x="T2" y="T3"/>
                  </a:cxn>
                  <a:cxn ang="T12">
                    <a:pos x="T4" y="T5"/>
                  </a:cxn>
                  <a:cxn ang="T13">
                    <a:pos x="T6" y="T7"/>
                  </a:cxn>
                  <a:cxn ang="T14">
                    <a:pos x="T8" y="T9"/>
                  </a:cxn>
                </a:cxnLst>
                <a:rect l="T15" t="T16" r="T17" b="T18"/>
                <a:pathLst>
                  <a:path w="81" h="17">
                    <a:moveTo>
                      <a:pt x="80" y="9"/>
                    </a:moveTo>
                    <a:lnTo>
                      <a:pt x="33" y="16"/>
                    </a:lnTo>
                    <a:lnTo>
                      <a:pt x="0" y="5"/>
                    </a:lnTo>
                    <a:lnTo>
                      <a:pt x="43" y="0"/>
                    </a:lnTo>
                    <a:lnTo>
                      <a:pt x="80" y="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4" name="Freeform 792">
                <a:extLst>
                  <a:ext uri="{FF2B5EF4-FFF2-40B4-BE49-F238E27FC236}">
                    <a16:creationId xmlns:a16="http://schemas.microsoft.com/office/drawing/2014/main" id="{BA53EB1D-32A6-7B42-B9B5-534A99B96CBB}"/>
                  </a:ext>
                </a:extLst>
              </p:cNvPr>
              <p:cNvSpPr>
                <a:spLocks/>
              </p:cNvSpPr>
              <p:nvPr/>
            </p:nvSpPr>
            <p:spPr bwMode="auto">
              <a:xfrm>
                <a:off x="3498" y="3098"/>
                <a:ext cx="89" cy="18"/>
              </a:xfrm>
              <a:custGeom>
                <a:avLst/>
                <a:gdLst>
                  <a:gd name="T0" fmla="*/ 88 w 89"/>
                  <a:gd name="T1" fmla="*/ 8 h 18"/>
                  <a:gd name="T2" fmla="*/ 41 w 89"/>
                  <a:gd name="T3" fmla="*/ 17 h 18"/>
                  <a:gd name="T4" fmla="*/ 0 w 89"/>
                  <a:gd name="T5" fmla="*/ 8 h 18"/>
                  <a:gd name="T6" fmla="*/ 46 w 89"/>
                  <a:gd name="T7" fmla="*/ 0 h 18"/>
                  <a:gd name="T8" fmla="*/ 88 w 89"/>
                  <a:gd name="T9" fmla="*/ 8 h 18"/>
                  <a:gd name="T10" fmla="*/ 0 60000 65536"/>
                  <a:gd name="T11" fmla="*/ 0 60000 65536"/>
                  <a:gd name="T12" fmla="*/ 0 60000 65536"/>
                  <a:gd name="T13" fmla="*/ 0 60000 65536"/>
                  <a:gd name="T14" fmla="*/ 0 60000 65536"/>
                  <a:gd name="T15" fmla="*/ 0 w 89"/>
                  <a:gd name="T16" fmla="*/ 0 h 18"/>
                  <a:gd name="T17" fmla="*/ 89 w 89"/>
                  <a:gd name="T18" fmla="*/ 18 h 18"/>
                </a:gdLst>
                <a:ahLst/>
                <a:cxnLst>
                  <a:cxn ang="T10">
                    <a:pos x="T0" y="T1"/>
                  </a:cxn>
                  <a:cxn ang="T11">
                    <a:pos x="T2" y="T3"/>
                  </a:cxn>
                  <a:cxn ang="T12">
                    <a:pos x="T4" y="T5"/>
                  </a:cxn>
                  <a:cxn ang="T13">
                    <a:pos x="T6" y="T7"/>
                  </a:cxn>
                  <a:cxn ang="T14">
                    <a:pos x="T8" y="T9"/>
                  </a:cxn>
                </a:cxnLst>
                <a:rect l="T15" t="T16" r="T17" b="T18"/>
                <a:pathLst>
                  <a:path w="89" h="18">
                    <a:moveTo>
                      <a:pt x="88" y="8"/>
                    </a:moveTo>
                    <a:lnTo>
                      <a:pt x="41" y="17"/>
                    </a:lnTo>
                    <a:lnTo>
                      <a:pt x="0" y="8"/>
                    </a:lnTo>
                    <a:lnTo>
                      <a:pt x="46" y="0"/>
                    </a:lnTo>
                    <a:lnTo>
                      <a:pt x="88" y="8"/>
                    </a:lnTo>
                  </a:path>
                </a:pathLst>
              </a:custGeom>
              <a:solidFill>
                <a:srgbClr val="4040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85" name="Freeform 793">
                <a:extLst>
                  <a:ext uri="{FF2B5EF4-FFF2-40B4-BE49-F238E27FC236}">
                    <a16:creationId xmlns:a16="http://schemas.microsoft.com/office/drawing/2014/main" id="{0A839344-4D1A-984D-8069-2A4F7EA08F08}"/>
                  </a:ext>
                </a:extLst>
              </p:cNvPr>
              <p:cNvSpPr>
                <a:spLocks/>
              </p:cNvSpPr>
              <p:nvPr/>
            </p:nvSpPr>
            <p:spPr bwMode="auto">
              <a:xfrm>
                <a:off x="3498" y="3098"/>
                <a:ext cx="89" cy="18"/>
              </a:xfrm>
              <a:custGeom>
                <a:avLst/>
                <a:gdLst>
                  <a:gd name="T0" fmla="*/ 88 w 89"/>
                  <a:gd name="T1" fmla="*/ 8 h 18"/>
                  <a:gd name="T2" fmla="*/ 41 w 89"/>
                  <a:gd name="T3" fmla="*/ 17 h 18"/>
                  <a:gd name="T4" fmla="*/ 0 w 89"/>
                  <a:gd name="T5" fmla="*/ 8 h 18"/>
                  <a:gd name="T6" fmla="*/ 46 w 89"/>
                  <a:gd name="T7" fmla="*/ 0 h 18"/>
                  <a:gd name="T8" fmla="*/ 88 w 89"/>
                  <a:gd name="T9" fmla="*/ 8 h 18"/>
                  <a:gd name="T10" fmla="*/ 0 60000 65536"/>
                  <a:gd name="T11" fmla="*/ 0 60000 65536"/>
                  <a:gd name="T12" fmla="*/ 0 60000 65536"/>
                  <a:gd name="T13" fmla="*/ 0 60000 65536"/>
                  <a:gd name="T14" fmla="*/ 0 60000 65536"/>
                  <a:gd name="T15" fmla="*/ 0 w 89"/>
                  <a:gd name="T16" fmla="*/ 0 h 18"/>
                  <a:gd name="T17" fmla="*/ 89 w 89"/>
                  <a:gd name="T18" fmla="*/ 18 h 18"/>
                </a:gdLst>
                <a:ahLst/>
                <a:cxnLst>
                  <a:cxn ang="T10">
                    <a:pos x="T0" y="T1"/>
                  </a:cxn>
                  <a:cxn ang="T11">
                    <a:pos x="T2" y="T3"/>
                  </a:cxn>
                  <a:cxn ang="T12">
                    <a:pos x="T4" y="T5"/>
                  </a:cxn>
                  <a:cxn ang="T13">
                    <a:pos x="T6" y="T7"/>
                  </a:cxn>
                  <a:cxn ang="T14">
                    <a:pos x="T8" y="T9"/>
                  </a:cxn>
                </a:cxnLst>
                <a:rect l="T15" t="T16" r="T17" b="T18"/>
                <a:pathLst>
                  <a:path w="89" h="18">
                    <a:moveTo>
                      <a:pt x="88" y="8"/>
                    </a:moveTo>
                    <a:lnTo>
                      <a:pt x="41" y="17"/>
                    </a:lnTo>
                    <a:lnTo>
                      <a:pt x="0" y="8"/>
                    </a:lnTo>
                    <a:lnTo>
                      <a:pt x="46" y="0"/>
                    </a:lnTo>
                    <a:lnTo>
                      <a:pt x="88"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6" name="Freeform 794">
                <a:extLst>
                  <a:ext uri="{FF2B5EF4-FFF2-40B4-BE49-F238E27FC236}">
                    <a16:creationId xmlns:a16="http://schemas.microsoft.com/office/drawing/2014/main" id="{90B70301-735F-334A-BB04-6F2E829A857F}"/>
                  </a:ext>
                </a:extLst>
              </p:cNvPr>
              <p:cNvSpPr>
                <a:spLocks/>
              </p:cNvSpPr>
              <p:nvPr/>
            </p:nvSpPr>
            <p:spPr bwMode="auto">
              <a:xfrm>
                <a:off x="3256" y="3044"/>
                <a:ext cx="26" cy="29"/>
              </a:xfrm>
              <a:custGeom>
                <a:avLst/>
                <a:gdLst>
                  <a:gd name="T0" fmla="*/ 25 w 26"/>
                  <a:gd name="T1" fmla="*/ 28 h 29"/>
                  <a:gd name="T2" fmla="*/ 25 w 26"/>
                  <a:gd name="T3" fmla="*/ 6 h 29"/>
                  <a:gd name="T4" fmla="*/ 0 w 26"/>
                  <a:gd name="T5" fmla="*/ 0 h 29"/>
                  <a:gd name="T6" fmla="*/ 0 w 26"/>
                  <a:gd name="T7" fmla="*/ 22 h 29"/>
                  <a:gd name="T8" fmla="*/ 25 w 26"/>
                  <a:gd name="T9" fmla="*/ 28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25" y="28"/>
                    </a:moveTo>
                    <a:lnTo>
                      <a:pt x="25" y="6"/>
                    </a:lnTo>
                    <a:lnTo>
                      <a:pt x="0" y="0"/>
                    </a:lnTo>
                    <a:lnTo>
                      <a:pt x="0" y="22"/>
                    </a:lnTo>
                    <a:lnTo>
                      <a:pt x="25" y="28"/>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87" name="Freeform 795">
                <a:extLst>
                  <a:ext uri="{FF2B5EF4-FFF2-40B4-BE49-F238E27FC236}">
                    <a16:creationId xmlns:a16="http://schemas.microsoft.com/office/drawing/2014/main" id="{3F839B6D-C31E-5F41-A4C3-D580C1F42542}"/>
                  </a:ext>
                </a:extLst>
              </p:cNvPr>
              <p:cNvSpPr>
                <a:spLocks/>
              </p:cNvSpPr>
              <p:nvPr/>
            </p:nvSpPr>
            <p:spPr bwMode="auto">
              <a:xfrm>
                <a:off x="3256" y="3044"/>
                <a:ext cx="26" cy="29"/>
              </a:xfrm>
              <a:custGeom>
                <a:avLst/>
                <a:gdLst>
                  <a:gd name="T0" fmla="*/ 25 w 26"/>
                  <a:gd name="T1" fmla="*/ 28 h 29"/>
                  <a:gd name="T2" fmla="*/ 25 w 26"/>
                  <a:gd name="T3" fmla="*/ 6 h 29"/>
                  <a:gd name="T4" fmla="*/ 0 w 26"/>
                  <a:gd name="T5" fmla="*/ 0 h 29"/>
                  <a:gd name="T6" fmla="*/ 0 w 26"/>
                  <a:gd name="T7" fmla="*/ 22 h 29"/>
                  <a:gd name="T8" fmla="*/ 25 w 26"/>
                  <a:gd name="T9" fmla="*/ 28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25" y="28"/>
                    </a:moveTo>
                    <a:lnTo>
                      <a:pt x="25" y="6"/>
                    </a:lnTo>
                    <a:lnTo>
                      <a:pt x="0" y="0"/>
                    </a:lnTo>
                    <a:lnTo>
                      <a:pt x="0" y="22"/>
                    </a:lnTo>
                    <a:lnTo>
                      <a:pt x="25" y="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8" name="Freeform 796">
                <a:extLst>
                  <a:ext uri="{FF2B5EF4-FFF2-40B4-BE49-F238E27FC236}">
                    <a16:creationId xmlns:a16="http://schemas.microsoft.com/office/drawing/2014/main" id="{20D53D72-BB04-7840-A85F-5E9B9BDCE016}"/>
                  </a:ext>
                </a:extLst>
              </p:cNvPr>
              <p:cNvSpPr>
                <a:spLocks/>
              </p:cNvSpPr>
              <p:nvPr/>
            </p:nvSpPr>
            <p:spPr bwMode="auto">
              <a:xfrm>
                <a:off x="3304" y="3011"/>
                <a:ext cx="30" cy="78"/>
              </a:xfrm>
              <a:custGeom>
                <a:avLst/>
                <a:gdLst>
                  <a:gd name="T0" fmla="*/ 29 w 30"/>
                  <a:gd name="T1" fmla="*/ 77 h 78"/>
                  <a:gd name="T2" fmla="*/ 26 w 30"/>
                  <a:gd name="T3" fmla="*/ 4 h 78"/>
                  <a:gd name="T4" fmla="*/ 0 w 30"/>
                  <a:gd name="T5" fmla="*/ 0 h 78"/>
                  <a:gd name="T6" fmla="*/ 0 w 30"/>
                  <a:gd name="T7" fmla="*/ 69 h 78"/>
                  <a:gd name="T8" fmla="*/ 29 w 30"/>
                  <a:gd name="T9" fmla="*/ 77 h 78"/>
                  <a:gd name="T10" fmla="*/ 0 60000 65536"/>
                  <a:gd name="T11" fmla="*/ 0 60000 65536"/>
                  <a:gd name="T12" fmla="*/ 0 60000 65536"/>
                  <a:gd name="T13" fmla="*/ 0 60000 65536"/>
                  <a:gd name="T14" fmla="*/ 0 60000 65536"/>
                  <a:gd name="T15" fmla="*/ 0 w 30"/>
                  <a:gd name="T16" fmla="*/ 0 h 78"/>
                  <a:gd name="T17" fmla="*/ 30 w 30"/>
                  <a:gd name="T18" fmla="*/ 78 h 78"/>
                </a:gdLst>
                <a:ahLst/>
                <a:cxnLst>
                  <a:cxn ang="T10">
                    <a:pos x="T0" y="T1"/>
                  </a:cxn>
                  <a:cxn ang="T11">
                    <a:pos x="T2" y="T3"/>
                  </a:cxn>
                  <a:cxn ang="T12">
                    <a:pos x="T4" y="T5"/>
                  </a:cxn>
                  <a:cxn ang="T13">
                    <a:pos x="T6" y="T7"/>
                  </a:cxn>
                  <a:cxn ang="T14">
                    <a:pos x="T8" y="T9"/>
                  </a:cxn>
                </a:cxnLst>
                <a:rect l="T15" t="T16" r="T17" b="T18"/>
                <a:pathLst>
                  <a:path w="30" h="78">
                    <a:moveTo>
                      <a:pt x="29" y="77"/>
                    </a:moveTo>
                    <a:lnTo>
                      <a:pt x="26" y="4"/>
                    </a:lnTo>
                    <a:lnTo>
                      <a:pt x="0" y="0"/>
                    </a:lnTo>
                    <a:lnTo>
                      <a:pt x="0" y="69"/>
                    </a:lnTo>
                    <a:lnTo>
                      <a:pt x="29" y="77"/>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89" name="Freeform 797">
                <a:extLst>
                  <a:ext uri="{FF2B5EF4-FFF2-40B4-BE49-F238E27FC236}">
                    <a16:creationId xmlns:a16="http://schemas.microsoft.com/office/drawing/2014/main" id="{EA52B9DB-130D-E146-8A1F-46FCAAEB7B3F}"/>
                  </a:ext>
                </a:extLst>
              </p:cNvPr>
              <p:cNvSpPr>
                <a:spLocks/>
              </p:cNvSpPr>
              <p:nvPr/>
            </p:nvSpPr>
            <p:spPr bwMode="auto">
              <a:xfrm>
                <a:off x="3304" y="3011"/>
                <a:ext cx="30" cy="78"/>
              </a:xfrm>
              <a:custGeom>
                <a:avLst/>
                <a:gdLst>
                  <a:gd name="T0" fmla="*/ 29 w 30"/>
                  <a:gd name="T1" fmla="*/ 77 h 78"/>
                  <a:gd name="T2" fmla="*/ 26 w 30"/>
                  <a:gd name="T3" fmla="*/ 4 h 78"/>
                  <a:gd name="T4" fmla="*/ 0 w 30"/>
                  <a:gd name="T5" fmla="*/ 0 h 78"/>
                  <a:gd name="T6" fmla="*/ 0 w 30"/>
                  <a:gd name="T7" fmla="*/ 69 h 78"/>
                  <a:gd name="T8" fmla="*/ 29 w 30"/>
                  <a:gd name="T9" fmla="*/ 77 h 78"/>
                  <a:gd name="T10" fmla="*/ 0 60000 65536"/>
                  <a:gd name="T11" fmla="*/ 0 60000 65536"/>
                  <a:gd name="T12" fmla="*/ 0 60000 65536"/>
                  <a:gd name="T13" fmla="*/ 0 60000 65536"/>
                  <a:gd name="T14" fmla="*/ 0 60000 65536"/>
                  <a:gd name="T15" fmla="*/ 0 w 30"/>
                  <a:gd name="T16" fmla="*/ 0 h 78"/>
                  <a:gd name="T17" fmla="*/ 30 w 30"/>
                  <a:gd name="T18" fmla="*/ 78 h 78"/>
                </a:gdLst>
                <a:ahLst/>
                <a:cxnLst>
                  <a:cxn ang="T10">
                    <a:pos x="T0" y="T1"/>
                  </a:cxn>
                  <a:cxn ang="T11">
                    <a:pos x="T2" y="T3"/>
                  </a:cxn>
                  <a:cxn ang="T12">
                    <a:pos x="T4" y="T5"/>
                  </a:cxn>
                  <a:cxn ang="T13">
                    <a:pos x="T6" y="T7"/>
                  </a:cxn>
                  <a:cxn ang="T14">
                    <a:pos x="T8" y="T9"/>
                  </a:cxn>
                </a:cxnLst>
                <a:rect l="T15" t="T16" r="T17" b="T18"/>
                <a:pathLst>
                  <a:path w="30" h="78">
                    <a:moveTo>
                      <a:pt x="29" y="77"/>
                    </a:moveTo>
                    <a:lnTo>
                      <a:pt x="26" y="4"/>
                    </a:lnTo>
                    <a:lnTo>
                      <a:pt x="0" y="0"/>
                    </a:lnTo>
                    <a:lnTo>
                      <a:pt x="0" y="69"/>
                    </a:lnTo>
                    <a:lnTo>
                      <a:pt x="29" y="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0" name="Freeform 798">
                <a:extLst>
                  <a:ext uri="{FF2B5EF4-FFF2-40B4-BE49-F238E27FC236}">
                    <a16:creationId xmlns:a16="http://schemas.microsoft.com/office/drawing/2014/main" id="{8BA8CF45-A604-FC4B-B783-4A2AAC1230D6}"/>
                  </a:ext>
                </a:extLst>
              </p:cNvPr>
              <p:cNvSpPr>
                <a:spLocks/>
              </p:cNvSpPr>
              <p:nvPr/>
            </p:nvSpPr>
            <p:spPr bwMode="auto">
              <a:xfrm>
                <a:off x="3360" y="3071"/>
                <a:ext cx="33" cy="34"/>
              </a:xfrm>
              <a:custGeom>
                <a:avLst/>
                <a:gdLst>
                  <a:gd name="T0" fmla="*/ 32 w 33"/>
                  <a:gd name="T1" fmla="*/ 33 h 34"/>
                  <a:gd name="T2" fmla="*/ 32 w 33"/>
                  <a:gd name="T3" fmla="*/ 7 h 34"/>
                  <a:gd name="T4" fmla="*/ 0 w 33"/>
                  <a:gd name="T5" fmla="*/ 0 h 34"/>
                  <a:gd name="T6" fmla="*/ 3 w 33"/>
                  <a:gd name="T7" fmla="*/ 24 h 34"/>
                  <a:gd name="T8" fmla="*/ 32 w 33"/>
                  <a:gd name="T9" fmla="*/ 33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32" y="33"/>
                    </a:moveTo>
                    <a:lnTo>
                      <a:pt x="32" y="7"/>
                    </a:lnTo>
                    <a:lnTo>
                      <a:pt x="0" y="0"/>
                    </a:lnTo>
                    <a:lnTo>
                      <a:pt x="3" y="24"/>
                    </a:lnTo>
                    <a:lnTo>
                      <a:pt x="32" y="33"/>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91" name="Freeform 799">
                <a:extLst>
                  <a:ext uri="{FF2B5EF4-FFF2-40B4-BE49-F238E27FC236}">
                    <a16:creationId xmlns:a16="http://schemas.microsoft.com/office/drawing/2014/main" id="{B4856C5A-6CCE-0B4D-8213-5C85DBC1BFB6}"/>
                  </a:ext>
                </a:extLst>
              </p:cNvPr>
              <p:cNvSpPr>
                <a:spLocks/>
              </p:cNvSpPr>
              <p:nvPr/>
            </p:nvSpPr>
            <p:spPr bwMode="auto">
              <a:xfrm>
                <a:off x="3360" y="3071"/>
                <a:ext cx="33" cy="34"/>
              </a:xfrm>
              <a:custGeom>
                <a:avLst/>
                <a:gdLst>
                  <a:gd name="T0" fmla="*/ 32 w 33"/>
                  <a:gd name="T1" fmla="*/ 33 h 34"/>
                  <a:gd name="T2" fmla="*/ 32 w 33"/>
                  <a:gd name="T3" fmla="*/ 7 h 34"/>
                  <a:gd name="T4" fmla="*/ 0 w 33"/>
                  <a:gd name="T5" fmla="*/ 0 h 34"/>
                  <a:gd name="T6" fmla="*/ 3 w 33"/>
                  <a:gd name="T7" fmla="*/ 24 h 34"/>
                  <a:gd name="T8" fmla="*/ 32 w 33"/>
                  <a:gd name="T9" fmla="*/ 33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32" y="33"/>
                    </a:moveTo>
                    <a:lnTo>
                      <a:pt x="32" y="7"/>
                    </a:lnTo>
                    <a:lnTo>
                      <a:pt x="0" y="0"/>
                    </a:lnTo>
                    <a:lnTo>
                      <a:pt x="3" y="24"/>
                    </a:lnTo>
                    <a:lnTo>
                      <a:pt x="32" y="3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2" name="Freeform 800">
                <a:extLst>
                  <a:ext uri="{FF2B5EF4-FFF2-40B4-BE49-F238E27FC236}">
                    <a16:creationId xmlns:a16="http://schemas.microsoft.com/office/drawing/2014/main" id="{3BA3D6BE-9BE8-D949-B76B-3D3AD96195E4}"/>
                  </a:ext>
                </a:extLst>
              </p:cNvPr>
              <p:cNvSpPr>
                <a:spLocks/>
              </p:cNvSpPr>
              <p:nvPr/>
            </p:nvSpPr>
            <p:spPr bwMode="auto">
              <a:xfrm>
                <a:off x="3426" y="3086"/>
                <a:ext cx="37" cy="37"/>
              </a:xfrm>
              <a:custGeom>
                <a:avLst/>
                <a:gdLst>
                  <a:gd name="T0" fmla="*/ 36 w 37"/>
                  <a:gd name="T1" fmla="*/ 36 h 37"/>
                  <a:gd name="T2" fmla="*/ 33 w 37"/>
                  <a:gd name="T3" fmla="*/ 9 h 37"/>
                  <a:gd name="T4" fmla="*/ 0 w 37"/>
                  <a:gd name="T5" fmla="*/ 0 h 37"/>
                  <a:gd name="T6" fmla="*/ 0 w 37"/>
                  <a:gd name="T7" fmla="*/ 27 h 37"/>
                  <a:gd name="T8" fmla="*/ 36 w 37"/>
                  <a:gd name="T9" fmla="*/ 36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36" y="36"/>
                    </a:moveTo>
                    <a:lnTo>
                      <a:pt x="33" y="9"/>
                    </a:lnTo>
                    <a:lnTo>
                      <a:pt x="0" y="0"/>
                    </a:lnTo>
                    <a:lnTo>
                      <a:pt x="0" y="27"/>
                    </a:lnTo>
                    <a:lnTo>
                      <a:pt x="36" y="36"/>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93" name="Freeform 801">
                <a:extLst>
                  <a:ext uri="{FF2B5EF4-FFF2-40B4-BE49-F238E27FC236}">
                    <a16:creationId xmlns:a16="http://schemas.microsoft.com/office/drawing/2014/main" id="{699DC025-A49B-7E4D-A153-209DF08405CD}"/>
                  </a:ext>
                </a:extLst>
              </p:cNvPr>
              <p:cNvSpPr>
                <a:spLocks/>
              </p:cNvSpPr>
              <p:nvPr/>
            </p:nvSpPr>
            <p:spPr bwMode="auto">
              <a:xfrm>
                <a:off x="3426" y="3086"/>
                <a:ext cx="37" cy="37"/>
              </a:xfrm>
              <a:custGeom>
                <a:avLst/>
                <a:gdLst>
                  <a:gd name="T0" fmla="*/ 36 w 37"/>
                  <a:gd name="T1" fmla="*/ 36 h 37"/>
                  <a:gd name="T2" fmla="*/ 33 w 37"/>
                  <a:gd name="T3" fmla="*/ 9 h 37"/>
                  <a:gd name="T4" fmla="*/ 0 w 37"/>
                  <a:gd name="T5" fmla="*/ 0 h 37"/>
                  <a:gd name="T6" fmla="*/ 0 w 37"/>
                  <a:gd name="T7" fmla="*/ 27 h 37"/>
                  <a:gd name="T8" fmla="*/ 36 w 37"/>
                  <a:gd name="T9" fmla="*/ 36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36" y="36"/>
                    </a:moveTo>
                    <a:lnTo>
                      <a:pt x="33" y="9"/>
                    </a:lnTo>
                    <a:lnTo>
                      <a:pt x="0" y="0"/>
                    </a:lnTo>
                    <a:lnTo>
                      <a:pt x="0" y="27"/>
                    </a:lnTo>
                    <a:lnTo>
                      <a:pt x="36" y="3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4" name="Freeform 802">
                <a:extLst>
                  <a:ext uri="{FF2B5EF4-FFF2-40B4-BE49-F238E27FC236}">
                    <a16:creationId xmlns:a16="http://schemas.microsoft.com/office/drawing/2014/main" id="{3C360963-9F8B-9748-BAB6-DE8B51C12138}"/>
                  </a:ext>
                </a:extLst>
              </p:cNvPr>
              <p:cNvSpPr>
                <a:spLocks/>
              </p:cNvSpPr>
              <p:nvPr/>
            </p:nvSpPr>
            <p:spPr bwMode="auto">
              <a:xfrm>
                <a:off x="3498" y="3106"/>
                <a:ext cx="42" cy="40"/>
              </a:xfrm>
              <a:custGeom>
                <a:avLst/>
                <a:gdLst>
                  <a:gd name="T0" fmla="*/ 41 w 42"/>
                  <a:gd name="T1" fmla="*/ 39 h 40"/>
                  <a:gd name="T2" fmla="*/ 41 w 42"/>
                  <a:gd name="T3" fmla="*/ 8 h 40"/>
                  <a:gd name="T4" fmla="*/ 0 w 42"/>
                  <a:gd name="T5" fmla="*/ 0 h 40"/>
                  <a:gd name="T6" fmla="*/ 0 w 42"/>
                  <a:gd name="T7" fmla="*/ 27 h 40"/>
                  <a:gd name="T8" fmla="*/ 41 w 42"/>
                  <a:gd name="T9" fmla="*/ 39 h 40"/>
                  <a:gd name="T10" fmla="*/ 0 60000 65536"/>
                  <a:gd name="T11" fmla="*/ 0 60000 65536"/>
                  <a:gd name="T12" fmla="*/ 0 60000 65536"/>
                  <a:gd name="T13" fmla="*/ 0 60000 65536"/>
                  <a:gd name="T14" fmla="*/ 0 60000 65536"/>
                  <a:gd name="T15" fmla="*/ 0 w 42"/>
                  <a:gd name="T16" fmla="*/ 0 h 40"/>
                  <a:gd name="T17" fmla="*/ 42 w 42"/>
                  <a:gd name="T18" fmla="*/ 40 h 40"/>
                </a:gdLst>
                <a:ahLst/>
                <a:cxnLst>
                  <a:cxn ang="T10">
                    <a:pos x="T0" y="T1"/>
                  </a:cxn>
                  <a:cxn ang="T11">
                    <a:pos x="T2" y="T3"/>
                  </a:cxn>
                  <a:cxn ang="T12">
                    <a:pos x="T4" y="T5"/>
                  </a:cxn>
                  <a:cxn ang="T13">
                    <a:pos x="T6" y="T7"/>
                  </a:cxn>
                  <a:cxn ang="T14">
                    <a:pos x="T8" y="T9"/>
                  </a:cxn>
                </a:cxnLst>
                <a:rect l="T15" t="T16" r="T17" b="T18"/>
                <a:pathLst>
                  <a:path w="42" h="40">
                    <a:moveTo>
                      <a:pt x="41" y="39"/>
                    </a:moveTo>
                    <a:lnTo>
                      <a:pt x="41" y="8"/>
                    </a:lnTo>
                    <a:lnTo>
                      <a:pt x="0" y="0"/>
                    </a:lnTo>
                    <a:lnTo>
                      <a:pt x="0" y="27"/>
                    </a:lnTo>
                    <a:lnTo>
                      <a:pt x="41" y="39"/>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795" name="Freeform 803">
                <a:extLst>
                  <a:ext uri="{FF2B5EF4-FFF2-40B4-BE49-F238E27FC236}">
                    <a16:creationId xmlns:a16="http://schemas.microsoft.com/office/drawing/2014/main" id="{EE872EA4-1787-A040-8AA2-7E93FFA96AC9}"/>
                  </a:ext>
                </a:extLst>
              </p:cNvPr>
              <p:cNvSpPr>
                <a:spLocks/>
              </p:cNvSpPr>
              <p:nvPr/>
            </p:nvSpPr>
            <p:spPr bwMode="auto">
              <a:xfrm>
                <a:off x="3498" y="3106"/>
                <a:ext cx="42" cy="40"/>
              </a:xfrm>
              <a:custGeom>
                <a:avLst/>
                <a:gdLst>
                  <a:gd name="T0" fmla="*/ 41 w 42"/>
                  <a:gd name="T1" fmla="*/ 39 h 40"/>
                  <a:gd name="T2" fmla="*/ 41 w 42"/>
                  <a:gd name="T3" fmla="*/ 8 h 40"/>
                  <a:gd name="T4" fmla="*/ 0 w 42"/>
                  <a:gd name="T5" fmla="*/ 0 h 40"/>
                  <a:gd name="T6" fmla="*/ 0 w 42"/>
                  <a:gd name="T7" fmla="*/ 27 h 40"/>
                  <a:gd name="T8" fmla="*/ 41 w 42"/>
                  <a:gd name="T9" fmla="*/ 39 h 40"/>
                  <a:gd name="T10" fmla="*/ 0 60000 65536"/>
                  <a:gd name="T11" fmla="*/ 0 60000 65536"/>
                  <a:gd name="T12" fmla="*/ 0 60000 65536"/>
                  <a:gd name="T13" fmla="*/ 0 60000 65536"/>
                  <a:gd name="T14" fmla="*/ 0 60000 65536"/>
                  <a:gd name="T15" fmla="*/ 0 w 42"/>
                  <a:gd name="T16" fmla="*/ 0 h 40"/>
                  <a:gd name="T17" fmla="*/ 42 w 42"/>
                  <a:gd name="T18" fmla="*/ 40 h 40"/>
                </a:gdLst>
                <a:ahLst/>
                <a:cxnLst>
                  <a:cxn ang="T10">
                    <a:pos x="T0" y="T1"/>
                  </a:cxn>
                  <a:cxn ang="T11">
                    <a:pos x="T2" y="T3"/>
                  </a:cxn>
                  <a:cxn ang="T12">
                    <a:pos x="T4" y="T5"/>
                  </a:cxn>
                  <a:cxn ang="T13">
                    <a:pos x="T6" y="T7"/>
                  </a:cxn>
                  <a:cxn ang="T14">
                    <a:pos x="T8" y="T9"/>
                  </a:cxn>
                </a:cxnLst>
                <a:rect l="T15" t="T16" r="T17" b="T18"/>
                <a:pathLst>
                  <a:path w="42" h="40">
                    <a:moveTo>
                      <a:pt x="41" y="39"/>
                    </a:moveTo>
                    <a:lnTo>
                      <a:pt x="41" y="8"/>
                    </a:lnTo>
                    <a:lnTo>
                      <a:pt x="0" y="0"/>
                    </a:lnTo>
                    <a:lnTo>
                      <a:pt x="0" y="27"/>
                    </a:lnTo>
                    <a:lnTo>
                      <a:pt x="41" y="3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3083" name="Text Box 3">
            <a:extLst>
              <a:ext uri="{FF2B5EF4-FFF2-40B4-BE49-F238E27FC236}">
                <a16:creationId xmlns:a16="http://schemas.microsoft.com/office/drawing/2014/main" id="{46590C40-E901-2F42-B745-A24807D87E68}"/>
              </a:ext>
            </a:extLst>
          </p:cNvPr>
          <p:cNvSpPr txBox="1">
            <a:spLocks noChangeArrowheads="1"/>
          </p:cNvSpPr>
          <p:nvPr/>
        </p:nvSpPr>
        <p:spPr bwMode="auto">
          <a:xfrm rot="19706926">
            <a:off x="4414839" y="5057775"/>
            <a:ext cx="118268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9pPr>
          </a:lstStyle>
          <a:p>
            <a:pPr algn="ctr" eaLnBrk="1" hangingPunct="1"/>
            <a:r>
              <a:rPr lang="en-GB" altLang="en-US" sz="1800" b="1" dirty="0">
                <a:solidFill>
                  <a:srgbClr val="B30000"/>
                </a:solidFill>
                <a:latin typeface="Arial Narrow" panose="020B0604020202020204" pitchFamily="34" charset="0"/>
              </a:rPr>
              <a:t>simulation </a:t>
            </a:r>
            <a:br>
              <a:rPr lang="en-GB" altLang="en-US" sz="1800" b="1" dirty="0">
                <a:solidFill>
                  <a:srgbClr val="B30000"/>
                </a:solidFill>
                <a:latin typeface="Arial Narrow" panose="020B0604020202020204" pitchFamily="34" charset="0"/>
              </a:rPr>
            </a:br>
            <a:r>
              <a:rPr lang="en-GB" altLang="en-US" sz="1800" b="1" dirty="0">
                <a:solidFill>
                  <a:srgbClr val="B30000"/>
                </a:solidFill>
                <a:latin typeface="Arial Narrow" panose="020B0604020202020204" pitchFamily="34" charset="0"/>
              </a:rPr>
              <a:t>data</a:t>
            </a:r>
          </a:p>
        </p:txBody>
      </p:sp>
      <p:grpSp>
        <p:nvGrpSpPr>
          <p:cNvPr id="4" name="Group 24">
            <a:extLst>
              <a:ext uri="{FF2B5EF4-FFF2-40B4-BE49-F238E27FC236}">
                <a16:creationId xmlns:a16="http://schemas.microsoft.com/office/drawing/2014/main" id="{E16119C0-8161-1241-B5FD-5DFDC0CD4E91}"/>
              </a:ext>
            </a:extLst>
          </p:cNvPr>
          <p:cNvGrpSpPr>
            <a:grpSpLocks/>
          </p:cNvGrpSpPr>
          <p:nvPr/>
        </p:nvGrpSpPr>
        <p:grpSpPr bwMode="auto">
          <a:xfrm>
            <a:off x="7232651" y="4157663"/>
            <a:ext cx="2587625" cy="1962150"/>
            <a:chOff x="3212" y="2626"/>
            <a:chExt cx="1630" cy="1236"/>
          </a:xfrm>
        </p:grpSpPr>
        <p:graphicFrame>
          <p:nvGraphicFramePr>
            <p:cNvPr id="3076" name="Object 3">
              <a:extLst>
                <a:ext uri="{FF2B5EF4-FFF2-40B4-BE49-F238E27FC236}">
                  <a16:creationId xmlns:a16="http://schemas.microsoft.com/office/drawing/2014/main" id="{3972C72A-3316-524E-BBF1-B9D76EC62649}"/>
                </a:ext>
              </a:extLst>
            </p:cNvPr>
            <p:cNvGraphicFramePr>
              <a:graphicFrameLocks noChangeAspect="1"/>
            </p:cNvGraphicFramePr>
            <p:nvPr/>
          </p:nvGraphicFramePr>
          <p:xfrm>
            <a:off x="4512" y="3096"/>
            <a:ext cx="331" cy="384"/>
          </p:xfrm>
          <a:graphic>
            <a:graphicData uri="http://schemas.openxmlformats.org/presentationml/2006/ole">
              <mc:AlternateContent xmlns:mc="http://schemas.openxmlformats.org/markup-compatibility/2006">
                <mc:Choice xmlns:v="urn:schemas-microsoft-com:vml" Requires="v">
                  <p:oleObj r:id="rId17" imgW="4203700" imgH="4889500" progId="">
                    <p:embed/>
                  </p:oleObj>
                </mc:Choice>
                <mc:Fallback>
                  <p:oleObj r:id="rId17" imgW="4203700" imgH="4889500" progId="">
                    <p:embed/>
                    <p:pic>
                      <p:nvPicPr>
                        <p:cNvPr id="3076" name="Object 3">
                          <a:extLst>
                            <a:ext uri="{FF2B5EF4-FFF2-40B4-BE49-F238E27FC236}">
                              <a16:creationId xmlns:a16="http://schemas.microsoft.com/office/drawing/2014/main" id="{3972C72A-3316-524E-BBF1-B9D76EC6264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2" y="3096"/>
                          <a:ext cx="331" cy="384"/>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3077" name="Object 4">
              <a:extLst>
                <a:ext uri="{FF2B5EF4-FFF2-40B4-BE49-F238E27FC236}">
                  <a16:creationId xmlns:a16="http://schemas.microsoft.com/office/drawing/2014/main" id="{37313192-1991-E246-A02C-0534D6EF92D8}"/>
                </a:ext>
              </a:extLst>
            </p:cNvPr>
            <p:cNvGraphicFramePr>
              <a:graphicFrameLocks noChangeAspect="1"/>
            </p:cNvGraphicFramePr>
            <p:nvPr/>
          </p:nvGraphicFramePr>
          <p:xfrm>
            <a:off x="4249" y="3181"/>
            <a:ext cx="423" cy="491"/>
          </p:xfrm>
          <a:graphic>
            <a:graphicData uri="http://schemas.openxmlformats.org/presentationml/2006/ole">
              <mc:AlternateContent xmlns:mc="http://schemas.openxmlformats.org/markup-compatibility/2006">
                <mc:Choice xmlns:v="urn:schemas-microsoft-com:vml" Requires="v">
                  <p:oleObj r:id="rId19" imgW="4203700" imgH="4889500" progId="">
                    <p:embed/>
                  </p:oleObj>
                </mc:Choice>
                <mc:Fallback>
                  <p:oleObj r:id="rId19" imgW="4203700" imgH="4889500" progId="">
                    <p:embed/>
                    <p:pic>
                      <p:nvPicPr>
                        <p:cNvPr id="3077" name="Object 4">
                          <a:extLst>
                            <a:ext uri="{FF2B5EF4-FFF2-40B4-BE49-F238E27FC236}">
                              <a16:creationId xmlns:a16="http://schemas.microsoft.com/office/drawing/2014/main" id="{37313192-1991-E246-A02C-0534D6EF92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9" y="3181"/>
                          <a:ext cx="423" cy="491"/>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95" name="Freeform 27">
              <a:extLst>
                <a:ext uri="{FF2B5EF4-FFF2-40B4-BE49-F238E27FC236}">
                  <a16:creationId xmlns:a16="http://schemas.microsoft.com/office/drawing/2014/main" id="{DCFDC7D2-472C-9548-8AEF-0A0BD777DB12}"/>
                </a:ext>
              </a:extLst>
            </p:cNvPr>
            <p:cNvSpPr>
              <a:spLocks/>
            </p:cNvSpPr>
            <p:nvPr/>
          </p:nvSpPr>
          <p:spPr bwMode="auto">
            <a:xfrm>
              <a:off x="3212" y="2626"/>
              <a:ext cx="798" cy="639"/>
            </a:xfrm>
            <a:custGeom>
              <a:avLst/>
              <a:gdLst>
                <a:gd name="T0" fmla="*/ 4 w 897"/>
                <a:gd name="T1" fmla="*/ 4 h 719"/>
                <a:gd name="T2" fmla="*/ 4 w 897"/>
                <a:gd name="T3" fmla="*/ 4 h 719"/>
                <a:gd name="T4" fmla="*/ 0 w 897"/>
                <a:gd name="T5" fmla="*/ 0 h 719"/>
                <a:gd name="T6" fmla="*/ 0 60000 65536"/>
                <a:gd name="T7" fmla="*/ 0 60000 65536"/>
                <a:gd name="T8" fmla="*/ 0 60000 65536"/>
                <a:gd name="T9" fmla="*/ 0 w 897"/>
                <a:gd name="T10" fmla="*/ 0 h 719"/>
                <a:gd name="T11" fmla="*/ 897 w 897"/>
                <a:gd name="T12" fmla="*/ 719 h 719"/>
              </a:gdLst>
              <a:ahLst/>
              <a:cxnLst>
                <a:cxn ang="T6">
                  <a:pos x="T0" y="T1"/>
                </a:cxn>
                <a:cxn ang="T7">
                  <a:pos x="T2" y="T3"/>
                </a:cxn>
                <a:cxn ang="T8">
                  <a:pos x="T4" y="T5"/>
                </a:cxn>
              </a:cxnLst>
              <a:rect l="T9" t="T10" r="T11" b="T12"/>
              <a:pathLst>
                <a:path w="897" h="719">
                  <a:moveTo>
                    <a:pt x="897" y="719"/>
                  </a:moveTo>
                  <a:cubicBezTo>
                    <a:pt x="820" y="686"/>
                    <a:pt x="576" y="642"/>
                    <a:pt x="426" y="522"/>
                  </a:cubicBezTo>
                  <a:cubicBezTo>
                    <a:pt x="276" y="402"/>
                    <a:pt x="89" y="109"/>
                    <a:pt x="0" y="0"/>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3078" name="Object 5">
              <a:extLst>
                <a:ext uri="{FF2B5EF4-FFF2-40B4-BE49-F238E27FC236}">
                  <a16:creationId xmlns:a16="http://schemas.microsoft.com/office/drawing/2014/main" id="{09912025-50EC-D64C-A309-8D247902EE75}"/>
                </a:ext>
              </a:extLst>
            </p:cNvPr>
            <p:cNvGraphicFramePr>
              <a:graphicFrameLocks noChangeAspect="1"/>
            </p:cNvGraphicFramePr>
            <p:nvPr/>
          </p:nvGraphicFramePr>
          <p:xfrm>
            <a:off x="4013" y="3298"/>
            <a:ext cx="488" cy="565"/>
          </p:xfrm>
          <a:graphic>
            <a:graphicData uri="http://schemas.openxmlformats.org/presentationml/2006/ole">
              <mc:AlternateContent xmlns:mc="http://schemas.openxmlformats.org/markup-compatibility/2006">
                <mc:Choice xmlns:v="urn:schemas-microsoft-com:vml" Requires="v">
                  <p:oleObj r:id="rId20" imgW="4203700" imgH="4889500" progId="">
                    <p:embed/>
                  </p:oleObj>
                </mc:Choice>
                <mc:Fallback>
                  <p:oleObj r:id="rId20" imgW="4203700" imgH="4889500" progId="">
                    <p:embed/>
                    <p:pic>
                      <p:nvPicPr>
                        <p:cNvPr id="3078" name="Object 5">
                          <a:extLst>
                            <a:ext uri="{FF2B5EF4-FFF2-40B4-BE49-F238E27FC236}">
                              <a16:creationId xmlns:a16="http://schemas.microsoft.com/office/drawing/2014/main" id="{09912025-50EC-D64C-A309-8D247902EE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13" y="3298"/>
                          <a:ext cx="488" cy="56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5" name="Group 29">
            <a:extLst>
              <a:ext uri="{FF2B5EF4-FFF2-40B4-BE49-F238E27FC236}">
                <a16:creationId xmlns:a16="http://schemas.microsoft.com/office/drawing/2014/main" id="{74B43B2A-E546-984E-A163-6C4E7EBBF024}"/>
              </a:ext>
            </a:extLst>
          </p:cNvPr>
          <p:cNvGrpSpPr>
            <a:grpSpLocks/>
          </p:cNvGrpSpPr>
          <p:nvPr/>
        </p:nvGrpSpPr>
        <p:grpSpPr bwMode="auto">
          <a:xfrm>
            <a:off x="7199313" y="3403600"/>
            <a:ext cx="2851150" cy="941388"/>
            <a:chOff x="3191" y="2151"/>
            <a:chExt cx="1796" cy="593"/>
          </a:xfrm>
        </p:grpSpPr>
        <p:pic>
          <p:nvPicPr>
            <p:cNvPr id="3091" name="Picture 30">
              <a:extLst>
                <a:ext uri="{FF2B5EF4-FFF2-40B4-BE49-F238E27FC236}">
                  <a16:creationId xmlns:a16="http://schemas.microsoft.com/office/drawing/2014/main" id="{BEE686BB-1260-6E49-894D-567FB691E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61" y="2188"/>
              <a:ext cx="478"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3075" name="Object 2">
              <a:extLst>
                <a:ext uri="{FF2B5EF4-FFF2-40B4-BE49-F238E27FC236}">
                  <a16:creationId xmlns:a16="http://schemas.microsoft.com/office/drawing/2014/main" id="{23BF2287-CC15-184C-B10A-2A728FFBD33D}"/>
                </a:ext>
              </a:extLst>
            </p:cNvPr>
            <p:cNvGraphicFramePr>
              <a:graphicFrameLocks noChangeAspect="1"/>
            </p:cNvGraphicFramePr>
            <p:nvPr/>
          </p:nvGraphicFramePr>
          <p:xfrm>
            <a:off x="4545" y="2162"/>
            <a:ext cx="442" cy="410"/>
          </p:xfrm>
          <a:graphic>
            <a:graphicData uri="http://schemas.openxmlformats.org/presentationml/2006/ole">
              <mc:AlternateContent xmlns:mc="http://schemas.openxmlformats.org/markup-compatibility/2006">
                <mc:Choice xmlns:v="urn:schemas-microsoft-com:vml" Requires="v">
                  <p:oleObj r:id="rId22" imgW="1003300" imgH="927100" progId="">
                    <p:embed/>
                  </p:oleObj>
                </mc:Choice>
                <mc:Fallback>
                  <p:oleObj r:id="rId22" imgW="1003300" imgH="927100" progId="">
                    <p:embed/>
                    <p:pic>
                      <p:nvPicPr>
                        <p:cNvPr id="3075" name="Object 2">
                          <a:extLst>
                            <a:ext uri="{FF2B5EF4-FFF2-40B4-BE49-F238E27FC236}">
                              <a16:creationId xmlns:a16="http://schemas.microsoft.com/office/drawing/2014/main" id="{23BF2287-CC15-184C-B10A-2A728FFBD33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45" y="2162"/>
                          <a:ext cx="442" cy="41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92" name="Freeform 32">
              <a:extLst>
                <a:ext uri="{FF2B5EF4-FFF2-40B4-BE49-F238E27FC236}">
                  <a16:creationId xmlns:a16="http://schemas.microsoft.com/office/drawing/2014/main" id="{0C89D0B6-8413-7445-8D86-F8B2EC4C2ED7}"/>
                </a:ext>
              </a:extLst>
            </p:cNvPr>
            <p:cNvSpPr>
              <a:spLocks/>
            </p:cNvSpPr>
            <p:nvPr/>
          </p:nvSpPr>
          <p:spPr bwMode="auto">
            <a:xfrm>
              <a:off x="3191" y="2411"/>
              <a:ext cx="644" cy="71"/>
            </a:xfrm>
            <a:custGeom>
              <a:avLst/>
              <a:gdLst>
                <a:gd name="T0" fmla="*/ 4 w 723"/>
                <a:gd name="T1" fmla="*/ 4 h 80"/>
                <a:gd name="T2" fmla="*/ 4 w 723"/>
                <a:gd name="T3" fmla="*/ 4 h 80"/>
                <a:gd name="T4" fmla="*/ 0 w 723"/>
                <a:gd name="T5" fmla="*/ 4 h 80"/>
                <a:gd name="T6" fmla="*/ 0 60000 65536"/>
                <a:gd name="T7" fmla="*/ 0 60000 65536"/>
                <a:gd name="T8" fmla="*/ 0 60000 65536"/>
                <a:gd name="T9" fmla="*/ 0 w 723"/>
                <a:gd name="T10" fmla="*/ 0 h 80"/>
                <a:gd name="T11" fmla="*/ 723 w 723"/>
                <a:gd name="T12" fmla="*/ 80 h 80"/>
              </a:gdLst>
              <a:ahLst/>
              <a:cxnLst>
                <a:cxn ang="T6">
                  <a:pos x="T0" y="T1"/>
                </a:cxn>
                <a:cxn ang="T7">
                  <a:pos x="T2" y="T3"/>
                </a:cxn>
                <a:cxn ang="T8">
                  <a:pos x="T4" y="T5"/>
                </a:cxn>
              </a:cxnLst>
              <a:rect l="T9" t="T10" r="T11" b="T12"/>
              <a:pathLst>
                <a:path w="723" h="80">
                  <a:moveTo>
                    <a:pt x="723" y="80"/>
                  </a:moveTo>
                  <a:cubicBezTo>
                    <a:pt x="638" y="68"/>
                    <a:pt x="330" y="12"/>
                    <a:pt x="210" y="6"/>
                  </a:cubicBezTo>
                  <a:cubicBezTo>
                    <a:pt x="90" y="0"/>
                    <a:pt x="44" y="37"/>
                    <a:pt x="0" y="45"/>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3" name="Freeform 33">
              <a:extLst>
                <a:ext uri="{FF2B5EF4-FFF2-40B4-BE49-F238E27FC236}">
                  <a16:creationId xmlns:a16="http://schemas.microsoft.com/office/drawing/2014/main" id="{95AE87A3-F9A5-204F-B8B2-BFFC55917AC4}"/>
                </a:ext>
              </a:extLst>
            </p:cNvPr>
            <p:cNvSpPr>
              <a:spLocks/>
            </p:cNvSpPr>
            <p:nvPr/>
          </p:nvSpPr>
          <p:spPr bwMode="auto">
            <a:xfrm>
              <a:off x="4319" y="2440"/>
              <a:ext cx="348" cy="52"/>
            </a:xfrm>
            <a:custGeom>
              <a:avLst/>
              <a:gdLst>
                <a:gd name="T0" fmla="*/ 4 w 391"/>
                <a:gd name="T1" fmla="*/ 0 h 59"/>
                <a:gd name="T2" fmla="*/ 4 w 391"/>
                <a:gd name="T3" fmla="*/ 4 h 59"/>
                <a:gd name="T4" fmla="*/ 0 w 391"/>
                <a:gd name="T5" fmla="*/ 4 h 59"/>
                <a:gd name="T6" fmla="*/ 0 60000 65536"/>
                <a:gd name="T7" fmla="*/ 0 60000 65536"/>
                <a:gd name="T8" fmla="*/ 0 60000 65536"/>
                <a:gd name="T9" fmla="*/ 0 w 391"/>
                <a:gd name="T10" fmla="*/ 0 h 59"/>
                <a:gd name="T11" fmla="*/ 391 w 391"/>
                <a:gd name="T12" fmla="*/ 59 h 59"/>
              </a:gdLst>
              <a:ahLst/>
              <a:cxnLst>
                <a:cxn ang="T6">
                  <a:pos x="T0" y="T1"/>
                </a:cxn>
                <a:cxn ang="T7">
                  <a:pos x="T2" y="T3"/>
                </a:cxn>
                <a:cxn ang="T8">
                  <a:pos x="T4" y="T5"/>
                </a:cxn>
              </a:cxnLst>
              <a:rect l="T9" t="T10" r="T11" b="T12"/>
              <a:pathLst>
                <a:path w="391" h="59">
                  <a:moveTo>
                    <a:pt x="391" y="0"/>
                  </a:moveTo>
                  <a:cubicBezTo>
                    <a:pt x="354" y="9"/>
                    <a:pt x="234" y="47"/>
                    <a:pt x="169" y="53"/>
                  </a:cubicBezTo>
                  <a:cubicBezTo>
                    <a:pt x="104" y="59"/>
                    <a:pt x="35" y="40"/>
                    <a:pt x="0" y="37"/>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4" name="Freeform 34">
              <a:extLst>
                <a:ext uri="{FF2B5EF4-FFF2-40B4-BE49-F238E27FC236}">
                  <a16:creationId xmlns:a16="http://schemas.microsoft.com/office/drawing/2014/main" id="{C83C61DD-6DE3-8844-94F7-FA954C8BC02C}"/>
                </a:ext>
              </a:extLst>
            </p:cNvPr>
            <p:cNvSpPr>
              <a:spLocks/>
            </p:cNvSpPr>
            <p:nvPr/>
          </p:nvSpPr>
          <p:spPr bwMode="auto">
            <a:xfrm>
              <a:off x="3655" y="2151"/>
              <a:ext cx="212" cy="241"/>
            </a:xfrm>
            <a:custGeom>
              <a:avLst/>
              <a:gdLst>
                <a:gd name="T0" fmla="*/ 1 w 368"/>
                <a:gd name="T1" fmla="*/ 4 h 271"/>
                <a:gd name="T2" fmla="*/ 1 w 368"/>
                <a:gd name="T3" fmla="*/ 4 h 271"/>
                <a:gd name="T4" fmla="*/ 1 w 368"/>
                <a:gd name="T5" fmla="*/ 0 h 271"/>
                <a:gd name="T6" fmla="*/ 0 60000 65536"/>
                <a:gd name="T7" fmla="*/ 0 60000 65536"/>
                <a:gd name="T8" fmla="*/ 0 60000 65536"/>
                <a:gd name="T9" fmla="*/ 0 w 368"/>
                <a:gd name="T10" fmla="*/ 0 h 271"/>
                <a:gd name="T11" fmla="*/ 368 w 368"/>
                <a:gd name="T12" fmla="*/ 271 h 271"/>
              </a:gdLst>
              <a:ahLst/>
              <a:cxnLst>
                <a:cxn ang="T6">
                  <a:pos x="T0" y="T1"/>
                </a:cxn>
                <a:cxn ang="T7">
                  <a:pos x="T2" y="T3"/>
                </a:cxn>
                <a:cxn ang="T8">
                  <a:pos x="T4" y="T5"/>
                </a:cxn>
              </a:cxnLst>
              <a:rect l="T9" t="T10" r="T11" b="T12"/>
              <a:pathLst>
                <a:path w="368" h="271">
                  <a:moveTo>
                    <a:pt x="368" y="271"/>
                  </a:moveTo>
                  <a:cubicBezTo>
                    <a:pt x="317" y="246"/>
                    <a:pt x="120" y="165"/>
                    <a:pt x="60" y="120"/>
                  </a:cubicBezTo>
                  <a:cubicBezTo>
                    <a:pt x="0" y="75"/>
                    <a:pt x="21" y="25"/>
                    <a:pt x="11" y="0"/>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pic>
        <p:nvPicPr>
          <p:cNvPr id="3086" name="Picture 25">
            <a:extLst>
              <a:ext uri="{FF2B5EF4-FFF2-40B4-BE49-F238E27FC236}">
                <a16:creationId xmlns:a16="http://schemas.microsoft.com/office/drawing/2014/main" id="{04B811D4-94D3-5641-8E35-2A20A55D7DA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51513" y="3205164"/>
            <a:ext cx="1331912"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 name="Group 21">
            <a:extLst>
              <a:ext uri="{FF2B5EF4-FFF2-40B4-BE49-F238E27FC236}">
                <a16:creationId xmlns:a16="http://schemas.microsoft.com/office/drawing/2014/main" id="{9BA0995B-8EE9-434A-9399-D7B40B6798FD}"/>
              </a:ext>
            </a:extLst>
          </p:cNvPr>
          <p:cNvGrpSpPr>
            <a:grpSpLocks/>
          </p:cNvGrpSpPr>
          <p:nvPr/>
        </p:nvGrpSpPr>
        <p:grpSpPr bwMode="auto">
          <a:xfrm>
            <a:off x="7226300" y="1576388"/>
            <a:ext cx="2743200" cy="2032000"/>
            <a:chOff x="3208" y="1000"/>
            <a:chExt cx="1728" cy="1280"/>
          </a:xfrm>
        </p:grpSpPr>
        <p:graphicFrame>
          <p:nvGraphicFramePr>
            <p:cNvPr id="3074" name="Object 6">
              <a:extLst>
                <a:ext uri="{FF2B5EF4-FFF2-40B4-BE49-F238E27FC236}">
                  <a16:creationId xmlns:a16="http://schemas.microsoft.com/office/drawing/2014/main" id="{78A27618-6638-5046-8474-C0FEF0EDF4D4}"/>
                </a:ext>
              </a:extLst>
            </p:cNvPr>
            <p:cNvGraphicFramePr>
              <a:graphicFrameLocks noChangeAspect="1"/>
            </p:cNvGraphicFramePr>
            <p:nvPr/>
          </p:nvGraphicFramePr>
          <p:xfrm>
            <a:off x="4025" y="1000"/>
            <a:ext cx="912" cy="846"/>
          </p:xfrm>
          <a:graphic>
            <a:graphicData uri="http://schemas.openxmlformats.org/presentationml/2006/ole">
              <mc:AlternateContent xmlns:mc="http://schemas.openxmlformats.org/markup-compatibility/2006">
                <mc:Choice xmlns:v="urn:schemas-microsoft-com:vml" Requires="v">
                  <p:oleObj r:id="rId24" imgW="1003300" imgH="927100" progId="">
                    <p:embed/>
                  </p:oleObj>
                </mc:Choice>
                <mc:Fallback>
                  <p:oleObj r:id="rId24" imgW="1003300" imgH="927100" progId="">
                    <p:embed/>
                    <p:pic>
                      <p:nvPicPr>
                        <p:cNvPr id="3074" name="Object 6">
                          <a:extLst>
                            <a:ext uri="{FF2B5EF4-FFF2-40B4-BE49-F238E27FC236}">
                              <a16:creationId xmlns:a16="http://schemas.microsoft.com/office/drawing/2014/main" id="{78A27618-6638-5046-8474-C0FEF0EDF4D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25" y="1000"/>
                          <a:ext cx="912" cy="84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90" name="Freeform 23">
              <a:extLst>
                <a:ext uri="{FF2B5EF4-FFF2-40B4-BE49-F238E27FC236}">
                  <a16:creationId xmlns:a16="http://schemas.microsoft.com/office/drawing/2014/main" id="{F3FDB5E0-22C6-D445-940D-138F0434A569}"/>
                </a:ext>
              </a:extLst>
            </p:cNvPr>
            <p:cNvSpPr>
              <a:spLocks/>
            </p:cNvSpPr>
            <p:nvPr/>
          </p:nvSpPr>
          <p:spPr bwMode="auto">
            <a:xfrm>
              <a:off x="3208" y="1625"/>
              <a:ext cx="804" cy="656"/>
            </a:xfrm>
            <a:custGeom>
              <a:avLst/>
              <a:gdLst>
                <a:gd name="T0" fmla="*/ 4 w 902"/>
                <a:gd name="T1" fmla="*/ 0 h 737"/>
                <a:gd name="T2" fmla="*/ 4 w 902"/>
                <a:gd name="T3" fmla="*/ 4 h 737"/>
                <a:gd name="T4" fmla="*/ 0 w 902"/>
                <a:gd name="T5" fmla="*/ 4 h 737"/>
                <a:gd name="T6" fmla="*/ 0 60000 65536"/>
                <a:gd name="T7" fmla="*/ 0 60000 65536"/>
                <a:gd name="T8" fmla="*/ 0 60000 65536"/>
                <a:gd name="T9" fmla="*/ 0 w 902"/>
                <a:gd name="T10" fmla="*/ 0 h 737"/>
                <a:gd name="T11" fmla="*/ 902 w 902"/>
                <a:gd name="T12" fmla="*/ 737 h 737"/>
              </a:gdLst>
              <a:ahLst/>
              <a:cxnLst>
                <a:cxn ang="T6">
                  <a:pos x="T0" y="T1"/>
                </a:cxn>
                <a:cxn ang="T7">
                  <a:pos x="T2" y="T3"/>
                </a:cxn>
                <a:cxn ang="T8">
                  <a:pos x="T4" y="T5"/>
                </a:cxn>
              </a:cxnLst>
              <a:rect l="T9" t="T10" r="T11" b="T12"/>
              <a:pathLst>
                <a:path w="902" h="737">
                  <a:moveTo>
                    <a:pt x="902" y="0"/>
                  </a:moveTo>
                  <a:cubicBezTo>
                    <a:pt x="806" y="35"/>
                    <a:pt x="476" y="88"/>
                    <a:pt x="326" y="211"/>
                  </a:cubicBezTo>
                  <a:cubicBezTo>
                    <a:pt x="176" y="334"/>
                    <a:pt x="68" y="627"/>
                    <a:pt x="0" y="737"/>
                  </a:cubicBezTo>
                </a:path>
              </a:pathLst>
            </a:custGeom>
            <a:noFill/>
            <a:ln w="5724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88" name="Text Box 26">
            <a:extLst>
              <a:ext uri="{FF2B5EF4-FFF2-40B4-BE49-F238E27FC236}">
                <a16:creationId xmlns:a16="http://schemas.microsoft.com/office/drawing/2014/main" id="{C0245883-632C-2D4E-982D-F707F7CA604E}"/>
              </a:ext>
            </a:extLst>
          </p:cNvPr>
          <p:cNvSpPr txBox="1">
            <a:spLocks noChangeArrowheads="1"/>
          </p:cNvSpPr>
          <p:nvPr/>
        </p:nvSpPr>
        <p:spPr bwMode="auto">
          <a:xfrm>
            <a:off x="5836648" y="4964114"/>
            <a:ext cx="120768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WenQuanYi Micro Hei"/>
                <a:cs typeface="WenQuanYi Micro Hei"/>
              </a:defRPr>
            </a:lvl9pPr>
          </a:lstStyle>
          <a:p>
            <a:pPr algn="ctr" eaLnBrk="1" hangingPunct="1"/>
            <a:r>
              <a:rPr lang="en-GB" altLang="en-US" b="1" dirty="0">
                <a:solidFill>
                  <a:srgbClr val="C00000"/>
                </a:solidFill>
                <a:latin typeface="Arial Narrow" panose="020B0604020202020204" pitchFamily="34" charset="0"/>
              </a:rPr>
              <a:t>Big Data</a:t>
            </a:r>
            <a:br>
              <a:rPr lang="en-GB" altLang="en-US" b="1" dirty="0">
                <a:solidFill>
                  <a:srgbClr val="C00000"/>
                </a:solidFill>
                <a:latin typeface="Arial Narrow" panose="020B0604020202020204" pitchFamily="34" charset="0"/>
              </a:rPr>
            </a:br>
            <a:r>
              <a:rPr lang="en-GB" altLang="en-US" b="1" dirty="0">
                <a:solidFill>
                  <a:srgbClr val="C00000"/>
                </a:solidFill>
                <a:latin typeface="Arial Narrow" panose="020B0604020202020204" pitchFamily="34" charset="0"/>
              </a:rPr>
              <a:t>server</a:t>
            </a:r>
          </a:p>
        </p:txBody>
      </p:sp>
      <p:sp>
        <p:nvSpPr>
          <p:cNvPr id="3089" name="Title 725">
            <a:extLst>
              <a:ext uri="{FF2B5EF4-FFF2-40B4-BE49-F238E27FC236}">
                <a16:creationId xmlns:a16="http://schemas.microsoft.com/office/drawing/2014/main" id="{53C154A1-9449-D24C-841B-EB5C02E3E21F}"/>
              </a:ext>
            </a:extLst>
          </p:cNvPr>
          <p:cNvSpPr>
            <a:spLocks noGrp="1"/>
          </p:cNvSpPr>
          <p:nvPr>
            <p:ph type="title"/>
          </p:nvPr>
        </p:nvSpPr>
        <p:spPr>
          <a:xfrm>
            <a:off x="914401" y="191195"/>
            <a:ext cx="10361084" cy="1141413"/>
          </a:xfrm>
        </p:spPr>
        <p:txBody>
          <a:bodyPr/>
          <a:lstStyle/>
          <a:p>
            <a:r>
              <a:rPr lang="en-US" dirty="0"/>
              <a:t>Where do we get all this data?</a:t>
            </a:r>
            <a:endParaRPr lang="en-US" altLang="en-US" dirty="0"/>
          </a:p>
        </p:txBody>
      </p:sp>
    </p:spTree>
    <p:extLst>
      <p:ext uri="{BB962C8B-B14F-4D97-AF65-F5344CB8AC3E}">
        <p14:creationId xmlns:p14="http://schemas.microsoft.com/office/powerpoint/2010/main" val="410074629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36" y="522428"/>
            <a:ext cx="10966451" cy="1139825"/>
          </a:xfrm>
        </p:spPr>
        <p:txBody>
          <a:bodyPr/>
          <a:lstStyle/>
          <a:p>
            <a:r>
              <a:rPr lang="de-DE" dirty="0" err="1"/>
              <a:t>How</a:t>
            </a:r>
            <a:r>
              <a:rPr lang="de-DE" dirty="0"/>
              <a:t> </a:t>
            </a:r>
            <a:r>
              <a:rPr lang="de-DE" dirty="0" err="1"/>
              <a:t>does</a:t>
            </a:r>
            <a:r>
              <a:rPr lang="de-DE" dirty="0"/>
              <a:t> </a:t>
            </a:r>
            <a:r>
              <a:rPr lang="de-DE" dirty="0" err="1"/>
              <a:t>this</a:t>
            </a:r>
            <a:r>
              <a:rPr lang="de-DE" dirty="0"/>
              <a:t> </a:t>
            </a:r>
            <a:r>
              <a:rPr lang="de-DE" dirty="0" err="1"/>
              <a:t>data</a:t>
            </a:r>
            <a:r>
              <a:rPr lang="de-DE" dirty="0"/>
              <a:t> </a:t>
            </a:r>
            <a:r>
              <a:rPr lang="de-DE" dirty="0" err="1"/>
              <a:t>look</a:t>
            </a:r>
            <a:r>
              <a:rPr lang="de-DE" dirty="0"/>
              <a:t> like?</a:t>
            </a:r>
            <a:br>
              <a:rPr lang="de-DE" dirty="0"/>
            </a:br>
            <a:r>
              <a:rPr lang="de-DE" dirty="0" err="1"/>
              <a:t>Structural</a:t>
            </a:r>
            <a:r>
              <a:rPr lang="de-DE" dirty="0"/>
              <a:t> Variety in Big Data</a:t>
            </a:r>
            <a:endParaRPr lang="en-US" dirty="0"/>
          </a:p>
        </p:txBody>
      </p:sp>
      <p:sp>
        <p:nvSpPr>
          <p:cNvPr id="3" name="Content Placeholder 2"/>
          <p:cNvSpPr>
            <a:spLocks noGrp="1"/>
          </p:cNvSpPr>
          <p:nvPr>
            <p:ph idx="1"/>
          </p:nvPr>
        </p:nvSpPr>
        <p:spPr>
          <a:xfrm>
            <a:off x="368336" y="1920844"/>
            <a:ext cx="10966451" cy="4521200"/>
          </a:xfrm>
        </p:spPr>
        <p:txBody>
          <a:bodyPr>
            <a:normAutofit lnSpcReduction="10000"/>
          </a:bodyPr>
          <a:lstStyle/>
          <a:p>
            <a:pPr>
              <a:lnSpc>
                <a:spcPct val="100000"/>
              </a:lnSpc>
              <a:spcBef>
                <a:spcPts val="800"/>
              </a:spcBef>
              <a:spcAft>
                <a:spcPct val="0"/>
              </a:spcAft>
            </a:pPr>
            <a:r>
              <a:rPr lang="de-DE" dirty="0">
                <a:ea typeface="MS PGothic"/>
                <a:cs typeface="MS PGothic"/>
              </a:rPr>
              <a:t>Stock trading: 1-D sequences (i.e., </a:t>
            </a:r>
            <a:r>
              <a:rPr lang="de-DE" dirty="0">
                <a:solidFill>
                  <a:srgbClr val="C00000"/>
                </a:solidFill>
                <a:ea typeface="MS PGothic"/>
                <a:cs typeface="MS PGothic"/>
              </a:rPr>
              <a:t>arrays</a:t>
            </a:r>
            <a:r>
              <a:rPr lang="de-DE" dirty="0">
                <a:ea typeface="MS PGothic"/>
                <a:cs typeface="MS PGothic"/>
              </a:rPr>
              <a:t>)</a:t>
            </a:r>
          </a:p>
          <a:p>
            <a:pPr>
              <a:lnSpc>
                <a:spcPct val="100000"/>
              </a:lnSpc>
              <a:spcBef>
                <a:spcPts val="800"/>
              </a:spcBef>
              <a:spcAft>
                <a:spcPct val="0"/>
              </a:spcAft>
            </a:pPr>
            <a:r>
              <a:rPr lang="de-DE" dirty="0">
                <a:ea typeface="MS PGothic"/>
                <a:cs typeface="MS PGothic"/>
              </a:rPr>
              <a:t>Social networks: large, homogeneous </a:t>
            </a:r>
            <a:r>
              <a:rPr lang="de-DE" dirty="0">
                <a:solidFill>
                  <a:srgbClr val="C00000"/>
                </a:solidFill>
                <a:ea typeface="MS PGothic"/>
                <a:cs typeface="MS PGothic"/>
              </a:rPr>
              <a:t>graphs</a:t>
            </a:r>
          </a:p>
          <a:p>
            <a:pPr>
              <a:lnSpc>
                <a:spcPct val="100000"/>
              </a:lnSpc>
              <a:spcBef>
                <a:spcPts val="800"/>
              </a:spcBef>
              <a:spcAft>
                <a:spcPct val="0"/>
              </a:spcAft>
            </a:pPr>
            <a:r>
              <a:rPr lang="de-DE" dirty="0">
                <a:ea typeface="MS PGothic"/>
                <a:cs typeface="MS PGothic"/>
              </a:rPr>
              <a:t>Ontologies: small, heterogeneous </a:t>
            </a:r>
            <a:r>
              <a:rPr lang="de-DE" dirty="0">
                <a:solidFill>
                  <a:srgbClr val="C00000"/>
                </a:solidFill>
                <a:ea typeface="MS PGothic"/>
                <a:cs typeface="MS PGothic"/>
              </a:rPr>
              <a:t>graphs</a:t>
            </a:r>
          </a:p>
          <a:p>
            <a:pPr>
              <a:lnSpc>
                <a:spcPct val="100000"/>
              </a:lnSpc>
              <a:spcBef>
                <a:spcPts val="800"/>
              </a:spcBef>
              <a:spcAft>
                <a:spcPct val="0"/>
              </a:spcAft>
            </a:pPr>
            <a:r>
              <a:rPr lang="de-DE" dirty="0">
                <a:ea typeface="MS PGothic"/>
                <a:cs typeface="MS PGothic"/>
              </a:rPr>
              <a:t>Climate modelling: 4D/5D </a:t>
            </a:r>
            <a:r>
              <a:rPr lang="de-DE" dirty="0">
                <a:solidFill>
                  <a:srgbClr val="C00000"/>
                </a:solidFill>
                <a:ea typeface="MS PGothic"/>
                <a:cs typeface="MS PGothic"/>
              </a:rPr>
              <a:t>arrays</a:t>
            </a:r>
          </a:p>
          <a:p>
            <a:pPr>
              <a:lnSpc>
                <a:spcPct val="100000"/>
              </a:lnSpc>
              <a:spcBef>
                <a:spcPts val="800"/>
              </a:spcBef>
              <a:spcAft>
                <a:spcPct val="0"/>
              </a:spcAft>
            </a:pPr>
            <a:r>
              <a:rPr lang="de-DE" dirty="0">
                <a:ea typeface="MS PGothic"/>
                <a:cs typeface="MS PGothic"/>
              </a:rPr>
              <a:t>Satellite imagery: 2D/3D </a:t>
            </a:r>
            <a:r>
              <a:rPr lang="de-DE" dirty="0">
                <a:solidFill>
                  <a:srgbClr val="C00000"/>
                </a:solidFill>
                <a:ea typeface="MS PGothic"/>
                <a:cs typeface="MS PGothic"/>
              </a:rPr>
              <a:t>arrays</a:t>
            </a:r>
            <a:r>
              <a:rPr lang="de-DE" dirty="0">
                <a:ea typeface="MS PGothic"/>
                <a:cs typeface="MS PGothic"/>
              </a:rPr>
              <a:t> (+irregularity)</a:t>
            </a:r>
          </a:p>
          <a:p>
            <a:pPr>
              <a:lnSpc>
                <a:spcPct val="100000"/>
              </a:lnSpc>
              <a:spcBef>
                <a:spcPts val="800"/>
              </a:spcBef>
              <a:spcAft>
                <a:spcPct val="0"/>
              </a:spcAft>
            </a:pPr>
            <a:r>
              <a:rPr lang="de-DE" dirty="0">
                <a:ea typeface="MS PGothic"/>
                <a:cs typeface="MS PGothic"/>
              </a:rPr>
              <a:t>Genome: long string </a:t>
            </a:r>
            <a:r>
              <a:rPr lang="de-DE" dirty="0">
                <a:solidFill>
                  <a:srgbClr val="C00000"/>
                </a:solidFill>
                <a:ea typeface="MS PGothic"/>
                <a:cs typeface="MS PGothic"/>
              </a:rPr>
              <a:t>arrays</a:t>
            </a:r>
          </a:p>
          <a:p>
            <a:pPr>
              <a:lnSpc>
                <a:spcPct val="100000"/>
              </a:lnSpc>
              <a:spcBef>
                <a:spcPts val="800"/>
              </a:spcBef>
              <a:spcAft>
                <a:spcPct val="0"/>
              </a:spcAft>
            </a:pPr>
            <a:r>
              <a:rPr lang="de-DE" dirty="0">
                <a:ea typeface="MS PGothic"/>
                <a:cs typeface="MS PGothic"/>
              </a:rPr>
              <a:t>Particle physics: </a:t>
            </a:r>
            <a:r>
              <a:rPr lang="de-DE" dirty="0">
                <a:solidFill>
                  <a:srgbClr val="C00000"/>
                </a:solidFill>
                <a:ea typeface="MS PGothic"/>
                <a:cs typeface="MS PGothic"/>
              </a:rPr>
              <a:t>sets</a:t>
            </a:r>
            <a:r>
              <a:rPr lang="de-DE" dirty="0">
                <a:ea typeface="MS PGothic"/>
                <a:cs typeface="MS PGothic"/>
              </a:rPr>
              <a:t> of events</a:t>
            </a:r>
          </a:p>
          <a:p>
            <a:pPr>
              <a:lnSpc>
                <a:spcPct val="100000"/>
              </a:lnSpc>
              <a:spcBef>
                <a:spcPts val="800"/>
              </a:spcBef>
              <a:spcAft>
                <a:spcPct val="0"/>
              </a:spcAft>
            </a:pPr>
            <a:r>
              <a:rPr lang="de-DE" dirty="0">
                <a:ea typeface="MS PGothic"/>
                <a:cs typeface="MS PGothic"/>
              </a:rPr>
              <a:t>Bio taxonomies:</a:t>
            </a:r>
            <a:r>
              <a:rPr lang="de-DE" dirty="0">
                <a:solidFill>
                  <a:srgbClr val="C00000"/>
                </a:solidFill>
                <a:ea typeface="MS PGothic"/>
                <a:cs typeface="MS PGothic"/>
              </a:rPr>
              <a:t> hierarchies</a:t>
            </a:r>
            <a:r>
              <a:rPr lang="de-DE" dirty="0">
                <a:ea typeface="MS PGothic"/>
                <a:cs typeface="MS PGothic"/>
              </a:rPr>
              <a:t> (such as XML)</a:t>
            </a:r>
          </a:p>
          <a:p>
            <a:pPr>
              <a:lnSpc>
                <a:spcPct val="100000"/>
              </a:lnSpc>
              <a:spcBef>
                <a:spcPts val="800"/>
              </a:spcBef>
              <a:spcAft>
                <a:spcPct val="0"/>
              </a:spcAft>
            </a:pPr>
            <a:r>
              <a:rPr lang="de-DE" dirty="0">
                <a:ea typeface="MS PGothic"/>
                <a:cs typeface="MS PGothic"/>
              </a:rPr>
              <a:t>Documents: key/value stores = </a:t>
            </a:r>
            <a:r>
              <a:rPr lang="de-DE" dirty="0">
                <a:solidFill>
                  <a:srgbClr val="C00000"/>
                </a:solidFill>
                <a:ea typeface="MS PGothic"/>
                <a:cs typeface="MS PGothic"/>
              </a:rPr>
              <a:t>sets</a:t>
            </a:r>
            <a:r>
              <a:rPr lang="de-DE" dirty="0">
                <a:ea typeface="MS PGothic"/>
                <a:cs typeface="MS PGothic"/>
              </a:rPr>
              <a:t> of unique identifiers + whatever</a:t>
            </a:r>
          </a:p>
          <a:p>
            <a:pPr>
              <a:lnSpc>
                <a:spcPct val="100000"/>
              </a:lnSpc>
              <a:spcBef>
                <a:spcPts val="800"/>
              </a:spcBef>
              <a:spcAft>
                <a:spcPct val="0"/>
              </a:spcAft>
            </a:pPr>
            <a:r>
              <a:rPr lang="de-DE" dirty="0">
                <a:ea typeface="MS PGothic"/>
                <a:cs typeface="MS PGothic"/>
              </a:rPr>
              <a:t>etc.</a:t>
            </a:r>
          </a:p>
          <a:p>
            <a:endParaRPr lang="en-US" dirty="0"/>
          </a:p>
        </p:txBody>
      </p:sp>
    </p:spTree>
    <p:extLst>
      <p:ext uri="{BB962C8B-B14F-4D97-AF65-F5344CB8AC3E}">
        <p14:creationId xmlns:p14="http://schemas.microsoft.com/office/powerpoint/2010/main" val="2195475057"/>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Fundamental Information Categories</a:t>
            </a:r>
            <a:endParaRPr lang="en-US" dirty="0"/>
          </a:p>
        </p:txBody>
      </p:sp>
      <p:grpSp>
        <p:nvGrpSpPr>
          <p:cNvPr id="6" name="Group 130"/>
          <p:cNvGrpSpPr/>
          <p:nvPr/>
        </p:nvGrpSpPr>
        <p:grpSpPr>
          <a:xfrm>
            <a:off x="737326" y="2455022"/>
            <a:ext cx="11138511" cy="2976785"/>
            <a:chOff x="159802" y="3608107"/>
            <a:chExt cx="8353883" cy="2232589"/>
          </a:xfrm>
        </p:grpSpPr>
        <p:grpSp>
          <p:nvGrpSpPr>
            <p:cNvPr id="7" name="Group 137"/>
            <p:cNvGrpSpPr/>
            <p:nvPr/>
          </p:nvGrpSpPr>
          <p:grpSpPr>
            <a:xfrm flipH="1">
              <a:off x="6072198" y="4323040"/>
              <a:ext cx="1876432" cy="1517656"/>
              <a:chOff x="500034" y="1357298"/>
              <a:chExt cx="1876432" cy="1517656"/>
            </a:xfrm>
          </p:grpSpPr>
          <p:grpSp>
            <p:nvGrpSpPr>
              <p:cNvPr id="80" name="Group 97"/>
              <p:cNvGrpSpPr/>
              <p:nvPr/>
            </p:nvGrpSpPr>
            <p:grpSpPr>
              <a:xfrm>
                <a:off x="500034" y="1357298"/>
                <a:ext cx="1419232" cy="1060456"/>
                <a:chOff x="500034" y="1357298"/>
                <a:chExt cx="1419232" cy="1060456"/>
              </a:xfrm>
            </p:grpSpPr>
            <p:sp>
              <p:nvSpPr>
                <p:cNvPr id="120" name="Oval 1057"/>
                <p:cNvSpPr>
                  <a:spLocks noChangeArrowheads="1"/>
                </p:cNvSpPr>
                <p:nvPr/>
              </p:nvSpPr>
              <p:spPr bwMode="auto">
                <a:xfrm>
                  <a:off x="1000100"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1" name="Oval 1058"/>
                <p:cNvSpPr>
                  <a:spLocks noChangeArrowheads="1"/>
                </p:cNvSpPr>
                <p:nvPr/>
              </p:nvSpPr>
              <p:spPr bwMode="auto">
                <a:xfrm>
                  <a:off x="1500166"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2" name="Oval 1059"/>
                <p:cNvSpPr>
                  <a:spLocks noChangeArrowheads="1"/>
                </p:cNvSpPr>
                <p:nvPr/>
              </p:nvSpPr>
              <p:spPr bwMode="auto">
                <a:xfrm>
                  <a:off x="500034"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3" name="Oval 1060"/>
                <p:cNvSpPr>
                  <a:spLocks noChangeArrowheads="1"/>
                </p:cNvSpPr>
                <p:nvPr/>
              </p:nvSpPr>
              <p:spPr bwMode="auto">
                <a:xfrm>
                  <a:off x="500034" y="1939916"/>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4" name="Oval 1061"/>
                <p:cNvSpPr>
                  <a:spLocks noChangeArrowheads="1"/>
                </p:cNvSpPr>
                <p:nvPr/>
              </p:nvSpPr>
              <p:spPr bwMode="auto">
                <a:xfrm>
                  <a:off x="1000100"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5" name="Oval 1061"/>
                <p:cNvSpPr>
                  <a:spLocks noChangeArrowheads="1"/>
                </p:cNvSpPr>
                <p:nvPr/>
              </p:nvSpPr>
              <p:spPr bwMode="auto">
                <a:xfrm>
                  <a:off x="1500166"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6" name="Oval 1060"/>
                <p:cNvSpPr>
                  <a:spLocks noChangeArrowheads="1"/>
                </p:cNvSpPr>
                <p:nvPr/>
              </p:nvSpPr>
              <p:spPr bwMode="auto">
                <a:xfrm>
                  <a:off x="500034" y="165416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7" name="Oval 1061"/>
                <p:cNvSpPr>
                  <a:spLocks noChangeArrowheads="1"/>
                </p:cNvSpPr>
                <p:nvPr/>
              </p:nvSpPr>
              <p:spPr bwMode="auto">
                <a:xfrm>
                  <a:off x="1000100"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8" name="Oval 1061"/>
                <p:cNvSpPr>
                  <a:spLocks noChangeArrowheads="1"/>
                </p:cNvSpPr>
                <p:nvPr/>
              </p:nvSpPr>
              <p:spPr bwMode="auto">
                <a:xfrm>
                  <a:off x="1500166"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29" name="Oval 1060"/>
                <p:cNvSpPr>
                  <a:spLocks noChangeArrowheads="1"/>
                </p:cNvSpPr>
                <p:nvPr/>
              </p:nvSpPr>
              <p:spPr bwMode="auto">
                <a:xfrm>
                  <a:off x="500034" y="136841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30" name="Oval 1061"/>
                <p:cNvSpPr>
                  <a:spLocks noChangeArrowheads="1"/>
                </p:cNvSpPr>
                <p:nvPr/>
              </p:nvSpPr>
              <p:spPr bwMode="auto">
                <a:xfrm>
                  <a:off x="1000100"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31" name="Oval 1061"/>
                <p:cNvSpPr>
                  <a:spLocks noChangeArrowheads="1"/>
                </p:cNvSpPr>
                <p:nvPr/>
              </p:nvSpPr>
              <p:spPr bwMode="auto">
                <a:xfrm>
                  <a:off x="1500166"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grpSp>
            <p:nvGrpSpPr>
              <p:cNvPr id="81" name="Group 98"/>
              <p:cNvGrpSpPr/>
              <p:nvPr/>
            </p:nvGrpSpPr>
            <p:grpSpPr>
              <a:xfrm>
                <a:off x="652434" y="1509698"/>
                <a:ext cx="1419232" cy="1060456"/>
                <a:chOff x="500034" y="1357298"/>
                <a:chExt cx="1419232" cy="1060456"/>
              </a:xfrm>
            </p:grpSpPr>
            <p:sp>
              <p:nvSpPr>
                <p:cNvPr id="108" name="Oval 1057"/>
                <p:cNvSpPr>
                  <a:spLocks noChangeArrowheads="1"/>
                </p:cNvSpPr>
                <p:nvPr/>
              </p:nvSpPr>
              <p:spPr bwMode="auto">
                <a:xfrm>
                  <a:off x="1000100"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9" name="Oval 1058"/>
                <p:cNvSpPr>
                  <a:spLocks noChangeArrowheads="1"/>
                </p:cNvSpPr>
                <p:nvPr/>
              </p:nvSpPr>
              <p:spPr bwMode="auto">
                <a:xfrm>
                  <a:off x="1500166"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0" name="Oval 1059"/>
                <p:cNvSpPr>
                  <a:spLocks noChangeArrowheads="1"/>
                </p:cNvSpPr>
                <p:nvPr/>
              </p:nvSpPr>
              <p:spPr bwMode="auto">
                <a:xfrm>
                  <a:off x="500034"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1" name="Oval 1060"/>
                <p:cNvSpPr>
                  <a:spLocks noChangeArrowheads="1"/>
                </p:cNvSpPr>
                <p:nvPr/>
              </p:nvSpPr>
              <p:spPr bwMode="auto">
                <a:xfrm>
                  <a:off x="500034" y="1939916"/>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2" name="Oval 1061"/>
                <p:cNvSpPr>
                  <a:spLocks noChangeArrowheads="1"/>
                </p:cNvSpPr>
                <p:nvPr/>
              </p:nvSpPr>
              <p:spPr bwMode="auto">
                <a:xfrm>
                  <a:off x="1000100"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3" name="Oval 1061"/>
                <p:cNvSpPr>
                  <a:spLocks noChangeArrowheads="1"/>
                </p:cNvSpPr>
                <p:nvPr/>
              </p:nvSpPr>
              <p:spPr bwMode="auto">
                <a:xfrm>
                  <a:off x="1500166"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4" name="Oval 1060"/>
                <p:cNvSpPr>
                  <a:spLocks noChangeArrowheads="1"/>
                </p:cNvSpPr>
                <p:nvPr/>
              </p:nvSpPr>
              <p:spPr bwMode="auto">
                <a:xfrm>
                  <a:off x="500034" y="165416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5" name="Oval 1061"/>
                <p:cNvSpPr>
                  <a:spLocks noChangeArrowheads="1"/>
                </p:cNvSpPr>
                <p:nvPr/>
              </p:nvSpPr>
              <p:spPr bwMode="auto">
                <a:xfrm>
                  <a:off x="1000100"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6" name="Oval 1061"/>
                <p:cNvSpPr>
                  <a:spLocks noChangeArrowheads="1"/>
                </p:cNvSpPr>
                <p:nvPr/>
              </p:nvSpPr>
              <p:spPr bwMode="auto">
                <a:xfrm>
                  <a:off x="1500166"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7" name="Oval 1060"/>
                <p:cNvSpPr>
                  <a:spLocks noChangeArrowheads="1"/>
                </p:cNvSpPr>
                <p:nvPr/>
              </p:nvSpPr>
              <p:spPr bwMode="auto">
                <a:xfrm>
                  <a:off x="500034" y="136841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8" name="Oval 1061"/>
                <p:cNvSpPr>
                  <a:spLocks noChangeArrowheads="1"/>
                </p:cNvSpPr>
                <p:nvPr/>
              </p:nvSpPr>
              <p:spPr bwMode="auto">
                <a:xfrm>
                  <a:off x="1000100"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19" name="Oval 1061"/>
                <p:cNvSpPr>
                  <a:spLocks noChangeArrowheads="1"/>
                </p:cNvSpPr>
                <p:nvPr/>
              </p:nvSpPr>
              <p:spPr bwMode="auto">
                <a:xfrm>
                  <a:off x="1500166"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grpSp>
            <p:nvGrpSpPr>
              <p:cNvPr id="82" name="Group 111"/>
              <p:cNvGrpSpPr/>
              <p:nvPr/>
            </p:nvGrpSpPr>
            <p:grpSpPr>
              <a:xfrm>
                <a:off x="804834" y="1662098"/>
                <a:ext cx="1419232" cy="1060456"/>
                <a:chOff x="500034" y="1357298"/>
                <a:chExt cx="1419232" cy="1060456"/>
              </a:xfrm>
            </p:grpSpPr>
            <p:sp>
              <p:nvSpPr>
                <p:cNvPr id="96" name="Oval 1057"/>
                <p:cNvSpPr>
                  <a:spLocks noChangeArrowheads="1"/>
                </p:cNvSpPr>
                <p:nvPr/>
              </p:nvSpPr>
              <p:spPr bwMode="auto">
                <a:xfrm>
                  <a:off x="1000100"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7" name="Oval 1058"/>
                <p:cNvSpPr>
                  <a:spLocks noChangeArrowheads="1"/>
                </p:cNvSpPr>
                <p:nvPr/>
              </p:nvSpPr>
              <p:spPr bwMode="auto">
                <a:xfrm>
                  <a:off x="1500166"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8" name="Oval 1059"/>
                <p:cNvSpPr>
                  <a:spLocks noChangeArrowheads="1"/>
                </p:cNvSpPr>
                <p:nvPr/>
              </p:nvSpPr>
              <p:spPr bwMode="auto">
                <a:xfrm>
                  <a:off x="500034"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9" name="Oval 1060"/>
                <p:cNvSpPr>
                  <a:spLocks noChangeArrowheads="1"/>
                </p:cNvSpPr>
                <p:nvPr/>
              </p:nvSpPr>
              <p:spPr bwMode="auto">
                <a:xfrm>
                  <a:off x="500034" y="1939916"/>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0" name="Oval 1061"/>
                <p:cNvSpPr>
                  <a:spLocks noChangeArrowheads="1"/>
                </p:cNvSpPr>
                <p:nvPr/>
              </p:nvSpPr>
              <p:spPr bwMode="auto">
                <a:xfrm>
                  <a:off x="1000100"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1" name="Oval 1061"/>
                <p:cNvSpPr>
                  <a:spLocks noChangeArrowheads="1"/>
                </p:cNvSpPr>
                <p:nvPr/>
              </p:nvSpPr>
              <p:spPr bwMode="auto">
                <a:xfrm>
                  <a:off x="1500166"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2" name="Oval 1060"/>
                <p:cNvSpPr>
                  <a:spLocks noChangeArrowheads="1"/>
                </p:cNvSpPr>
                <p:nvPr/>
              </p:nvSpPr>
              <p:spPr bwMode="auto">
                <a:xfrm>
                  <a:off x="500034" y="165416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3" name="Oval 1061"/>
                <p:cNvSpPr>
                  <a:spLocks noChangeArrowheads="1"/>
                </p:cNvSpPr>
                <p:nvPr/>
              </p:nvSpPr>
              <p:spPr bwMode="auto">
                <a:xfrm>
                  <a:off x="1000100"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4" name="Oval 1061"/>
                <p:cNvSpPr>
                  <a:spLocks noChangeArrowheads="1"/>
                </p:cNvSpPr>
                <p:nvPr/>
              </p:nvSpPr>
              <p:spPr bwMode="auto">
                <a:xfrm>
                  <a:off x="1500166"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5" name="Oval 1060"/>
                <p:cNvSpPr>
                  <a:spLocks noChangeArrowheads="1"/>
                </p:cNvSpPr>
                <p:nvPr/>
              </p:nvSpPr>
              <p:spPr bwMode="auto">
                <a:xfrm>
                  <a:off x="500034" y="136841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6" name="Oval 1061"/>
                <p:cNvSpPr>
                  <a:spLocks noChangeArrowheads="1"/>
                </p:cNvSpPr>
                <p:nvPr/>
              </p:nvSpPr>
              <p:spPr bwMode="auto">
                <a:xfrm>
                  <a:off x="1000100"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107" name="Oval 1061"/>
                <p:cNvSpPr>
                  <a:spLocks noChangeArrowheads="1"/>
                </p:cNvSpPr>
                <p:nvPr/>
              </p:nvSpPr>
              <p:spPr bwMode="auto">
                <a:xfrm>
                  <a:off x="1500166"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grpSp>
            <p:nvGrpSpPr>
              <p:cNvPr id="83" name="Group 124"/>
              <p:cNvGrpSpPr/>
              <p:nvPr/>
            </p:nvGrpSpPr>
            <p:grpSpPr>
              <a:xfrm>
                <a:off x="957234" y="1814498"/>
                <a:ext cx="1419232" cy="1060456"/>
                <a:chOff x="500034" y="1357298"/>
                <a:chExt cx="1419232" cy="1060456"/>
              </a:xfrm>
            </p:grpSpPr>
            <p:sp>
              <p:nvSpPr>
                <p:cNvPr id="84" name="Oval 1057"/>
                <p:cNvSpPr>
                  <a:spLocks noChangeArrowheads="1"/>
                </p:cNvSpPr>
                <p:nvPr/>
              </p:nvSpPr>
              <p:spPr bwMode="auto">
                <a:xfrm>
                  <a:off x="1000100"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85" name="Oval 1058"/>
                <p:cNvSpPr>
                  <a:spLocks noChangeArrowheads="1"/>
                </p:cNvSpPr>
                <p:nvPr/>
              </p:nvSpPr>
              <p:spPr bwMode="auto">
                <a:xfrm>
                  <a:off x="1500166"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86" name="Oval 1059"/>
                <p:cNvSpPr>
                  <a:spLocks noChangeArrowheads="1"/>
                </p:cNvSpPr>
                <p:nvPr/>
              </p:nvSpPr>
              <p:spPr bwMode="auto">
                <a:xfrm>
                  <a:off x="500034" y="221455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87" name="Oval 1060"/>
                <p:cNvSpPr>
                  <a:spLocks noChangeArrowheads="1"/>
                </p:cNvSpPr>
                <p:nvPr/>
              </p:nvSpPr>
              <p:spPr bwMode="auto">
                <a:xfrm>
                  <a:off x="500034" y="1939916"/>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88" name="Oval 1061"/>
                <p:cNvSpPr>
                  <a:spLocks noChangeArrowheads="1"/>
                </p:cNvSpPr>
                <p:nvPr/>
              </p:nvSpPr>
              <p:spPr bwMode="auto">
                <a:xfrm>
                  <a:off x="1000100"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89" name="Oval 1061"/>
                <p:cNvSpPr>
                  <a:spLocks noChangeArrowheads="1"/>
                </p:cNvSpPr>
                <p:nvPr/>
              </p:nvSpPr>
              <p:spPr bwMode="auto">
                <a:xfrm>
                  <a:off x="1500166" y="192880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0" name="Oval 1060"/>
                <p:cNvSpPr>
                  <a:spLocks noChangeArrowheads="1"/>
                </p:cNvSpPr>
                <p:nvPr/>
              </p:nvSpPr>
              <p:spPr bwMode="auto">
                <a:xfrm>
                  <a:off x="500034" y="1654164"/>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1" name="Oval 1061"/>
                <p:cNvSpPr>
                  <a:spLocks noChangeArrowheads="1"/>
                </p:cNvSpPr>
                <p:nvPr/>
              </p:nvSpPr>
              <p:spPr bwMode="auto">
                <a:xfrm>
                  <a:off x="1000100"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2" name="Oval 1061"/>
                <p:cNvSpPr>
                  <a:spLocks noChangeArrowheads="1"/>
                </p:cNvSpPr>
                <p:nvPr/>
              </p:nvSpPr>
              <p:spPr bwMode="auto">
                <a:xfrm>
                  <a:off x="1500166" y="164305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3" name="Oval 1060"/>
                <p:cNvSpPr>
                  <a:spLocks noChangeArrowheads="1"/>
                </p:cNvSpPr>
                <p:nvPr/>
              </p:nvSpPr>
              <p:spPr bwMode="auto">
                <a:xfrm>
                  <a:off x="500034" y="1368412"/>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4" name="Oval 1061"/>
                <p:cNvSpPr>
                  <a:spLocks noChangeArrowheads="1"/>
                </p:cNvSpPr>
                <p:nvPr/>
              </p:nvSpPr>
              <p:spPr bwMode="auto">
                <a:xfrm>
                  <a:off x="1000100"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95" name="Oval 1061"/>
                <p:cNvSpPr>
                  <a:spLocks noChangeArrowheads="1"/>
                </p:cNvSpPr>
                <p:nvPr/>
              </p:nvSpPr>
              <p:spPr bwMode="auto">
                <a:xfrm>
                  <a:off x="1500166" y="135729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grpSp>
        <p:sp>
          <p:nvSpPr>
            <p:cNvPr id="8" name="Content Placeholder 2"/>
            <p:cNvSpPr txBox="1">
              <a:spLocks/>
            </p:cNvSpPr>
            <p:nvPr/>
          </p:nvSpPr>
          <p:spPr bwMode="auto">
            <a:xfrm>
              <a:off x="1748901" y="3608107"/>
              <a:ext cx="6764784" cy="413501"/>
            </a:xfrm>
            <a:prstGeom prst="rect">
              <a:avLst/>
            </a:prstGeom>
            <a:noFill/>
            <a:ln w="9525">
              <a:noFill/>
              <a:round/>
              <a:headEnd/>
              <a:tailEnd/>
            </a:ln>
          </p:spPr>
          <p:txBody>
            <a:bodyPr vert="horz" wrap="square" lIns="0" tIns="0" rIns="0" bIns="0" numCol="1" anchor="t" anchorCtr="0" compatLnSpc="1">
              <a:prstTxWarp prst="textNoShape">
                <a:avLst/>
              </a:prstTxWarp>
            </a:bodyPr>
            <a:lstStyle/>
            <a:p>
              <a:pPr marL="457189" indent="-457189" defTabSz="609585" eaLnBrk="0" fontAlgn="base" hangingPunct="0">
                <a:spcBef>
                  <a:spcPts val="800"/>
                </a:spcBef>
                <a:spcAft>
                  <a:spcPct val="0"/>
                </a:spcAft>
                <a:buClr>
                  <a:srgbClr val="004578"/>
                </a:buClr>
                <a:buSzPct val="100000"/>
                <a:defRPr/>
              </a:pPr>
              <a:r>
                <a:rPr lang="de-DE" sz="3200" b="1" dirty="0">
                  <a:solidFill>
                    <a:srgbClr val="C00000"/>
                  </a:solidFill>
                  <a:latin typeface="Arial Narrow" pitchFamily="34" charset="0"/>
                </a:rPr>
                <a:t>sets + hierarchies + graphs + arrays</a:t>
              </a:r>
            </a:p>
          </p:txBody>
        </p:sp>
        <p:grpSp>
          <p:nvGrpSpPr>
            <p:cNvPr id="9" name="Group 1052"/>
            <p:cNvGrpSpPr>
              <a:grpSpLocks/>
            </p:cNvGrpSpPr>
            <p:nvPr/>
          </p:nvGrpSpPr>
          <p:grpSpPr bwMode="auto">
            <a:xfrm>
              <a:off x="2442670" y="4682583"/>
              <a:ext cx="1498600" cy="889000"/>
              <a:chOff x="2791" y="1826"/>
              <a:chExt cx="944" cy="560"/>
            </a:xfrm>
          </p:grpSpPr>
          <p:sp>
            <p:nvSpPr>
              <p:cNvPr id="71" name="Line 1053"/>
              <p:cNvSpPr>
                <a:spLocks noChangeShapeType="1"/>
              </p:cNvSpPr>
              <p:nvPr/>
            </p:nvSpPr>
            <p:spPr bwMode="auto">
              <a:xfrm flipH="1">
                <a:off x="2943" y="1900"/>
                <a:ext cx="140" cy="288"/>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72" name="Line 1054"/>
              <p:cNvSpPr>
                <a:spLocks noChangeShapeType="1"/>
              </p:cNvSpPr>
              <p:nvPr/>
            </p:nvSpPr>
            <p:spPr bwMode="auto">
              <a:xfrm>
                <a:off x="3123" y="1900"/>
                <a:ext cx="240" cy="165"/>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73" name="Line 1055"/>
              <p:cNvSpPr>
                <a:spLocks noChangeShapeType="1"/>
              </p:cNvSpPr>
              <p:nvPr/>
            </p:nvSpPr>
            <p:spPr bwMode="auto">
              <a:xfrm flipH="1">
                <a:off x="3241" y="2106"/>
                <a:ext cx="102" cy="206"/>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74" name="Line 1056"/>
              <p:cNvSpPr>
                <a:spLocks noChangeShapeType="1"/>
              </p:cNvSpPr>
              <p:nvPr/>
            </p:nvSpPr>
            <p:spPr bwMode="auto">
              <a:xfrm>
                <a:off x="3403" y="2106"/>
                <a:ext cx="240" cy="226"/>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75" name="Oval 1057"/>
              <p:cNvSpPr>
                <a:spLocks noChangeArrowheads="1"/>
              </p:cNvSpPr>
              <p:nvPr/>
            </p:nvSpPr>
            <p:spPr bwMode="auto">
              <a:xfrm>
                <a:off x="3111" y="2258"/>
                <a:ext cx="264" cy="128"/>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76" name="Oval 1058"/>
              <p:cNvSpPr>
                <a:spLocks noChangeArrowheads="1"/>
              </p:cNvSpPr>
              <p:nvPr/>
            </p:nvSpPr>
            <p:spPr bwMode="auto">
              <a:xfrm>
                <a:off x="3471" y="2258"/>
                <a:ext cx="264" cy="128"/>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77" name="Oval 1059"/>
              <p:cNvSpPr>
                <a:spLocks noChangeArrowheads="1"/>
              </p:cNvSpPr>
              <p:nvPr/>
            </p:nvSpPr>
            <p:spPr bwMode="auto">
              <a:xfrm>
                <a:off x="2791" y="2155"/>
                <a:ext cx="264" cy="128"/>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78" name="Oval 1060"/>
              <p:cNvSpPr>
                <a:spLocks noChangeArrowheads="1"/>
              </p:cNvSpPr>
              <p:nvPr/>
            </p:nvSpPr>
            <p:spPr bwMode="auto">
              <a:xfrm>
                <a:off x="2971" y="1826"/>
                <a:ext cx="264" cy="128"/>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79" name="Oval 1061"/>
              <p:cNvSpPr>
                <a:spLocks noChangeArrowheads="1"/>
              </p:cNvSpPr>
              <p:nvPr/>
            </p:nvSpPr>
            <p:spPr bwMode="auto">
              <a:xfrm>
                <a:off x="3231" y="2032"/>
                <a:ext cx="264" cy="128"/>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grpSp>
          <p:nvGrpSpPr>
            <p:cNvPr id="10" name="Group 1070"/>
            <p:cNvGrpSpPr>
              <a:grpSpLocks/>
            </p:cNvGrpSpPr>
            <p:nvPr/>
          </p:nvGrpSpPr>
          <p:grpSpPr bwMode="auto">
            <a:xfrm>
              <a:off x="6262710" y="4417486"/>
              <a:ext cx="1524000" cy="1295400"/>
              <a:chOff x="2783" y="3062"/>
              <a:chExt cx="960" cy="816"/>
            </a:xfrm>
          </p:grpSpPr>
          <p:sp>
            <p:nvSpPr>
              <p:cNvPr id="33" name="AutoShape 1071"/>
              <p:cNvSpPr>
                <a:spLocks noChangeArrowheads="1"/>
              </p:cNvSpPr>
              <p:nvPr/>
            </p:nvSpPr>
            <p:spPr bwMode="auto">
              <a:xfrm>
                <a:off x="2787" y="3066"/>
                <a:ext cx="952" cy="808"/>
              </a:xfrm>
              <a:prstGeom prst="cube">
                <a:avLst>
                  <a:gd name="adj" fmla="val 24995"/>
                </a:avLst>
              </a:prstGeom>
              <a:gradFill rotWithShape="0">
                <a:gsLst>
                  <a:gs pos="0">
                    <a:srgbClr val="000066"/>
                  </a:gs>
                  <a:gs pos="100000">
                    <a:srgbClr val="FF3300"/>
                  </a:gs>
                </a:gsLst>
                <a:path path="rect">
                  <a:fillToRect l="100000" b="100000"/>
                </a:path>
              </a:gradFill>
              <a:ln w="12700">
                <a:solidFill>
                  <a:srgbClr val="FFFFFF"/>
                </a:solidFill>
                <a:miter lim="800000"/>
                <a:headEnd/>
                <a:tailEnd/>
              </a:ln>
              <a:effectLst/>
            </p:spPr>
            <p:txBody>
              <a:bodyPr wrap="none" anchor="ctr"/>
              <a:lstStyle/>
              <a:p>
                <a:endParaRPr lang="en-US" sz="2400"/>
              </a:p>
            </p:txBody>
          </p:sp>
          <p:sp>
            <p:nvSpPr>
              <p:cNvPr id="34" name="Line 1072"/>
              <p:cNvSpPr>
                <a:spLocks noChangeShapeType="1"/>
              </p:cNvSpPr>
              <p:nvPr/>
            </p:nvSpPr>
            <p:spPr bwMode="auto">
              <a:xfrm flipV="1">
                <a:off x="3388" y="3062"/>
                <a:ext cx="202" cy="205"/>
              </a:xfrm>
              <a:prstGeom prst="line">
                <a:avLst/>
              </a:prstGeom>
              <a:noFill/>
              <a:ln w="12700">
                <a:solidFill>
                  <a:srgbClr val="FFFFFF"/>
                </a:solidFill>
                <a:round/>
                <a:headEnd type="none" w="sm" len="sm"/>
                <a:tailEnd type="none" w="sm" len="sm"/>
              </a:ln>
              <a:effectLst/>
            </p:spPr>
            <p:txBody>
              <a:bodyPr wrap="none" anchor="ctr"/>
              <a:lstStyle/>
              <a:p>
                <a:endParaRPr lang="en-US" sz="2400"/>
              </a:p>
            </p:txBody>
          </p:sp>
          <p:grpSp>
            <p:nvGrpSpPr>
              <p:cNvPr id="35" name="Group 1073"/>
              <p:cNvGrpSpPr>
                <a:grpSpLocks/>
              </p:cNvGrpSpPr>
              <p:nvPr/>
            </p:nvGrpSpPr>
            <p:grpSpPr bwMode="auto">
              <a:xfrm>
                <a:off x="3541" y="3214"/>
                <a:ext cx="202" cy="512"/>
                <a:chOff x="3541" y="3214"/>
                <a:chExt cx="202" cy="512"/>
              </a:xfrm>
            </p:grpSpPr>
            <p:sp>
              <p:nvSpPr>
                <p:cNvPr id="68" name="Line 1074"/>
                <p:cNvSpPr>
                  <a:spLocks noChangeShapeType="1"/>
                </p:cNvSpPr>
                <p:nvPr/>
              </p:nvSpPr>
              <p:spPr bwMode="auto">
                <a:xfrm flipV="1">
                  <a:off x="3541" y="3521"/>
                  <a:ext cx="202" cy="205"/>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9" name="Line 1075"/>
                <p:cNvSpPr>
                  <a:spLocks noChangeShapeType="1"/>
                </p:cNvSpPr>
                <p:nvPr/>
              </p:nvSpPr>
              <p:spPr bwMode="auto">
                <a:xfrm flipV="1">
                  <a:off x="3541" y="3214"/>
                  <a:ext cx="202" cy="205"/>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70" name="Line 1076"/>
                <p:cNvSpPr>
                  <a:spLocks noChangeShapeType="1"/>
                </p:cNvSpPr>
                <p:nvPr/>
              </p:nvSpPr>
              <p:spPr bwMode="auto">
                <a:xfrm flipV="1">
                  <a:off x="3541" y="3368"/>
                  <a:ext cx="202" cy="204"/>
                </a:xfrm>
                <a:prstGeom prst="line">
                  <a:avLst/>
                </a:prstGeom>
                <a:noFill/>
                <a:ln w="12700">
                  <a:solidFill>
                    <a:srgbClr val="FFFFFF"/>
                  </a:solidFill>
                  <a:round/>
                  <a:headEnd type="none" w="sm" len="sm"/>
                  <a:tailEnd type="none" w="sm" len="sm"/>
                </a:ln>
                <a:effectLst/>
              </p:spPr>
              <p:txBody>
                <a:bodyPr wrap="none" anchor="ctr"/>
                <a:lstStyle/>
                <a:p>
                  <a:endParaRPr lang="en-US" sz="2400"/>
                </a:p>
              </p:txBody>
            </p:sp>
          </p:grpSp>
          <p:sp>
            <p:nvSpPr>
              <p:cNvPr id="36" name="Line 1077"/>
              <p:cNvSpPr>
                <a:spLocks noChangeShapeType="1"/>
              </p:cNvSpPr>
              <p:nvPr/>
            </p:nvSpPr>
            <p:spPr bwMode="auto">
              <a:xfrm>
                <a:off x="3590" y="3214"/>
                <a:ext cx="0" cy="613"/>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37" name="Line 1078"/>
              <p:cNvSpPr>
                <a:spLocks noChangeShapeType="1"/>
              </p:cNvSpPr>
              <p:nvPr/>
            </p:nvSpPr>
            <p:spPr bwMode="auto">
              <a:xfrm>
                <a:off x="3642" y="3164"/>
                <a:ext cx="0" cy="612"/>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38" name="Line 1079"/>
              <p:cNvSpPr>
                <a:spLocks noChangeShapeType="1"/>
              </p:cNvSpPr>
              <p:nvPr/>
            </p:nvSpPr>
            <p:spPr bwMode="auto">
              <a:xfrm>
                <a:off x="3690" y="3113"/>
                <a:ext cx="0" cy="613"/>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39" name="Line 1080"/>
              <p:cNvSpPr>
                <a:spLocks noChangeShapeType="1"/>
              </p:cNvSpPr>
              <p:nvPr/>
            </p:nvSpPr>
            <p:spPr bwMode="auto">
              <a:xfrm flipH="1">
                <a:off x="2783" y="3419"/>
                <a:ext cx="758" cy="0"/>
              </a:xfrm>
              <a:prstGeom prst="line">
                <a:avLst/>
              </a:prstGeom>
              <a:noFill/>
              <a:ln w="12700">
                <a:solidFill>
                  <a:srgbClr val="FFFFFF"/>
                </a:solidFill>
                <a:round/>
                <a:headEnd type="none" w="sm" len="sm"/>
                <a:tailEnd type="none" w="sm" len="sm"/>
              </a:ln>
              <a:effectLst/>
            </p:spPr>
            <p:txBody>
              <a:bodyPr wrap="none" anchor="ctr"/>
              <a:lstStyle/>
              <a:p>
                <a:endParaRPr lang="en-US" sz="2400"/>
              </a:p>
            </p:txBody>
          </p:sp>
          <p:grpSp>
            <p:nvGrpSpPr>
              <p:cNvPr id="40" name="Group 1081"/>
              <p:cNvGrpSpPr>
                <a:grpSpLocks/>
              </p:cNvGrpSpPr>
              <p:nvPr/>
            </p:nvGrpSpPr>
            <p:grpSpPr bwMode="auto">
              <a:xfrm>
                <a:off x="2783" y="3572"/>
                <a:ext cx="758" cy="154"/>
                <a:chOff x="2783" y="3572"/>
                <a:chExt cx="758" cy="154"/>
              </a:xfrm>
            </p:grpSpPr>
            <p:sp>
              <p:nvSpPr>
                <p:cNvPr id="66" name="Line 1082"/>
                <p:cNvSpPr>
                  <a:spLocks noChangeShapeType="1"/>
                </p:cNvSpPr>
                <p:nvPr/>
              </p:nvSpPr>
              <p:spPr bwMode="auto">
                <a:xfrm flipH="1">
                  <a:off x="2783" y="3572"/>
                  <a:ext cx="758" cy="0"/>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7" name="Line 1083"/>
                <p:cNvSpPr>
                  <a:spLocks noChangeShapeType="1"/>
                </p:cNvSpPr>
                <p:nvPr/>
              </p:nvSpPr>
              <p:spPr bwMode="auto">
                <a:xfrm flipH="1">
                  <a:off x="2783" y="3726"/>
                  <a:ext cx="758" cy="0"/>
                </a:xfrm>
                <a:prstGeom prst="line">
                  <a:avLst/>
                </a:prstGeom>
                <a:noFill/>
                <a:ln w="12700">
                  <a:solidFill>
                    <a:srgbClr val="FFFFFF"/>
                  </a:solidFill>
                  <a:round/>
                  <a:headEnd type="none" w="sm" len="sm"/>
                  <a:tailEnd type="none" w="sm" len="sm"/>
                </a:ln>
                <a:effectLst/>
              </p:spPr>
              <p:txBody>
                <a:bodyPr wrap="none" anchor="ctr"/>
                <a:lstStyle/>
                <a:p>
                  <a:endParaRPr lang="en-US" sz="2400"/>
                </a:p>
              </p:txBody>
            </p:sp>
          </p:grpSp>
          <p:sp>
            <p:nvSpPr>
              <p:cNvPr id="41" name="Line 1084"/>
              <p:cNvSpPr>
                <a:spLocks noChangeShapeType="1"/>
              </p:cNvSpPr>
              <p:nvPr/>
            </p:nvSpPr>
            <p:spPr bwMode="auto">
              <a:xfrm flipH="1">
                <a:off x="2836" y="3214"/>
                <a:ext cx="754" cy="0"/>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42" name="Line 1085"/>
              <p:cNvSpPr>
                <a:spLocks noChangeShapeType="1"/>
              </p:cNvSpPr>
              <p:nvPr/>
            </p:nvSpPr>
            <p:spPr bwMode="auto">
              <a:xfrm flipH="1">
                <a:off x="2884" y="3164"/>
                <a:ext cx="758" cy="0"/>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43" name="Line 1086"/>
              <p:cNvSpPr>
                <a:spLocks noChangeShapeType="1"/>
              </p:cNvSpPr>
              <p:nvPr/>
            </p:nvSpPr>
            <p:spPr bwMode="auto">
              <a:xfrm flipH="1">
                <a:off x="2936" y="3113"/>
                <a:ext cx="754" cy="0"/>
              </a:xfrm>
              <a:prstGeom prst="line">
                <a:avLst/>
              </a:prstGeom>
              <a:noFill/>
              <a:ln w="12700">
                <a:solidFill>
                  <a:srgbClr val="FFFFFF"/>
                </a:solidFill>
                <a:round/>
                <a:headEnd type="none" w="sm" len="sm"/>
                <a:tailEnd type="none" w="sm" len="sm"/>
              </a:ln>
              <a:effectLst/>
            </p:spPr>
            <p:txBody>
              <a:bodyPr wrap="none" anchor="ctr"/>
              <a:lstStyle/>
              <a:p>
                <a:endParaRPr lang="en-US" sz="2400"/>
              </a:p>
            </p:txBody>
          </p:sp>
          <p:grpSp>
            <p:nvGrpSpPr>
              <p:cNvPr id="44" name="Group 1087"/>
              <p:cNvGrpSpPr>
                <a:grpSpLocks/>
              </p:cNvGrpSpPr>
              <p:nvPr/>
            </p:nvGrpSpPr>
            <p:grpSpPr bwMode="auto">
              <a:xfrm>
                <a:off x="2936" y="3062"/>
                <a:ext cx="502" cy="816"/>
                <a:chOff x="2936" y="3062"/>
                <a:chExt cx="502" cy="816"/>
              </a:xfrm>
            </p:grpSpPr>
            <p:sp>
              <p:nvSpPr>
                <p:cNvPr id="59" name="Line 1088"/>
                <p:cNvSpPr>
                  <a:spLocks noChangeShapeType="1"/>
                </p:cNvSpPr>
                <p:nvPr/>
              </p:nvSpPr>
              <p:spPr bwMode="auto">
                <a:xfrm flipV="1">
                  <a:off x="2936" y="3062"/>
                  <a:ext cx="202" cy="205"/>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0" name="Line 1089"/>
                <p:cNvSpPr>
                  <a:spLocks noChangeShapeType="1"/>
                </p:cNvSpPr>
                <p:nvPr/>
              </p:nvSpPr>
              <p:spPr bwMode="auto">
                <a:xfrm flipV="1">
                  <a:off x="3239" y="3062"/>
                  <a:ext cx="199" cy="205"/>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1" name="Line 1090"/>
                <p:cNvSpPr>
                  <a:spLocks noChangeShapeType="1"/>
                </p:cNvSpPr>
                <p:nvPr/>
              </p:nvSpPr>
              <p:spPr bwMode="auto">
                <a:xfrm flipV="1">
                  <a:off x="3088" y="3062"/>
                  <a:ext cx="200" cy="205"/>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2" name="Line 1091"/>
                <p:cNvSpPr>
                  <a:spLocks noChangeShapeType="1"/>
                </p:cNvSpPr>
                <p:nvPr/>
              </p:nvSpPr>
              <p:spPr bwMode="auto">
                <a:xfrm>
                  <a:off x="2936" y="3267"/>
                  <a:ext cx="0" cy="611"/>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3" name="Line 1092"/>
                <p:cNvSpPr>
                  <a:spLocks noChangeShapeType="1"/>
                </p:cNvSpPr>
                <p:nvPr/>
              </p:nvSpPr>
              <p:spPr bwMode="auto">
                <a:xfrm>
                  <a:off x="3088" y="3267"/>
                  <a:ext cx="0" cy="611"/>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4" name="Line 1093"/>
                <p:cNvSpPr>
                  <a:spLocks noChangeShapeType="1"/>
                </p:cNvSpPr>
                <p:nvPr/>
              </p:nvSpPr>
              <p:spPr bwMode="auto">
                <a:xfrm>
                  <a:off x="3239" y="3267"/>
                  <a:ext cx="0" cy="611"/>
                </a:xfrm>
                <a:prstGeom prst="line">
                  <a:avLst/>
                </a:prstGeom>
                <a:noFill/>
                <a:ln w="12700">
                  <a:solidFill>
                    <a:srgbClr val="FFFFFF"/>
                  </a:solidFill>
                  <a:round/>
                  <a:headEnd type="none" w="sm" len="sm"/>
                  <a:tailEnd type="none" w="sm" len="sm"/>
                </a:ln>
                <a:effectLst/>
              </p:spPr>
              <p:txBody>
                <a:bodyPr wrap="none" anchor="ctr"/>
                <a:lstStyle/>
                <a:p>
                  <a:endParaRPr lang="en-US" sz="2400"/>
                </a:p>
              </p:txBody>
            </p:sp>
            <p:sp>
              <p:nvSpPr>
                <p:cNvPr id="65" name="Line 1094"/>
                <p:cNvSpPr>
                  <a:spLocks noChangeShapeType="1"/>
                </p:cNvSpPr>
                <p:nvPr/>
              </p:nvSpPr>
              <p:spPr bwMode="auto">
                <a:xfrm>
                  <a:off x="3388" y="3267"/>
                  <a:ext cx="0" cy="611"/>
                </a:xfrm>
                <a:prstGeom prst="line">
                  <a:avLst/>
                </a:prstGeom>
                <a:noFill/>
                <a:ln w="12700">
                  <a:solidFill>
                    <a:srgbClr val="FFFFFF"/>
                  </a:solidFill>
                  <a:round/>
                  <a:headEnd type="none" w="sm" len="sm"/>
                  <a:tailEnd type="none" w="sm" len="sm"/>
                </a:ln>
                <a:effectLst/>
              </p:spPr>
              <p:txBody>
                <a:bodyPr wrap="none" anchor="ctr"/>
                <a:lstStyle/>
                <a:p>
                  <a:endParaRPr lang="en-US" sz="2400"/>
                </a:p>
              </p:txBody>
            </p:sp>
          </p:grpSp>
          <p:grpSp>
            <p:nvGrpSpPr>
              <p:cNvPr id="45" name="Group 1095"/>
              <p:cNvGrpSpPr>
                <a:grpSpLocks/>
              </p:cNvGrpSpPr>
              <p:nvPr/>
            </p:nvGrpSpPr>
            <p:grpSpPr bwMode="auto">
              <a:xfrm>
                <a:off x="2783" y="3368"/>
                <a:ext cx="960" cy="358"/>
                <a:chOff x="2783" y="3368"/>
                <a:chExt cx="960" cy="358"/>
              </a:xfrm>
            </p:grpSpPr>
            <p:sp>
              <p:nvSpPr>
                <p:cNvPr id="53" name="Line 1096"/>
                <p:cNvSpPr>
                  <a:spLocks noChangeShapeType="1"/>
                </p:cNvSpPr>
                <p:nvPr/>
              </p:nvSpPr>
              <p:spPr bwMode="auto">
                <a:xfrm>
                  <a:off x="2783" y="3572"/>
                  <a:ext cx="758" cy="0"/>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4" name="Line 1097"/>
                <p:cNvSpPr>
                  <a:spLocks noChangeShapeType="1"/>
                </p:cNvSpPr>
                <p:nvPr/>
              </p:nvSpPr>
              <p:spPr bwMode="auto">
                <a:xfrm>
                  <a:off x="2783" y="3726"/>
                  <a:ext cx="758" cy="0"/>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5" name="Line 1098"/>
                <p:cNvSpPr>
                  <a:spLocks noChangeShapeType="1"/>
                </p:cNvSpPr>
                <p:nvPr/>
              </p:nvSpPr>
              <p:spPr bwMode="auto">
                <a:xfrm flipV="1">
                  <a:off x="3541" y="3368"/>
                  <a:ext cx="202" cy="204"/>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6" name="Line 1099"/>
                <p:cNvSpPr>
                  <a:spLocks noChangeShapeType="1"/>
                </p:cNvSpPr>
                <p:nvPr/>
              </p:nvSpPr>
              <p:spPr bwMode="auto">
                <a:xfrm flipV="1">
                  <a:off x="3541" y="3521"/>
                  <a:ext cx="202" cy="205"/>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7" name="Line 1100"/>
                <p:cNvSpPr>
                  <a:spLocks noChangeShapeType="1"/>
                </p:cNvSpPr>
                <p:nvPr/>
              </p:nvSpPr>
              <p:spPr bwMode="auto">
                <a:xfrm>
                  <a:off x="3743" y="3368"/>
                  <a:ext cx="0" cy="153"/>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8" name="Line 1101"/>
                <p:cNvSpPr>
                  <a:spLocks noChangeShapeType="1"/>
                </p:cNvSpPr>
                <p:nvPr/>
              </p:nvSpPr>
              <p:spPr bwMode="auto">
                <a:xfrm>
                  <a:off x="2783" y="3572"/>
                  <a:ext cx="0" cy="154"/>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grpSp>
          <p:grpSp>
            <p:nvGrpSpPr>
              <p:cNvPr id="46" name="Group 1102"/>
              <p:cNvGrpSpPr>
                <a:grpSpLocks/>
              </p:cNvGrpSpPr>
              <p:nvPr/>
            </p:nvGrpSpPr>
            <p:grpSpPr bwMode="auto">
              <a:xfrm>
                <a:off x="3231" y="3070"/>
                <a:ext cx="372" cy="806"/>
                <a:chOff x="3231" y="3070"/>
                <a:chExt cx="372" cy="806"/>
              </a:xfrm>
            </p:grpSpPr>
            <p:sp>
              <p:nvSpPr>
                <p:cNvPr id="47" name="Line 1103"/>
                <p:cNvSpPr>
                  <a:spLocks noChangeShapeType="1"/>
                </p:cNvSpPr>
                <p:nvPr/>
              </p:nvSpPr>
              <p:spPr bwMode="auto">
                <a:xfrm flipH="1">
                  <a:off x="3437" y="3079"/>
                  <a:ext cx="153" cy="0"/>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48" name="Line 1104"/>
                <p:cNvSpPr>
                  <a:spLocks noChangeShapeType="1"/>
                </p:cNvSpPr>
                <p:nvPr/>
              </p:nvSpPr>
              <p:spPr bwMode="auto">
                <a:xfrm flipV="1">
                  <a:off x="3386" y="3070"/>
                  <a:ext cx="217" cy="210"/>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49" name="Line 1105"/>
                <p:cNvSpPr>
                  <a:spLocks noChangeShapeType="1"/>
                </p:cNvSpPr>
                <p:nvPr/>
              </p:nvSpPr>
              <p:spPr bwMode="auto">
                <a:xfrm flipV="1">
                  <a:off x="3232" y="3070"/>
                  <a:ext cx="212" cy="210"/>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0" name="Line 1106"/>
                <p:cNvSpPr>
                  <a:spLocks noChangeShapeType="1"/>
                </p:cNvSpPr>
                <p:nvPr/>
              </p:nvSpPr>
              <p:spPr bwMode="auto">
                <a:xfrm flipH="1">
                  <a:off x="3231" y="3870"/>
                  <a:ext cx="154" cy="0"/>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1" name="Line 1107"/>
                <p:cNvSpPr>
                  <a:spLocks noChangeShapeType="1"/>
                </p:cNvSpPr>
                <p:nvPr/>
              </p:nvSpPr>
              <p:spPr bwMode="auto">
                <a:xfrm flipH="1" flipV="1">
                  <a:off x="3241" y="3274"/>
                  <a:ext cx="2" cy="602"/>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sp>
              <p:nvSpPr>
                <p:cNvPr id="52" name="Line 1108"/>
                <p:cNvSpPr>
                  <a:spLocks noChangeShapeType="1"/>
                </p:cNvSpPr>
                <p:nvPr/>
              </p:nvSpPr>
              <p:spPr bwMode="auto">
                <a:xfrm flipV="1">
                  <a:off x="3395" y="3274"/>
                  <a:ext cx="0" cy="602"/>
                </a:xfrm>
                <a:prstGeom prst="line">
                  <a:avLst/>
                </a:prstGeom>
                <a:noFill/>
                <a:ln w="25400">
                  <a:solidFill>
                    <a:srgbClr val="FFFF00"/>
                  </a:solidFill>
                  <a:round/>
                  <a:headEnd type="none" w="sm" len="sm"/>
                  <a:tailEnd type="none" w="sm" len="sm"/>
                </a:ln>
                <a:effectLst>
                  <a:prstShdw prst="shdw17" dist="17961" dir="2700000">
                    <a:srgbClr val="FFFF00">
                      <a:gamma/>
                      <a:shade val="60000"/>
                      <a:invGamma/>
                    </a:srgbClr>
                  </a:prstShdw>
                </a:effectLst>
              </p:spPr>
              <p:txBody>
                <a:bodyPr wrap="none" anchor="ctr"/>
                <a:lstStyle/>
                <a:p>
                  <a:endParaRPr lang="en-US" sz="2400"/>
                </a:p>
              </p:txBody>
            </p:sp>
          </p:grpSp>
        </p:grpSp>
        <p:grpSp>
          <p:nvGrpSpPr>
            <p:cNvPr id="11" name="Group 63"/>
            <p:cNvGrpSpPr/>
            <p:nvPr/>
          </p:nvGrpSpPr>
          <p:grpSpPr>
            <a:xfrm>
              <a:off x="159802" y="4540262"/>
              <a:ext cx="1935332" cy="1207360"/>
              <a:chOff x="-142039" y="2947391"/>
              <a:chExt cx="1935332" cy="1207360"/>
            </a:xfrm>
          </p:grpSpPr>
          <p:sp>
            <p:nvSpPr>
              <p:cNvPr id="27" name="Oval 26"/>
              <p:cNvSpPr/>
              <p:nvPr/>
            </p:nvSpPr>
            <p:spPr bwMode="auto">
              <a:xfrm>
                <a:off x="-142039" y="2947391"/>
                <a:ext cx="1935332" cy="1207360"/>
              </a:xfrm>
              <a:prstGeom prst="ellipse">
                <a:avLst/>
              </a:prstGeom>
              <a:solidFill>
                <a:srgbClr val="FFFFCC"/>
              </a:solidFill>
              <a:ln w="9525" cap="flat" cmpd="sng" algn="ctr">
                <a:solidFill>
                  <a:schemeClr val="bg1">
                    <a:lumMod val="75000"/>
                  </a:schemeClr>
                </a:solidFill>
                <a:prstDash val="solid"/>
                <a:round/>
                <a:headEnd type="none" w="med" len="med"/>
                <a:tailEnd type="none" w="med" len="med"/>
              </a:ln>
              <a:effectLst/>
            </p:spPr>
            <p:txBody>
              <a:bodyPr vert="horz" wrap="non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Times" pitchFamily="16" charset="0"/>
                </a:endParaRPr>
              </a:p>
            </p:txBody>
          </p:sp>
          <p:sp>
            <p:nvSpPr>
              <p:cNvPr id="28" name="Oval 1057"/>
              <p:cNvSpPr>
                <a:spLocks noChangeArrowheads="1"/>
              </p:cNvSpPr>
              <p:nvPr/>
            </p:nvSpPr>
            <p:spPr bwMode="auto">
              <a:xfrm>
                <a:off x="475279" y="3812497"/>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29" name="Oval 1058"/>
              <p:cNvSpPr>
                <a:spLocks noChangeArrowheads="1"/>
              </p:cNvSpPr>
              <p:nvPr/>
            </p:nvSpPr>
            <p:spPr bwMode="auto">
              <a:xfrm>
                <a:off x="1046779" y="3244327"/>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30" name="Oval 1059"/>
              <p:cNvSpPr>
                <a:spLocks noChangeArrowheads="1"/>
              </p:cNvSpPr>
              <p:nvPr/>
            </p:nvSpPr>
            <p:spPr bwMode="auto">
              <a:xfrm>
                <a:off x="153710" y="3489187"/>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31" name="Oval 1060"/>
              <p:cNvSpPr>
                <a:spLocks noChangeArrowheads="1"/>
              </p:cNvSpPr>
              <p:nvPr/>
            </p:nvSpPr>
            <p:spPr bwMode="auto">
              <a:xfrm>
                <a:off x="368439" y="315333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32" name="Oval 1061"/>
              <p:cNvSpPr>
                <a:spLocks noChangeArrowheads="1"/>
              </p:cNvSpPr>
              <p:nvPr/>
            </p:nvSpPr>
            <p:spPr bwMode="auto">
              <a:xfrm>
                <a:off x="878843" y="3578010"/>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grpSp>
          <p:nvGrpSpPr>
            <p:cNvPr id="12" name="Group 75"/>
            <p:cNvGrpSpPr/>
            <p:nvPr/>
          </p:nvGrpSpPr>
          <p:grpSpPr>
            <a:xfrm>
              <a:off x="4219684" y="4728451"/>
              <a:ext cx="1587377" cy="853490"/>
              <a:chOff x="3642635" y="3677113"/>
              <a:chExt cx="1587377" cy="853490"/>
            </a:xfrm>
          </p:grpSpPr>
          <p:sp>
            <p:nvSpPr>
              <p:cNvPr id="17" name="Line 1055"/>
              <p:cNvSpPr>
                <a:spLocks noChangeShapeType="1"/>
              </p:cNvSpPr>
              <p:nvPr/>
            </p:nvSpPr>
            <p:spPr bwMode="auto">
              <a:xfrm>
                <a:off x="4589755" y="4083727"/>
                <a:ext cx="177554" cy="355107"/>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18" name="Line 1053"/>
              <p:cNvSpPr>
                <a:spLocks noChangeShapeType="1"/>
              </p:cNvSpPr>
              <p:nvPr/>
            </p:nvSpPr>
            <p:spPr bwMode="auto">
              <a:xfrm flipH="1">
                <a:off x="3883935" y="3794588"/>
                <a:ext cx="222250" cy="457200"/>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19" name="Line 1054"/>
              <p:cNvSpPr>
                <a:spLocks noChangeShapeType="1"/>
              </p:cNvSpPr>
              <p:nvPr/>
            </p:nvSpPr>
            <p:spPr bwMode="auto">
              <a:xfrm>
                <a:off x="4169685" y="3794588"/>
                <a:ext cx="381000" cy="261938"/>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20" name="Line 1055"/>
              <p:cNvSpPr>
                <a:spLocks noChangeShapeType="1"/>
              </p:cNvSpPr>
              <p:nvPr/>
            </p:nvSpPr>
            <p:spPr bwMode="auto">
              <a:xfrm flipH="1">
                <a:off x="4030461" y="4121614"/>
                <a:ext cx="488473" cy="157424"/>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21" name="Line 1056"/>
              <p:cNvSpPr>
                <a:spLocks noChangeShapeType="1"/>
              </p:cNvSpPr>
              <p:nvPr/>
            </p:nvSpPr>
            <p:spPr bwMode="auto">
              <a:xfrm flipV="1">
                <a:off x="4614185" y="3897298"/>
                <a:ext cx="268533" cy="224316"/>
              </a:xfrm>
              <a:prstGeom prst="line">
                <a:avLst/>
              </a:prstGeom>
              <a:noFill/>
              <a:ln w="25400">
                <a:solidFill>
                  <a:schemeClr val="bg1">
                    <a:lumMod val="75000"/>
                  </a:schemeClr>
                </a:solidFill>
                <a:round/>
                <a:headEnd type="none" w="sm" len="sm"/>
                <a:tailEnd type="none" w="sm" len="sm"/>
              </a:ln>
              <a:effectLst>
                <a:prstShdw prst="shdw17" dist="17961" dir="2700000">
                  <a:schemeClr val="tx1">
                    <a:gamma/>
                    <a:shade val="60000"/>
                    <a:invGamma/>
                  </a:schemeClr>
                </a:prstShdw>
              </a:effectLst>
            </p:spPr>
            <p:txBody>
              <a:bodyPr wrap="none" anchor="ctr"/>
              <a:lstStyle/>
              <a:p>
                <a:endParaRPr lang="en-US" sz="2400"/>
              </a:p>
            </p:txBody>
          </p:sp>
          <p:sp>
            <p:nvSpPr>
              <p:cNvPr id="22" name="Oval 1057"/>
              <p:cNvSpPr>
                <a:spLocks noChangeArrowheads="1"/>
              </p:cNvSpPr>
              <p:nvPr/>
            </p:nvSpPr>
            <p:spPr bwMode="auto">
              <a:xfrm>
                <a:off x="4541253" y="4327403"/>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23" name="Oval 1058"/>
              <p:cNvSpPr>
                <a:spLocks noChangeArrowheads="1"/>
              </p:cNvSpPr>
              <p:nvPr/>
            </p:nvSpPr>
            <p:spPr bwMode="auto">
              <a:xfrm>
                <a:off x="4810912" y="3723721"/>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24" name="Oval 1059"/>
              <p:cNvSpPr>
                <a:spLocks noChangeArrowheads="1"/>
              </p:cNvSpPr>
              <p:nvPr/>
            </p:nvSpPr>
            <p:spPr bwMode="auto">
              <a:xfrm>
                <a:off x="3642635" y="4199401"/>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25" name="Oval 1060"/>
              <p:cNvSpPr>
                <a:spLocks noChangeArrowheads="1"/>
              </p:cNvSpPr>
              <p:nvPr/>
            </p:nvSpPr>
            <p:spPr bwMode="auto">
              <a:xfrm>
                <a:off x="3928385" y="3677113"/>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sp>
            <p:nvSpPr>
              <p:cNvPr id="26" name="Oval 1061"/>
              <p:cNvSpPr>
                <a:spLocks noChangeArrowheads="1"/>
              </p:cNvSpPr>
              <p:nvPr/>
            </p:nvSpPr>
            <p:spPr bwMode="auto">
              <a:xfrm>
                <a:off x="4341135" y="4004138"/>
                <a:ext cx="419100" cy="203200"/>
              </a:xfrm>
              <a:prstGeom prst="ellipse">
                <a:avLst/>
              </a:prstGeom>
              <a:solidFill>
                <a:srgbClr val="FFFF00"/>
              </a:solid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en-US" sz="2400"/>
              </a:p>
            </p:txBody>
          </p:sp>
        </p:grpSp>
        <p:cxnSp>
          <p:nvCxnSpPr>
            <p:cNvPr id="13" name="Straight Arrow Connector 77"/>
            <p:cNvCxnSpPr/>
            <p:nvPr/>
          </p:nvCxnSpPr>
          <p:spPr bwMode="auto">
            <a:xfrm rot="10800000" flipV="1">
              <a:off x="1367163" y="3963214"/>
              <a:ext cx="603681" cy="585926"/>
            </a:xfrm>
            <a:prstGeom prst="straightConnector1">
              <a:avLst/>
            </a:prstGeom>
            <a:solidFill>
              <a:schemeClr val="accent1"/>
            </a:solidFill>
            <a:ln w="38100" cap="flat" cmpd="sng" algn="ctr">
              <a:solidFill>
                <a:schemeClr val="bg1">
                  <a:lumMod val="75000"/>
                </a:schemeClr>
              </a:solidFill>
              <a:prstDash val="solid"/>
              <a:round/>
              <a:headEnd type="none" w="med" len="med"/>
              <a:tailEnd type="stealth" w="lg" len="lg"/>
            </a:ln>
            <a:effectLst/>
          </p:spPr>
        </p:cxnSp>
        <p:cxnSp>
          <p:nvCxnSpPr>
            <p:cNvPr id="14" name="Straight Arrow Connector 79"/>
            <p:cNvCxnSpPr/>
            <p:nvPr/>
          </p:nvCxnSpPr>
          <p:spPr bwMode="auto">
            <a:xfrm rot="5400000">
              <a:off x="2645545" y="4256177"/>
              <a:ext cx="656948" cy="53266"/>
            </a:xfrm>
            <a:prstGeom prst="straightConnector1">
              <a:avLst/>
            </a:prstGeom>
            <a:solidFill>
              <a:schemeClr val="accent1"/>
            </a:solidFill>
            <a:ln w="38100" cap="flat" cmpd="sng" algn="ctr">
              <a:solidFill>
                <a:schemeClr val="bg1">
                  <a:lumMod val="75000"/>
                </a:schemeClr>
              </a:solidFill>
              <a:prstDash val="solid"/>
              <a:round/>
              <a:headEnd type="none" w="med" len="med"/>
              <a:tailEnd type="stealth" w="lg" len="lg"/>
            </a:ln>
            <a:effectLst/>
          </p:spPr>
        </p:cxnSp>
        <p:cxnSp>
          <p:nvCxnSpPr>
            <p:cNvPr id="15" name="Straight Arrow Connector 14"/>
            <p:cNvCxnSpPr/>
            <p:nvPr/>
          </p:nvCxnSpPr>
          <p:spPr bwMode="auto">
            <a:xfrm rot="16200000" flipH="1">
              <a:off x="4261283" y="4211789"/>
              <a:ext cx="665825" cy="186429"/>
            </a:xfrm>
            <a:prstGeom prst="straightConnector1">
              <a:avLst/>
            </a:prstGeom>
            <a:solidFill>
              <a:schemeClr val="accent1"/>
            </a:solidFill>
            <a:ln w="38100" cap="flat" cmpd="sng" algn="ctr">
              <a:solidFill>
                <a:schemeClr val="bg1">
                  <a:lumMod val="75000"/>
                </a:schemeClr>
              </a:solidFill>
              <a:prstDash val="solid"/>
              <a:round/>
              <a:headEnd type="none" w="med" len="med"/>
              <a:tailEnd type="stealth" w="lg" len="lg"/>
            </a:ln>
            <a:effectLst/>
          </p:spPr>
        </p:cxnSp>
        <p:cxnSp>
          <p:nvCxnSpPr>
            <p:cNvPr id="16" name="Straight Arrow Connector 15"/>
            <p:cNvCxnSpPr/>
            <p:nvPr/>
          </p:nvCxnSpPr>
          <p:spPr bwMode="auto">
            <a:xfrm>
              <a:off x="5539666" y="3963214"/>
              <a:ext cx="630315" cy="568171"/>
            </a:xfrm>
            <a:prstGeom prst="straightConnector1">
              <a:avLst/>
            </a:prstGeom>
            <a:solidFill>
              <a:schemeClr val="accent1"/>
            </a:solidFill>
            <a:ln w="38100" cap="flat" cmpd="sng" algn="ctr">
              <a:solidFill>
                <a:schemeClr val="bg1">
                  <a:lumMod val="75000"/>
                </a:schemeClr>
              </a:solidFill>
              <a:prstDash val="solid"/>
              <a:round/>
              <a:headEnd type="none" w="med" len="med"/>
              <a:tailEnd type="stealth" w="lg" len="lg"/>
            </a:ln>
            <a:effectLst/>
          </p:spPr>
        </p:cxnSp>
      </p:grpSp>
      <p:sp>
        <p:nvSpPr>
          <p:cNvPr id="2" name="Rectangular Callout 1">
            <a:extLst>
              <a:ext uri="{FF2B5EF4-FFF2-40B4-BE49-F238E27FC236}">
                <a16:creationId xmlns:a16="http://schemas.microsoft.com/office/drawing/2014/main" id="{662FC7F6-3F79-954E-9AF2-7B3ECFC9AAFD}"/>
              </a:ext>
            </a:extLst>
          </p:cNvPr>
          <p:cNvSpPr/>
          <p:nvPr/>
        </p:nvSpPr>
        <p:spPr bwMode="auto">
          <a:xfrm>
            <a:off x="7729784" y="1163498"/>
            <a:ext cx="3305473" cy="1121111"/>
          </a:xfrm>
          <a:prstGeom prst="wedgeRectCallout">
            <a:avLst>
              <a:gd name="adj1" fmla="val 13850"/>
              <a:gd name="adj2" fmla="val 14406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kumimoji="0" lang="en-US" sz="2400" b="0" i="0" u="none" strike="noStrike" cap="none" normalizeH="0" baseline="0" dirty="0">
                <a:ln>
                  <a:noFill/>
                </a:ln>
                <a:solidFill>
                  <a:srgbClr val="C00000"/>
                </a:solidFill>
                <a:effectLst/>
                <a:latin typeface="Times New Roman" pitchFamily="16" charset="0"/>
              </a:rPr>
              <a:t>Sensor, image [timeseries], simulation, statistics data.</a:t>
            </a:r>
          </a:p>
        </p:txBody>
      </p:sp>
    </p:spTree>
    <p:extLst>
      <p:ext uri="{BB962C8B-B14F-4D97-AF65-F5344CB8AC3E}">
        <p14:creationId xmlns:p14="http://schemas.microsoft.com/office/powerpoint/2010/main" val="97230480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2903-6250-6244-B905-EB495313A911}"/>
              </a:ext>
            </a:extLst>
          </p:cNvPr>
          <p:cNvSpPr>
            <a:spLocks noGrp="1"/>
          </p:cNvSpPr>
          <p:nvPr>
            <p:ph type="title"/>
          </p:nvPr>
        </p:nvSpPr>
        <p:spPr>
          <a:xfrm>
            <a:off x="390355" y="4429418"/>
            <a:ext cx="10966451" cy="1139825"/>
          </a:xfrm>
        </p:spPr>
        <p:txBody>
          <a:bodyPr/>
          <a:lstStyle/>
          <a:p>
            <a:r>
              <a:rPr lang="en-US" dirty="0"/>
              <a:t>MODELING MULTIDIMENSIONAL ARRAYS</a:t>
            </a:r>
          </a:p>
        </p:txBody>
      </p:sp>
    </p:spTree>
    <p:extLst>
      <p:ext uri="{BB962C8B-B14F-4D97-AF65-F5344CB8AC3E}">
        <p14:creationId xmlns:p14="http://schemas.microsoft.com/office/powerpoint/2010/main" val="137689670"/>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C42F-6352-5544-A724-BD96E0830B9E}"/>
              </a:ext>
            </a:extLst>
          </p:cNvPr>
          <p:cNvSpPr>
            <a:spLocks noGrp="1"/>
          </p:cNvSpPr>
          <p:nvPr>
            <p:ph type="title"/>
          </p:nvPr>
        </p:nvSpPr>
        <p:spPr>
          <a:xfrm>
            <a:off x="838200" y="542549"/>
            <a:ext cx="10515600" cy="1325563"/>
          </a:xfrm>
        </p:spPr>
        <p:txBody>
          <a:bodyPr/>
          <a:lstStyle/>
          <a:p>
            <a:r>
              <a:rPr lang="en-US" dirty="0"/>
              <a:t>SQUARE 1: What are multidimensional arrays?</a:t>
            </a:r>
          </a:p>
        </p:txBody>
      </p:sp>
      <p:sp>
        <p:nvSpPr>
          <p:cNvPr id="3" name="Content Placeholder 2">
            <a:extLst>
              <a:ext uri="{FF2B5EF4-FFF2-40B4-BE49-F238E27FC236}">
                <a16:creationId xmlns:a16="http://schemas.microsoft.com/office/drawing/2014/main" id="{6FEBB15C-0332-BD47-9310-CC89386FEA4A}"/>
              </a:ext>
            </a:extLst>
          </p:cNvPr>
          <p:cNvSpPr>
            <a:spLocks noGrp="1"/>
          </p:cNvSpPr>
          <p:nvPr>
            <p:ph idx="1"/>
          </p:nvPr>
        </p:nvSpPr>
        <p:spPr>
          <a:xfrm>
            <a:off x="838200" y="2385185"/>
            <a:ext cx="10515600" cy="3155808"/>
          </a:xfrm>
        </p:spPr>
        <p:txBody>
          <a:bodyPr>
            <a:normAutofit/>
          </a:bodyPr>
          <a:lstStyle/>
          <a:p>
            <a:pPr algn="just"/>
            <a:r>
              <a:rPr lang="en-US" dirty="0"/>
              <a:t>A multidimensional array is a set of elements ordered in </a:t>
            </a:r>
            <a:r>
              <a:rPr lang="en-US" b="1" dirty="0">
                <a:solidFill>
                  <a:srgbClr val="C00000">
                    <a:alpha val="70000"/>
                  </a:srgbClr>
                </a:solidFill>
              </a:rPr>
              <a:t>space</a:t>
            </a:r>
            <a:r>
              <a:rPr lang="en-US" dirty="0">
                <a:solidFill>
                  <a:srgbClr val="C00000">
                    <a:alpha val="70000"/>
                  </a:srgbClr>
                </a:solidFill>
              </a:rPr>
              <a:t> </a:t>
            </a:r>
            <a:r>
              <a:rPr lang="en-US" dirty="0"/>
              <a:t>(discretized i.e. we use integers).</a:t>
            </a:r>
          </a:p>
          <a:p>
            <a:pPr algn="just"/>
            <a:r>
              <a:rPr lang="en-US" dirty="0"/>
              <a:t>The number of integers used to refer to a particular position in space is called </a:t>
            </a:r>
            <a:r>
              <a:rPr lang="en-US" b="1" dirty="0">
                <a:solidFill>
                  <a:srgbClr val="C00000">
                    <a:alpha val="70000"/>
                  </a:srgbClr>
                </a:solidFill>
              </a:rPr>
              <a:t>dimension, or dimensionality</a:t>
            </a:r>
            <a:r>
              <a:rPr lang="en-US" dirty="0"/>
              <a:t>. E.g. [3,4,5] needs 3 integers, so this is a 3-dimensional array, [2,-1,5,-6] is 4D, and so on.</a:t>
            </a:r>
            <a:endParaRPr lang="en-US" b="1" dirty="0">
              <a:solidFill>
                <a:srgbClr val="C00000">
                  <a:alpha val="70000"/>
                </a:srgbClr>
              </a:solidFill>
            </a:endParaRPr>
          </a:p>
          <a:p>
            <a:pPr algn="just"/>
            <a:r>
              <a:rPr lang="en-US" dirty="0"/>
              <a:t>An array element is called a </a:t>
            </a:r>
            <a:r>
              <a:rPr lang="en-US" b="1" dirty="0">
                <a:solidFill>
                  <a:srgbClr val="C00000">
                    <a:alpha val="70000"/>
                  </a:srgbClr>
                </a:solidFill>
              </a:rPr>
              <a:t>cell</a:t>
            </a:r>
            <a:r>
              <a:rPr lang="en-US" dirty="0"/>
              <a:t>, and it is positioned in space through its </a:t>
            </a:r>
            <a:r>
              <a:rPr lang="en-US" b="1" dirty="0">
                <a:solidFill>
                  <a:srgbClr val="C00000">
                    <a:alpha val="70000"/>
                  </a:srgbClr>
                </a:solidFill>
              </a:rPr>
              <a:t>coordinate</a:t>
            </a:r>
            <a:r>
              <a:rPr lang="en-US" dirty="0"/>
              <a:t> e.g. [3,4,5] refers a cell in a 3D space.</a:t>
            </a:r>
            <a:endParaRPr lang="en-US" b="1" dirty="0">
              <a:solidFill>
                <a:srgbClr val="C00000">
                  <a:alpha val="70000"/>
                </a:srgbClr>
              </a:solidFill>
            </a:endParaRPr>
          </a:p>
        </p:txBody>
      </p:sp>
    </p:spTree>
    <p:extLst>
      <p:ext uri="{BB962C8B-B14F-4D97-AF65-F5344CB8AC3E}">
        <p14:creationId xmlns:p14="http://schemas.microsoft.com/office/powerpoint/2010/main" val="236360371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_Standarddesign">
  <a:themeElements>
    <a:clrScheme name="Custom 2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9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2251</TotalTime>
  <Words>6204</Words>
  <Application>Microsoft Office PowerPoint</Application>
  <PresentationFormat>Widescreen</PresentationFormat>
  <Paragraphs>642</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9_Standarddesign</vt:lpstr>
      <vt:lpstr>Analytics on Big Data Cubes in Science and Engineering</vt:lpstr>
      <vt:lpstr>What questions will we answer?</vt:lpstr>
      <vt:lpstr>What is Big Data again?</vt:lpstr>
      <vt:lpstr>Big list of who uses this data</vt:lpstr>
      <vt:lpstr>Where do we get all this data?</vt:lpstr>
      <vt:lpstr>How does this data look like? Structural Variety in Big Data</vt:lpstr>
      <vt:lpstr>Fundamental Information Categories</vt:lpstr>
      <vt:lpstr>MODELING MULTIDIMENSIONAL ARRAYS</vt:lpstr>
      <vt:lpstr>SQUARE 1: What are multidimensional arrays?</vt:lpstr>
      <vt:lpstr>The Array Data Model</vt:lpstr>
      <vt:lpstr>Why don’t all spatial domains start at 0?</vt:lpstr>
      <vt:lpstr>Array Analytics</vt:lpstr>
      <vt:lpstr>PowerPoint Presentation</vt:lpstr>
      <vt:lpstr>INTRODUCING rasdaman</vt:lpstr>
      <vt:lpstr>rasdaman</vt:lpstr>
      <vt:lpstr>Array Queries in a Nutshell</vt:lpstr>
      <vt:lpstr>Linear Algebra in Array Queries</vt:lpstr>
      <vt:lpstr>ARCHITECTURE</vt:lpstr>
      <vt:lpstr>Adaptive Transparent Partitioning („Tiling“)</vt:lpstr>
      <vt:lpstr>Parallel, Distributed Processing</vt:lpstr>
      <vt:lpstr>APPLICATIONS</vt:lpstr>
      <vt:lpstr>Starting Point:          Earth Server Initiative</vt:lpstr>
      <vt:lpstr>River Discharge</vt:lpstr>
      <vt:lpstr>Daily Hydro Estimator</vt:lpstr>
      <vt:lpstr>Land Surface Temperature, Cloudfree</vt:lpstr>
      <vt:lpstr>DEMO - https://standards.rasdaman.com</vt:lpstr>
      <vt:lpstr>Human Brain Imaging</vt:lpstr>
      <vt:lpstr>Gene Expression Analysis</vt:lpstr>
      <vt:lpstr>Cosmological Simulation</vt:lpstr>
      <vt:lpstr>My Research DeepRain: ML for Rain Forecast</vt:lpstr>
      <vt:lpstr>State of the Art</vt:lpstr>
      <vt:lpstr>RECAP</vt:lpstr>
      <vt:lpstr>Conclusion &amp; Outlook</vt:lpstr>
      <vt:lpstr>Topics to choose from</vt:lpstr>
      <vt:lpstr>Topics to choose from</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Topics in Data Engineering Presentation</dc:title>
  <dc:creator>Otto Campos</dc:creator>
  <cp:lastModifiedBy>Otto</cp:lastModifiedBy>
  <cp:revision>2</cp:revision>
  <cp:lastPrinted>2020-09-23T18:23:58Z</cp:lastPrinted>
  <dcterms:created xsi:type="dcterms:W3CDTF">2020-09-07T08:50:42Z</dcterms:created>
  <dcterms:modified xsi:type="dcterms:W3CDTF">2022-11-05T13:44:54Z</dcterms:modified>
</cp:coreProperties>
</file>